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Quattrocento Sans" panose="020B0604020202020204" charset="0"/>
      <p:regular r:id="rId25"/>
      <p:bold r:id="rId26"/>
      <p:italic r:id="rId27"/>
      <p:boldItalic r:id="rId28"/>
    </p:embeddedFont>
    <p:embeddedFont>
      <p:font typeface="Titillium Web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03fN1zbTuWaGyEi3HGa3Sl6g/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5bb9d07ae_0_125:notes"/>
          <p:cNvSpPr txBox="1">
            <a:spLocks noGrp="1"/>
          </p:cNvSpPr>
          <p:nvPr>
            <p:ph type="body" idx="1"/>
          </p:nvPr>
        </p:nvSpPr>
        <p:spPr>
          <a:xfrm>
            <a:off x="749350" y="5513192"/>
            <a:ext cx="5994300" cy="5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05bb9d07a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575" y="882367"/>
            <a:ext cx="7062000" cy="435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05bb9d07ae_0_189:notes"/>
          <p:cNvSpPr txBox="1">
            <a:spLocks noGrp="1"/>
          </p:cNvSpPr>
          <p:nvPr>
            <p:ph type="body" idx="1"/>
          </p:nvPr>
        </p:nvSpPr>
        <p:spPr>
          <a:xfrm>
            <a:off x="749350" y="5513192"/>
            <a:ext cx="5994300" cy="5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305bb9d07a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575" y="882367"/>
            <a:ext cx="7062000" cy="435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 txBox="1">
            <a:spLocks noGrp="1"/>
          </p:cNvSpPr>
          <p:nvPr>
            <p:ph type="body" idx="1"/>
          </p:nvPr>
        </p:nvSpPr>
        <p:spPr>
          <a:xfrm>
            <a:off x="756000" y="5078526"/>
            <a:ext cx="6047400" cy="48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5bba957b6_0_2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305bba957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69" y="744497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5bb9d07ae_0_62:notes"/>
          <p:cNvSpPr txBox="1">
            <a:spLocks noGrp="1"/>
          </p:cNvSpPr>
          <p:nvPr>
            <p:ph type="body" idx="1"/>
          </p:nvPr>
        </p:nvSpPr>
        <p:spPr>
          <a:xfrm>
            <a:off x="749350" y="5513192"/>
            <a:ext cx="5994300" cy="5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305bb9d07a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575" y="882367"/>
            <a:ext cx="7062000" cy="435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3" name="Google Shape;1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6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1"/>
          </p:nvPr>
        </p:nvSpPr>
        <p:spPr>
          <a:xfrm rot="5400000">
            <a:off x="3171600" y="-850883"/>
            <a:ext cx="28008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63" name="Google Shape;6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68" name="Google Shape;6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7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3" name="Google Shape;93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7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7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8" name="Google Shape;1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5" name="Google Shape;105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" name="Google Shape;108;p7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interna">
  <p:cSld name="pagina interna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9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body" idx="1"/>
          </p:nvPr>
        </p:nvSpPr>
        <p:spPr>
          <a:xfrm>
            <a:off x="628650" y="1692067"/>
            <a:ext cx="78867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3" name="Google Shape;2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0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628650" y="1619189"/>
            <a:ext cx="3886200" cy="30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2"/>
          </p:nvPr>
        </p:nvSpPr>
        <p:spPr>
          <a:xfrm>
            <a:off x="4629150" y="1612775"/>
            <a:ext cx="3886200" cy="30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9" name="Google Shape;2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ftr" idx="11"/>
          </p:nvPr>
        </p:nvSpPr>
        <p:spPr>
          <a:xfrm>
            <a:off x="1570289" y="4767263"/>
            <a:ext cx="6005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2"/>
          <p:cNvSpPr txBox="1">
            <a:spLocks noGrp="1"/>
          </p:cNvSpPr>
          <p:nvPr>
            <p:ph type="title"/>
          </p:nvPr>
        </p:nvSpPr>
        <p:spPr>
          <a:xfrm>
            <a:off x="629841" y="49176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1"/>
          </p:nvPr>
        </p:nvSpPr>
        <p:spPr>
          <a:xfrm>
            <a:off x="629841" y="1478795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2"/>
          </p:nvPr>
        </p:nvSpPr>
        <p:spPr>
          <a:xfrm>
            <a:off x="629841" y="2128772"/>
            <a:ext cx="38685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3"/>
          </p:nvPr>
        </p:nvSpPr>
        <p:spPr>
          <a:xfrm>
            <a:off x="4629150" y="1478795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4"/>
          </p:nvPr>
        </p:nvSpPr>
        <p:spPr>
          <a:xfrm>
            <a:off x="4629150" y="2128772"/>
            <a:ext cx="38874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46" name="Google Shape;4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52" name="Google Shape;5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58" name="Google Shape;5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  <a:defRPr sz="33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628650" y="1692067"/>
            <a:ext cx="78867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ftr" idx="11"/>
          </p:nvPr>
        </p:nvSpPr>
        <p:spPr>
          <a:xfrm>
            <a:off x="1570289" y="4767263"/>
            <a:ext cx="6005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0" name="Google Shape;10;p42" descr="Immagine che contiene testo, Carattere, Elementi grafici, logo&#10;&#10;Descrizione generata automaticam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51326" y="140907"/>
            <a:ext cx="1464024" cy="3069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 descr="Immagine che contiene vestiti, persona, interno, donn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6348" b="28270"/>
          <a:stretch/>
        </p:blipFill>
        <p:spPr>
          <a:xfrm>
            <a:off x="10" y="583413"/>
            <a:ext cx="9143640" cy="3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0" y="583300"/>
            <a:ext cx="9144000" cy="3976800"/>
          </a:xfrm>
          <a:prstGeom prst="rect">
            <a:avLst/>
          </a:prstGeom>
          <a:solidFill>
            <a:srgbClr val="0071CE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0" y="1619917"/>
            <a:ext cx="91440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2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nuovo Sistema informatico 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2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degli 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2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Sportelli Unici per le Attività Produttive:</a:t>
            </a:r>
            <a:endParaRPr sz="2800" b="1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620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1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ruolo dei Comuni autonomi e degli Enti Terzi </a:t>
            </a:r>
            <a:endParaRPr sz="2400" b="1" i="1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3" descr="Immagine che contiene Carattere, Elementi grafici, testo, grafic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545" y="649592"/>
            <a:ext cx="2191405" cy="66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05bb9d07ae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00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05bb9d07ae_0_125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05bb9d07ae_0_125"/>
          <p:cNvSpPr txBox="1"/>
          <p:nvPr/>
        </p:nvSpPr>
        <p:spPr>
          <a:xfrm>
            <a:off x="509800" y="444738"/>
            <a:ext cx="532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I Finanziamenti</a:t>
            </a:r>
            <a:endParaRPr sz="1800" b="1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7" name="Google Shape;277;g305bb9d07ae_0_125"/>
          <p:cNvSpPr txBox="1"/>
          <p:nvPr/>
        </p:nvSpPr>
        <p:spPr>
          <a:xfrm>
            <a:off x="358200" y="444750"/>
            <a:ext cx="8427600" cy="3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L’entità del voucher è stata stabilita in funzione di due parametri: la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dimensione</a:t>
            </a:r>
            <a:r>
              <a:rPr lang="it" sz="1200" b="0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Comune oggetto dell’investimento (sono state individuate 5 fasce) e il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livello di maturità della piattaforma utilizzata</a:t>
            </a:r>
            <a:r>
              <a:rPr lang="it" sz="1200" b="0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L’entità del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voucher</a:t>
            </a:r>
            <a:r>
              <a:rPr lang="it" sz="1200" b="0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è direttamente proporzionale al numero di abitanti del Comune ed inversamente proporzionale al livello di maturità della piattaforma tecnologica. 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1A1A1A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1A1A1A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1A1A1A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2703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C202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05bb9d07ae_0_125"/>
          <p:cNvSpPr/>
          <p:nvPr/>
        </p:nvSpPr>
        <p:spPr>
          <a:xfrm>
            <a:off x="3436577" y="1649737"/>
            <a:ext cx="2104825" cy="1652875"/>
          </a:xfrm>
          <a:prstGeom prst="flowChartDecision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708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7.000 euro per i Comuni con meno di 5mila abitanti</a:t>
            </a:r>
            <a:endParaRPr sz="1200" b="1" i="0" u="none" strike="noStrike" cap="none">
              <a:solidFill>
                <a:srgbClr val="1A1A1A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9" name="Google Shape;279;g305bb9d07ae_0_125"/>
          <p:cNvSpPr/>
          <p:nvPr/>
        </p:nvSpPr>
        <p:spPr>
          <a:xfrm>
            <a:off x="5315875" y="2986350"/>
            <a:ext cx="3244400" cy="1368075"/>
          </a:xfrm>
          <a:prstGeom prst="flowChartPunchedTap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038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120 mila euro per i Comuni con più di 100 mila abitanti </a:t>
            </a:r>
            <a:endParaRPr sz="1500" b="1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g305bb9d07ae_0_125"/>
          <p:cNvSpPr/>
          <p:nvPr/>
        </p:nvSpPr>
        <p:spPr>
          <a:xfrm>
            <a:off x="358200" y="2986350"/>
            <a:ext cx="3244400" cy="1368075"/>
          </a:xfrm>
          <a:prstGeom prst="flowChartPunchedTap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858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 4 mila e 80 mila euro per i Comuni con una piattaforma più avanzata</a:t>
            </a:r>
            <a:endParaRPr sz="15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81" name="Google Shape;281;g305bb9d07ae_0_125"/>
          <p:cNvPicPr preferRelativeResize="0"/>
          <p:nvPr/>
        </p:nvPicPr>
        <p:blipFill rotWithShape="1">
          <a:blip r:embed="rId5">
            <a:alphaModFix/>
          </a:blip>
          <a:srcRect l="18538" t="9514" r="18342" b="27969"/>
          <a:stretch/>
        </p:blipFill>
        <p:spPr>
          <a:xfrm>
            <a:off x="3926462" y="3529450"/>
            <a:ext cx="1065550" cy="10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05bb9d07ae_0_1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305bb9d07ae_0_125" descr="Immagine che contiene bandiera, stella&#10;&#10;Descrizione generata automaticamente con attendibilità m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0414" y="1547359"/>
            <a:ext cx="1452900" cy="14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05bb9d07ae_0_1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5380" y="1482011"/>
            <a:ext cx="1457070" cy="144487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05bb9d07ae_0_125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305bb9d07ae_0_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00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05bb9d07ae_0_189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05bb9d07ae_0_189"/>
          <p:cNvSpPr txBox="1"/>
          <p:nvPr/>
        </p:nvSpPr>
        <p:spPr>
          <a:xfrm>
            <a:off x="509800" y="444738"/>
            <a:ext cx="532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1800" b="1" i="0" u="none" strike="noStrike" cap="none">
                <a:solidFill>
                  <a:srgbClr val="1E3680"/>
                </a:solidFill>
                <a:latin typeface="Titillium Web"/>
                <a:ea typeface="Titillium Web"/>
                <a:cs typeface="Titillium Web"/>
                <a:sym typeface="Titillium Web"/>
              </a:rPr>
              <a:t>PA Digitale 2026</a:t>
            </a:r>
            <a:endParaRPr sz="1800" b="1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3" name="Google Shape;293;g305bb9d07ae_0_189"/>
          <p:cNvSpPr/>
          <p:nvPr/>
        </p:nvSpPr>
        <p:spPr>
          <a:xfrm>
            <a:off x="2540600" y="962925"/>
            <a:ext cx="4016100" cy="991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BFECFC"/>
          </a:solidFill>
          <a:ln w="19050" cap="flat" cmpd="sng">
            <a:solidFill>
              <a:srgbClr val="37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1A1A1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L'Avviso di Finanziamento è stato pubblicato l’10 Luglio 2024 su padigitale2026.gov.it.</a:t>
            </a:r>
            <a:endParaRPr sz="1100" b="0" i="0" u="none" strike="noStrike" cap="none">
              <a:solidFill>
                <a:srgbClr val="1A1A1A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rgbClr val="999999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4" name="Google Shape;294;g305bb9d07ae_0_189"/>
          <p:cNvSpPr/>
          <p:nvPr/>
        </p:nvSpPr>
        <p:spPr>
          <a:xfrm>
            <a:off x="2556450" y="2170037"/>
            <a:ext cx="4016100" cy="1020900"/>
          </a:xfrm>
          <a:prstGeom prst="round1Rect">
            <a:avLst>
              <a:gd name="adj" fmla="val 16667"/>
            </a:avLst>
          </a:prstGeom>
          <a:solidFill>
            <a:srgbClr val="D5F4FF"/>
          </a:solidFill>
          <a:ln w="19050" cap="flat" cmpd="sng">
            <a:solidFill>
              <a:srgbClr val="37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È 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prevista una seconda tornata dei finanziamenti che coinvolgerà tutti i Comuni per ristorare le altre voci di spesa connesse al progetto.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5" name="Google Shape;295;g305bb9d07ae_0_189"/>
          <p:cNvSpPr/>
          <p:nvPr/>
        </p:nvSpPr>
        <p:spPr>
          <a:xfrm>
            <a:off x="2533950" y="3406825"/>
            <a:ext cx="4016100" cy="1275000"/>
          </a:xfrm>
          <a:prstGeom prst="round1Rect">
            <a:avLst>
              <a:gd name="adj" fmla="val 14686"/>
            </a:avLst>
          </a:prstGeom>
          <a:solidFill>
            <a:srgbClr val="E1F2F7"/>
          </a:solidFill>
          <a:ln w="19050" cap="flat" cmpd="sng">
            <a:solidFill>
              <a:srgbClr val="37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i Comuni che partecipano all’Avviso di Finanziamento sul portale è disponibile anche un sistema di ticketing che inoltra le richieste direttamente ad Dipartimento della Funzione Pubblica  per fornire risposte dettagliate e tempestive ai Comuni. Tale servizio è attivo fino a 10 giorni prima della data di chius</a:t>
            </a:r>
            <a:r>
              <a:rPr lang="it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ura dello stesso.</a:t>
            </a:r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g305bb9d07ae_0_189"/>
          <p:cNvSpPr/>
          <p:nvPr/>
        </p:nvSpPr>
        <p:spPr>
          <a:xfrm>
            <a:off x="1414200" y="1099575"/>
            <a:ext cx="1036500" cy="1595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7F1FA"/>
          </a:solidFill>
          <a:ln w="19050" cap="flat" cmpd="sng">
            <a:solidFill>
              <a:srgbClr val="37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305bb9d07ae_0_189"/>
          <p:cNvSpPr/>
          <p:nvPr/>
        </p:nvSpPr>
        <p:spPr>
          <a:xfrm>
            <a:off x="6663725" y="2304700"/>
            <a:ext cx="993000" cy="15957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7F1FA"/>
          </a:solidFill>
          <a:ln w="19050" cap="flat" cmpd="sng">
            <a:solidFill>
              <a:srgbClr val="37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05bb9d07ae_0_189"/>
          <p:cNvSpPr/>
          <p:nvPr/>
        </p:nvSpPr>
        <p:spPr>
          <a:xfrm>
            <a:off x="1383775" y="3070788"/>
            <a:ext cx="1036500" cy="1595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7F1FA"/>
          </a:solidFill>
          <a:ln w="19050" cap="flat" cmpd="sng">
            <a:solidFill>
              <a:srgbClr val="37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305bb9d07ae_0_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0000" y="698263"/>
            <a:ext cx="2163300" cy="14395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6470"/>
              </a:srgbClr>
            </a:outerShdw>
          </a:effectLst>
        </p:spPr>
      </p:pic>
      <p:pic>
        <p:nvPicPr>
          <p:cNvPr id="300" name="Google Shape;300;g305bb9d07ae_0_189"/>
          <p:cNvPicPr preferRelativeResize="0"/>
          <p:nvPr/>
        </p:nvPicPr>
        <p:blipFill rotWithShape="1">
          <a:blip r:embed="rId6">
            <a:alphaModFix/>
          </a:blip>
          <a:srcRect l="20761" t="9590" r="18247" b="29514"/>
          <a:stretch/>
        </p:blipFill>
        <p:spPr>
          <a:xfrm>
            <a:off x="7618880" y="3442918"/>
            <a:ext cx="1388350" cy="138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05bb9d07ae_0_1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75" y="2304700"/>
            <a:ext cx="1209525" cy="991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8039"/>
              </a:srgbClr>
            </a:outerShdw>
          </a:effectLst>
        </p:spPr>
      </p:pic>
      <p:sp>
        <p:nvSpPr>
          <p:cNvPr id="302" name="Google Shape;302;g305bb9d07ae_0_189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00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7"/>
          <p:cNvSpPr txBox="1"/>
          <p:nvPr/>
        </p:nvSpPr>
        <p:spPr>
          <a:xfrm>
            <a:off x="505956" y="396638"/>
            <a:ext cx="532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1800" b="1" i="0" u="none" strike="noStrike" cap="none">
                <a:solidFill>
                  <a:srgbClr val="1E3680"/>
                </a:solidFill>
                <a:latin typeface="Titillium Web"/>
                <a:ea typeface="Titillium Web"/>
                <a:cs typeface="Titillium Web"/>
                <a:sym typeface="Titillium Web"/>
              </a:rPr>
              <a:t>I portali di supporto</a:t>
            </a:r>
            <a:endParaRPr sz="1800" b="1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5823500" y="1086375"/>
            <a:ext cx="27828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900" b="1" i="0" u="none" strike="noStrike" cap="none">
                <a:solidFill>
                  <a:srgbClr val="24509A"/>
                </a:solidFill>
                <a:latin typeface="Arial"/>
                <a:ea typeface="Arial"/>
                <a:cs typeface="Arial"/>
                <a:sym typeface="Arial"/>
              </a:rPr>
              <a:t>A chi è rivolto</a:t>
            </a:r>
            <a:r>
              <a:rPr lang="it" sz="900" b="1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" sz="9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a tutte le PA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rgbClr val="24509A"/>
                </a:solidFill>
                <a:latin typeface="Arial"/>
                <a:ea typeface="Arial"/>
                <a:cs typeface="Arial"/>
                <a:sym typeface="Arial"/>
              </a:rPr>
              <a:t>Finalità:</a:t>
            </a:r>
            <a:r>
              <a:rPr lang="it" sz="900" b="1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9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Fornire informazioni sul progetto “Digitalizzazione delle procedure per edilizia ed attività produttive e operatività degli sportelli unici”</a:t>
            </a:r>
            <a:endParaRPr sz="9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/>
          <p:nvPr/>
        </p:nvSpPr>
        <p:spPr>
          <a:xfrm>
            <a:off x="525968" y="1263633"/>
            <a:ext cx="12330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FRONT OFFICE Impresa in un giorno (I1G)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826696" y="1984243"/>
            <a:ext cx="17796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Per imprese e professionisti che compilano le pratiche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450134" y="2680087"/>
            <a:ext cx="13602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SCRIVANIA SUAP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946977" y="3265931"/>
            <a:ext cx="1779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Per gli operatori che utilizzano la scrivania Suap per l’istruttoria delle pratiche</a:t>
            </a:r>
            <a:endParaRPr sz="9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5825125" y="3497750"/>
            <a:ext cx="26271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rgbClr val="24509A"/>
                </a:solidFill>
                <a:latin typeface="Arial"/>
                <a:ea typeface="Arial"/>
                <a:cs typeface="Arial"/>
                <a:sym typeface="Arial"/>
              </a:rPr>
              <a:t>A chi è rivolto: </a:t>
            </a:r>
            <a:r>
              <a:rPr lang="it" sz="900" b="0" i="0" u="none" strike="noStrike" cap="none">
                <a:solidFill>
                  <a:srgbClr val="5B676F"/>
                </a:solidFill>
                <a:latin typeface="Arial"/>
                <a:ea typeface="Arial"/>
                <a:cs typeface="Arial"/>
                <a:sym typeface="Arial"/>
              </a:rPr>
              <a:t>alle imprese, cittadini e PA </a:t>
            </a:r>
            <a:r>
              <a:rPr lang="it" sz="900" b="1" i="0" u="none" strike="noStrike" cap="none">
                <a:solidFill>
                  <a:srgbClr val="23509A"/>
                </a:solidFill>
                <a:latin typeface="Arial"/>
                <a:ea typeface="Arial"/>
                <a:cs typeface="Arial"/>
                <a:sym typeface="Arial"/>
              </a:rPr>
              <a:t>Finalità: </a:t>
            </a:r>
            <a:r>
              <a:rPr lang="it" sz="900" b="0" i="0" u="none" strike="noStrike" cap="none">
                <a:solidFill>
                  <a:srgbClr val="5B676F"/>
                </a:solidFill>
                <a:latin typeface="Arial"/>
                <a:ea typeface="Arial"/>
                <a:cs typeface="Arial"/>
                <a:sym typeface="Arial"/>
              </a:rPr>
              <a:t>Fornire supporto e aggiornamento continuo sul Progetto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24509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5823503" y="2344650"/>
            <a:ext cx="26061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rgbClr val="24509A"/>
                </a:solidFill>
                <a:latin typeface="Arial"/>
                <a:ea typeface="Arial"/>
                <a:cs typeface="Arial"/>
                <a:sym typeface="Arial"/>
              </a:rPr>
              <a:t>A chi è rivolto</a:t>
            </a:r>
            <a:r>
              <a:rPr lang="it" sz="9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: alle PA utenti del Catalogo </a:t>
            </a:r>
            <a:endParaRPr sz="9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rgbClr val="24509A"/>
                </a:solidFill>
                <a:latin typeface="Arial"/>
                <a:ea typeface="Arial"/>
                <a:cs typeface="Arial"/>
                <a:sym typeface="Arial"/>
              </a:rPr>
              <a:t>Finalità:</a:t>
            </a:r>
            <a:r>
              <a:rPr lang="it" sz="900" b="1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9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Fornire supporto formativo sul Catalogo</a:t>
            </a:r>
            <a:endParaRPr sz="9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902856" y="1185594"/>
            <a:ext cx="1627200" cy="772500"/>
          </a:xfrm>
          <a:prstGeom prst="round1Rect">
            <a:avLst>
              <a:gd name="adj" fmla="val 16667"/>
            </a:avLst>
          </a:prstGeom>
          <a:solidFill>
            <a:srgbClr val="E2DBB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4F6367"/>
                </a:solidFill>
                <a:latin typeface="Arial"/>
                <a:ea typeface="Arial"/>
                <a:cs typeface="Arial"/>
                <a:sym typeface="Arial"/>
              </a:rPr>
              <a:t>FRONT OFFICE</a:t>
            </a:r>
            <a:endParaRPr sz="1200" b="1" i="0" u="none" strike="noStrike" cap="none">
              <a:solidFill>
                <a:srgbClr val="4F63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rgbClr val="4F6367"/>
                </a:solidFill>
                <a:latin typeface="Arial"/>
                <a:ea typeface="Arial"/>
                <a:cs typeface="Arial"/>
                <a:sym typeface="Arial"/>
              </a:rPr>
              <a:t>Impresa in un </a:t>
            </a:r>
            <a:endParaRPr sz="900" b="1" i="0" u="none" strike="noStrike" cap="none">
              <a:solidFill>
                <a:srgbClr val="4F63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rgbClr val="4F6367"/>
                </a:solidFill>
                <a:latin typeface="Arial"/>
                <a:ea typeface="Arial"/>
                <a:cs typeface="Arial"/>
                <a:sym typeface="Arial"/>
              </a:rPr>
              <a:t>giorno </a:t>
            </a:r>
            <a:endParaRPr sz="1400" b="0" i="0" u="none" strike="noStrike" cap="none">
              <a:solidFill>
                <a:srgbClr val="4F63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4142488" y="2299950"/>
            <a:ext cx="1590900" cy="772500"/>
          </a:xfrm>
          <a:prstGeom prst="round1Rect">
            <a:avLst>
              <a:gd name="adj" fmla="val 16667"/>
            </a:avLst>
          </a:prstGeom>
          <a:solidFill>
            <a:srgbClr val="769FB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Portale della Componente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Catalogo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7"/>
          <p:cNvGrpSpPr/>
          <p:nvPr/>
        </p:nvGrpSpPr>
        <p:grpSpPr>
          <a:xfrm>
            <a:off x="4142499" y="1201675"/>
            <a:ext cx="1590900" cy="914347"/>
            <a:chOff x="9669724" y="1744975"/>
            <a:chExt cx="1590900" cy="914347"/>
          </a:xfrm>
        </p:grpSpPr>
        <p:sp>
          <p:nvSpPr>
            <p:cNvPr id="320" name="Google Shape;320;p7"/>
            <p:cNvSpPr/>
            <p:nvPr/>
          </p:nvSpPr>
          <p:spPr>
            <a:xfrm>
              <a:off x="9669724" y="1744975"/>
              <a:ext cx="1590900" cy="772500"/>
            </a:xfrm>
            <a:prstGeom prst="round1Rect">
              <a:avLst>
                <a:gd name="adj" fmla="val 16667"/>
              </a:avLst>
            </a:prstGeom>
            <a:solidFill>
              <a:srgbClr val="9DBBA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Portale </a:t>
              </a:r>
              <a:r>
                <a:rPr lang="it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Informativo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 le PA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7" descr="ente--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683308" y="1991072"/>
              <a:ext cx="668250" cy="668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7"/>
          <p:cNvGrpSpPr/>
          <p:nvPr/>
        </p:nvGrpSpPr>
        <p:grpSpPr>
          <a:xfrm>
            <a:off x="4158479" y="3448239"/>
            <a:ext cx="1590901" cy="870130"/>
            <a:chOff x="9706112" y="3594925"/>
            <a:chExt cx="1590901" cy="870130"/>
          </a:xfrm>
        </p:grpSpPr>
        <p:sp>
          <p:nvSpPr>
            <p:cNvPr id="323" name="Google Shape;323;p7"/>
            <p:cNvSpPr/>
            <p:nvPr/>
          </p:nvSpPr>
          <p:spPr>
            <a:xfrm>
              <a:off x="9706113" y="3594925"/>
              <a:ext cx="1590900" cy="772500"/>
            </a:xfrm>
            <a:prstGeom prst="round1Rect">
              <a:avLst>
                <a:gd name="adj" fmla="val 16667"/>
              </a:avLst>
            </a:prstGeom>
            <a:solidFill>
              <a:srgbClr val="188FA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i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Sportelli Unici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i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Digitalizzazione delle procedure SUAP e SUE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4" name="Google Shape;324;p7" descr="Preview"/>
            <p:cNvPicPr preferRelativeResize="0"/>
            <p:nvPr/>
          </p:nvPicPr>
          <p:blipFill rotWithShape="1">
            <a:blip r:embed="rId6">
              <a:alphaModFix/>
            </a:blip>
            <a:srcRect l="-18920" r="18920" b="-24889"/>
            <a:stretch/>
          </p:blipFill>
          <p:spPr>
            <a:xfrm>
              <a:off x="9706112" y="4021344"/>
              <a:ext cx="355284" cy="4437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7"/>
          <p:cNvSpPr txBox="1"/>
          <p:nvPr/>
        </p:nvSpPr>
        <p:spPr>
          <a:xfrm>
            <a:off x="4133934" y="2602336"/>
            <a:ext cx="91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SSU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 txBox="1"/>
          <p:nvPr/>
        </p:nvSpPr>
        <p:spPr>
          <a:xfrm>
            <a:off x="3217938" y="2344653"/>
            <a:ext cx="3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516962" y="1027050"/>
            <a:ext cx="2517483" cy="3335128"/>
          </a:xfrm>
          <a:custGeom>
            <a:avLst/>
            <a:gdLst/>
            <a:ahLst/>
            <a:cxnLst/>
            <a:rect l="l" t="t" r="r" b="b"/>
            <a:pathLst>
              <a:path w="6624955" h="4331335" extrusionOk="0">
                <a:moveTo>
                  <a:pt x="0" y="721867"/>
                </a:moveTo>
                <a:lnTo>
                  <a:pt x="1535" y="674407"/>
                </a:lnTo>
                <a:lnTo>
                  <a:pt x="6078" y="627766"/>
                </a:lnTo>
                <a:lnTo>
                  <a:pt x="13534" y="582040"/>
                </a:lnTo>
                <a:lnTo>
                  <a:pt x="23808" y="537323"/>
                </a:lnTo>
                <a:lnTo>
                  <a:pt x="36803" y="493710"/>
                </a:lnTo>
                <a:lnTo>
                  <a:pt x="52426" y="451298"/>
                </a:lnTo>
                <a:lnTo>
                  <a:pt x="70580" y="410181"/>
                </a:lnTo>
                <a:lnTo>
                  <a:pt x="91172" y="370454"/>
                </a:lnTo>
                <a:lnTo>
                  <a:pt x="114105" y="332213"/>
                </a:lnTo>
                <a:lnTo>
                  <a:pt x="139285" y="295552"/>
                </a:lnTo>
                <a:lnTo>
                  <a:pt x="166616" y="260567"/>
                </a:lnTo>
                <a:lnTo>
                  <a:pt x="196004" y="227352"/>
                </a:lnTo>
                <a:lnTo>
                  <a:pt x="227352" y="196004"/>
                </a:lnTo>
                <a:lnTo>
                  <a:pt x="260567" y="166616"/>
                </a:lnTo>
                <a:lnTo>
                  <a:pt x="295552" y="139285"/>
                </a:lnTo>
                <a:lnTo>
                  <a:pt x="332213" y="114105"/>
                </a:lnTo>
                <a:lnTo>
                  <a:pt x="370454" y="91172"/>
                </a:lnTo>
                <a:lnTo>
                  <a:pt x="410181" y="70580"/>
                </a:lnTo>
                <a:lnTo>
                  <a:pt x="451298" y="52426"/>
                </a:lnTo>
                <a:lnTo>
                  <a:pt x="493710" y="36803"/>
                </a:lnTo>
                <a:lnTo>
                  <a:pt x="537323" y="23808"/>
                </a:lnTo>
                <a:lnTo>
                  <a:pt x="582040" y="13534"/>
                </a:lnTo>
                <a:lnTo>
                  <a:pt x="627766" y="6078"/>
                </a:lnTo>
                <a:lnTo>
                  <a:pt x="674407" y="1535"/>
                </a:lnTo>
                <a:lnTo>
                  <a:pt x="721868" y="0"/>
                </a:lnTo>
                <a:lnTo>
                  <a:pt x="5902960" y="0"/>
                </a:lnTo>
                <a:lnTo>
                  <a:pt x="5950420" y="1535"/>
                </a:lnTo>
                <a:lnTo>
                  <a:pt x="5997061" y="6078"/>
                </a:lnTo>
                <a:lnTo>
                  <a:pt x="6042787" y="13534"/>
                </a:lnTo>
                <a:lnTo>
                  <a:pt x="6087504" y="23808"/>
                </a:lnTo>
                <a:lnTo>
                  <a:pt x="6131117" y="36803"/>
                </a:lnTo>
                <a:lnTo>
                  <a:pt x="6173529" y="52426"/>
                </a:lnTo>
                <a:lnTo>
                  <a:pt x="6214646" y="70580"/>
                </a:lnTo>
                <a:lnTo>
                  <a:pt x="6254373" y="91172"/>
                </a:lnTo>
                <a:lnTo>
                  <a:pt x="6292614" y="114105"/>
                </a:lnTo>
                <a:lnTo>
                  <a:pt x="6329275" y="139285"/>
                </a:lnTo>
                <a:lnTo>
                  <a:pt x="6364260" y="166616"/>
                </a:lnTo>
                <a:lnTo>
                  <a:pt x="6397475" y="196004"/>
                </a:lnTo>
                <a:lnTo>
                  <a:pt x="6428823" y="227352"/>
                </a:lnTo>
                <a:lnTo>
                  <a:pt x="6458211" y="260567"/>
                </a:lnTo>
                <a:lnTo>
                  <a:pt x="6485542" y="295552"/>
                </a:lnTo>
                <a:lnTo>
                  <a:pt x="6510722" y="332213"/>
                </a:lnTo>
                <a:lnTo>
                  <a:pt x="6533655" y="370454"/>
                </a:lnTo>
                <a:lnTo>
                  <a:pt x="6554247" y="410181"/>
                </a:lnTo>
                <a:lnTo>
                  <a:pt x="6572401" y="451298"/>
                </a:lnTo>
                <a:lnTo>
                  <a:pt x="6588024" y="493710"/>
                </a:lnTo>
                <a:lnTo>
                  <a:pt x="6601019" y="537323"/>
                </a:lnTo>
                <a:lnTo>
                  <a:pt x="6611293" y="582040"/>
                </a:lnTo>
                <a:lnTo>
                  <a:pt x="6618749" y="627766"/>
                </a:lnTo>
                <a:lnTo>
                  <a:pt x="6623292" y="674407"/>
                </a:lnTo>
                <a:lnTo>
                  <a:pt x="6624828" y="721867"/>
                </a:lnTo>
                <a:lnTo>
                  <a:pt x="6624828" y="3609340"/>
                </a:lnTo>
                <a:lnTo>
                  <a:pt x="6623292" y="3656800"/>
                </a:lnTo>
                <a:lnTo>
                  <a:pt x="6618749" y="3703441"/>
                </a:lnTo>
                <a:lnTo>
                  <a:pt x="6611293" y="3749167"/>
                </a:lnTo>
                <a:lnTo>
                  <a:pt x="6601019" y="3793884"/>
                </a:lnTo>
                <a:lnTo>
                  <a:pt x="6588024" y="3837497"/>
                </a:lnTo>
                <a:lnTo>
                  <a:pt x="6572401" y="3879909"/>
                </a:lnTo>
                <a:lnTo>
                  <a:pt x="6554247" y="3921026"/>
                </a:lnTo>
                <a:lnTo>
                  <a:pt x="6533655" y="3960753"/>
                </a:lnTo>
                <a:lnTo>
                  <a:pt x="6510722" y="3998994"/>
                </a:lnTo>
                <a:lnTo>
                  <a:pt x="6485542" y="4035655"/>
                </a:lnTo>
                <a:lnTo>
                  <a:pt x="6458211" y="4070640"/>
                </a:lnTo>
                <a:lnTo>
                  <a:pt x="6428823" y="4103855"/>
                </a:lnTo>
                <a:lnTo>
                  <a:pt x="6397475" y="4135203"/>
                </a:lnTo>
                <a:lnTo>
                  <a:pt x="6364260" y="4164591"/>
                </a:lnTo>
                <a:lnTo>
                  <a:pt x="6329275" y="4191922"/>
                </a:lnTo>
                <a:lnTo>
                  <a:pt x="6292614" y="4217102"/>
                </a:lnTo>
                <a:lnTo>
                  <a:pt x="6254373" y="4240035"/>
                </a:lnTo>
                <a:lnTo>
                  <a:pt x="6214646" y="4260627"/>
                </a:lnTo>
                <a:lnTo>
                  <a:pt x="6173529" y="4278781"/>
                </a:lnTo>
                <a:lnTo>
                  <a:pt x="6131117" y="4294404"/>
                </a:lnTo>
                <a:lnTo>
                  <a:pt x="6087504" y="4307399"/>
                </a:lnTo>
                <a:lnTo>
                  <a:pt x="6042787" y="4317673"/>
                </a:lnTo>
                <a:lnTo>
                  <a:pt x="5997061" y="4325129"/>
                </a:lnTo>
                <a:lnTo>
                  <a:pt x="5950420" y="4329672"/>
                </a:lnTo>
                <a:lnTo>
                  <a:pt x="5902960" y="4331208"/>
                </a:lnTo>
                <a:lnTo>
                  <a:pt x="721868" y="4331208"/>
                </a:lnTo>
                <a:lnTo>
                  <a:pt x="674407" y="4329672"/>
                </a:lnTo>
                <a:lnTo>
                  <a:pt x="627766" y="4325129"/>
                </a:lnTo>
                <a:lnTo>
                  <a:pt x="582040" y="4317673"/>
                </a:lnTo>
                <a:lnTo>
                  <a:pt x="537323" y="4307399"/>
                </a:lnTo>
                <a:lnTo>
                  <a:pt x="493710" y="4294404"/>
                </a:lnTo>
                <a:lnTo>
                  <a:pt x="451298" y="4278781"/>
                </a:lnTo>
                <a:lnTo>
                  <a:pt x="410181" y="4260627"/>
                </a:lnTo>
                <a:lnTo>
                  <a:pt x="370454" y="4240035"/>
                </a:lnTo>
                <a:lnTo>
                  <a:pt x="332213" y="4217102"/>
                </a:lnTo>
                <a:lnTo>
                  <a:pt x="295552" y="4191922"/>
                </a:lnTo>
                <a:lnTo>
                  <a:pt x="260567" y="4164591"/>
                </a:lnTo>
                <a:lnTo>
                  <a:pt x="227352" y="4135203"/>
                </a:lnTo>
                <a:lnTo>
                  <a:pt x="196004" y="4103855"/>
                </a:lnTo>
                <a:lnTo>
                  <a:pt x="166616" y="4070640"/>
                </a:lnTo>
                <a:lnTo>
                  <a:pt x="139285" y="4035655"/>
                </a:lnTo>
                <a:lnTo>
                  <a:pt x="114105" y="3998994"/>
                </a:lnTo>
                <a:lnTo>
                  <a:pt x="91172" y="3960753"/>
                </a:lnTo>
                <a:lnTo>
                  <a:pt x="70580" y="3921026"/>
                </a:lnTo>
                <a:lnTo>
                  <a:pt x="52426" y="3879909"/>
                </a:lnTo>
                <a:lnTo>
                  <a:pt x="36803" y="3837497"/>
                </a:lnTo>
                <a:lnTo>
                  <a:pt x="23808" y="3793884"/>
                </a:lnTo>
                <a:lnTo>
                  <a:pt x="13534" y="3749167"/>
                </a:lnTo>
                <a:lnTo>
                  <a:pt x="6078" y="3703441"/>
                </a:lnTo>
                <a:lnTo>
                  <a:pt x="1535" y="3656800"/>
                </a:lnTo>
                <a:lnTo>
                  <a:pt x="0" y="3609340"/>
                </a:lnTo>
                <a:lnTo>
                  <a:pt x="0" y="721867"/>
                </a:lnTo>
                <a:close/>
              </a:path>
            </a:pathLst>
          </a:custGeom>
          <a:noFill/>
          <a:ln w="28950" cap="flat" cmpd="sng">
            <a:solidFill>
              <a:srgbClr val="44536A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946972" y="2513024"/>
            <a:ext cx="1627200" cy="772500"/>
          </a:xfrm>
          <a:prstGeom prst="round1Rect">
            <a:avLst>
              <a:gd name="adj" fmla="val 16667"/>
            </a:avLst>
          </a:prstGeom>
          <a:solidFill>
            <a:srgbClr val="D5D6A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F6367"/>
                </a:solidFill>
                <a:latin typeface="Arial"/>
                <a:ea typeface="Arial"/>
                <a:cs typeface="Arial"/>
                <a:sym typeface="Arial"/>
              </a:rPr>
              <a:t>SCRIVANIA</a:t>
            </a:r>
            <a:endParaRPr sz="1400" b="1" i="0" u="none" strike="noStrike" cap="none">
              <a:solidFill>
                <a:srgbClr val="4F63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F6367"/>
                </a:solidFill>
                <a:latin typeface="Arial"/>
                <a:ea typeface="Arial"/>
                <a:cs typeface="Arial"/>
                <a:sym typeface="Arial"/>
              </a:rPr>
              <a:t>SUAP</a:t>
            </a:r>
            <a:endParaRPr sz="1900" b="0" i="0" u="none" strike="noStrike" cap="none">
              <a:solidFill>
                <a:srgbClr val="4F63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3927975" y="1025750"/>
            <a:ext cx="4753405" cy="3335128"/>
          </a:xfrm>
          <a:custGeom>
            <a:avLst/>
            <a:gdLst/>
            <a:ahLst/>
            <a:cxnLst/>
            <a:rect l="l" t="t" r="r" b="b"/>
            <a:pathLst>
              <a:path w="6624955" h="4331335" extrusionOk="0">
                <a:moveTo>
                  <a:pt x="0" y="721867"/>
                </a:moveTo>
                <a:lnTo>
                  <a:pt x="1535" y="674407"/>
                </a:lnTo>
                <a:lnTo>
                  <a:pt x="6078" y="627766"/>
                </a:lnTo>
                <a:lnTo>
                  <a:pt x="13534" y="582040"/>
                </a:lnTo>
                <a:lnTo>
                  <a:pt x="23808" y="537323"/>
                </a:lnTo>
                <a:lnTo>
                  <a:pt x="36803" y="493710"/>
                </a:lnTo>
                <a:lnTo>
                  <a:pt x="52426" y="451298"/>
                </a:lnTo>
                <a:lnTo>
                  <a:pt x="70580" y="410181"/>
                </a:lnTo>
                <a:lnTo>
                  <a:pt x="91172" y="370454"/>
                </a:lnTo>
                <a:lnTo>
                  <a:pt x="114105" y="332213"/>
                </a:lnTo>
                <a:lnTo>
                  <a:pt x="139285" y="295552"/>
                </a:lnTo>
                <a:lnTo>
                  <a:pt x="166616" y="260567"/>
                </a:lnTo>
                <a:lnTo>
                  <a:pt x="196004" y="227352"/>
                </a:lnTo>
                <a:lnTo>
                  <a:pt x="227352" y="196004"/>
                </a:lnTo>
                <a:lnTo>
                  <a:pt x="260567" y="166616"/>
                </a:lnTo>
                <a:lnTo>
                  <a:pt x="295552" y="139285"/>
                </a:lnTo>
                <a:lnTo>
                  <a:pt x="332213" y="114105"/>
                </a:lnTo>
                <a:lnTo>
                  <a:pt x="370454" y="91172"/>
                </a:lnTo>
                <a:lnTo>
                  <a:pt x="410181" y="70580"/>
                </a:lnTo>
                <a:lnTo>
                  <a:pt x="451298" y="52426"/>
                </a:lnTo>
                <a:lnTo>
                  <a:pt x="493710" y="36803"/>
                </a:lnTo>
                <a:lnTo>
                  <a:pt x="537323" y="23808"/>
                </a:lnTo>
                <a:lnTo>
                  <a:pt x="582040" y="13534"/>
                </a:lnTo>
                <a:lnTo>
                  <a:pt x="627766" y="6078"/>
                </a:lnTo>
                <a:lnTo>
                  <a:pt x="674407" y="1535"/>
                </a:lnTo>
                <a:lnTo>
                  <a:pt x="721868" y="0"/>
                </a:lnTo>
                <a:lnTo>
                  <a:pt x="5902960" y="0"/>
                </a:lnTo>
                <a:lnTo>
                  <a:pt x="5950420" y="1535"/>
                </a:lnTo>
                <a:lnTo>
                  <a:pt x="5997061" y="6078"/>
                </a:lnTo>
                <a:lnTo>
                  <a:pt x="6042787" y="13534"/>
                </a:lnTo>
                <a:lnTo>
                  <a:pt x="6087504" y="23808"/>
                </a:lnTo>
                <a:lnTo>
                  <a:pt x="6131117" y="36803"/>
                </a:lnTo>
                <a:lnTo>
                  <a:pt x="6173529" y="52426"/>
                </a:lnTo>
                <a:lnTo>
                  <a:pt x="6214646" y="70580"/>
                </a:lnTo>
                <a:lnTo>
                  <a:pt x="6254373" y="91172"/>
                </a:lnTo>
                <a:lnTo>
                  <a:pt x="6292614" y="114105"/>
                </a:lnTo>
                <a:lnTo>
                  <a:pt x="6329275" y="139285"/>
                </a:lnTo>
                <a:lnTo>
                  <a:pt x="6364260" y="166616"/>
                </a:lnTo>
                <a:lnTo>
                  <a:pt x="6397475" y="196004"/>
                </a:lnTo>
                <a:lnTo>
                  <a:pt x="6428823" y="227352"/>
                </a:lnTo>
                <a:lnTo>
                  <a:pt x="6458211" y="260567"/>
                </a:lnTo>
                <a:lnTo>
                  <a:pt x="6485542" y="295552"/>
                </a:lnTo>
                <a:lnTo>
                  <a:pt x="6510722" y="332213"/>
                </a:lnTo>
                <a:lnTo>
                  <a:pt x="6533655" y="370454"/>
                </a:lnTo>
                <a:lnTo>
                  <a:pt x="6554247" y="410181"/>
                </a:lnTo>
                <a:lnTo>
                  <a:pt x="6572401" y="451298"/>
                </a:lnTo>
                <a:lnTo>
                  <a:pt x="6588024" y="493710"/>
                </a:lnTo>
                <a:lnTo>
                  <a:pt x="6601019" y="537323"/>
                </a:lnTo>
                <a:lnTo>
                  <a:pt x="6611293" y="582040"/>
                </a:lnTo>
                <a:lnTo>
                  <a:pt x="6618749" y="627766"/>
                </a:lnTo>
                <a:lnTo>
                  <a:pt x="6623292" y="674407"/>
                </a:lnTo>
                <a:lnTo>
                  <a:pt x="6624828" y="721867"/>
                </a:lnTo>
                <a:lnTo>
                  <a:pt x="6624828" y="3609340"/>
                </a:lnTo>
                <a:lnTo>
                  <a:pt x="6623292" y="3656800"/>
                </a:lnTo>
                <a:lnTo>
                  <a:pt x="6618749" y="3703441"/>
                </a:lnTo>
                <a:lnTo>
                  <a:pt x="6611293" y="3749167"/>
                </a:lnTo>
                <a:lnTo>
                  <a:pt x="6601019" y="3793884"/>
                </a:lnTo>
                <a:lnTo>
                  <a:pt x="6588024" y="3837497"/>
                </a:lnTo>
                <a:lnTo>
                  <a:pt x="6572401" y="3879909"/>
                </a:lnTo>
                <a:lnTo>
                  <a:pt x="6554247" y="3921026"/>
                </a:lnTo>
                <a:lnTo>
                  <a:pt x="6533655" y="3960753"/>
                </a:lnTo>
                <a:lnTo>
                  <a:pt x="6510722" y="3998994"/>
                </a:lnTo>
                <a:lnTo>
                  <a:pt x="6485542" y="4035655"/>
                </a:lnTo>
                <a:lnTo>
                  <a:pt x="6458211" y="4070640"/>
                </a:lnTo>
                <a:lnTo>
                  <a:pt x="6428823" y="4103855"/>
                </a:lnTo>
                <a:lnTo>
                  <a:pt x="6397475" y="4135203"/>
                </a:lnTo>
                <a:lnTo>
                  <a:pt x="6364260" y="4164591"/>
                </a:lnTo>
                <a:lnTo>
                  <a:pt x="6329275" y="4191922"/>
                </a:lnTo>
                <a:lnTo>
                  <a:pt x="6292614" y="4217102"/>
                </a:lnTo>
                <a:lnTo>
                  <a:pt x="6254373" y="4240035"/>
                </a:lnTo>
                <a:lnTo>
                  <a:pt x="6214646" y="4260627"/>
                </a:lnTo>
                <a:lnTo>
                  <a:pt x="6173529" y="4278781"/>
                </a:lnTo>
                <a:lnTo>
                  <a:pt x="6131117" y="4294404"/>
                </a:lnTo>
                <a:lnTo>
                  <a:pt x="6087504" y="4307399"/>
                </a:lnTo>
                <a:lnTo>
                  <a:pt x="6042787" y="4317673"/>
                </a:lnTo>
                <a:lnTo>
                  <a:pt x="5997061" y="4325129"/>
                </a:lnTo>
                <a:lnTo>
                  <a:pt x="5950420" y="4329672"/>
                </a:lnTo>
                <a:lnTo>
                  <a:pt x="5902960" y="4331208"/>
                </a:lnTo>
                <a:lnTo>
                  <a:pt x="721868" y="4331208"/>
                </a:lnTo>
                <a:lnTo>
                  <a:pt x="674407" y="4329672"/>
                </a:lnTo>
                <a:lnTo>
                  <a:pt x="627766" y="4325129"/>
                </a:lnTo>
                <a:lnTo>
                  <a:pt x="582040" y="4317673"/>
                </a:lnTo>
                <a:lnTo>
                  <a:pt x="537323" y="4307399"/>
                </a:lnTo>
                <a:lnTo>
                  <a:pt x="493710" y="4294404"/>
                </a:lnTo>
                <a:lnTo>
                  <a:pt x="451298" y="4278781"/>
                </a:lnTo>
                <a:lnTo>
                  <a:pt x="410181" y="4260627"/>
                </a:lnTo>
                <a:lnTo>
                  <a:pt x="370454" y="4240035"/>
                </a:lnTo>
                <a:lnTo>
                  <a:pt x="332213" y="4217102"/>
                </a:lnTo>
                <a:lnTo>
                  <a:pt x="295552" y="4191922"/>
                </a:lnTo>
                <a:lnTo>
                  <a:pt x="260567" y="4164591"/>
                </a:lnTo>
                <a:lnTo>
                  <a:pt x="227352" y="4135203"/>
                </a:lnTo>
                <a:lnTo>
                  <a:pt x="196004" y="4103855"/>
                </a:lnTo>
                <a:lnTo>
                  <a:pt x="166616" y="4070640"/>
                </a:lnTo>
                <a:lnTo>
                  <a:pt x="139285" y="4035655"/>
                </a:lnTo>
                <a:lnTo>
                  <a:pt x="114105" y="3998994"/>
                </a:lnTo>
                <a:lnTo>
                  <a:pt x="91172" y="3960753"/>
                </a:lnTo>
                <a:lnTo>
                  <a:pt x="70580" y="3921026"/>
                </a:lnTo>
                <a:lnTo>
                  <a:pt x="52426" y="3879909"/>
                </a:lnTo>
                <a:lnTo>
                  <a:pt x="36803" y="3837497"/>
                </a:lnTo>
                <a:lnTo>
                  <a:pt x="23808" y="3793884"/>
                </a:lnTo>
                <a:lnTo>
                  <a:pt x="13534" y="3749167"/>
                </a:lnTo>
                <a:lnTo>
                  <a:pt x="6078" y="3703441"/>
                </a:lnTo>
                <a:lnTo>
                  <a:pt x="1535" y="3656800"/>
                </a:lnTo>
                <a:lnTo>
                  <a:pt x="0" y="3609340"/>
                </a:lnTo>
                <a:lnTo>
                  <a:pt x="0" y="721867"/>
                </a:lnTo>
                <a:close/>
              </a:path>
            </a:pathLst>
          </a:custGeom>
          <a:noFill/>
          <a:ln w="28950" cap="flat" cmpd="sng">
            <a:solidFill>
              <a:srgbClr val="44536A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1" descr="Immagine che contiene vestiti, persona, interno, donn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6348" b="28270"/>
          <a:stretch/>
        </p:blipFill>
        <p:spPr>
          <a:xfrm>
            <a:off x="10" y="583413"/>
            <a:ext cx="9143640" cy="3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1"/>
          <p:cNvSpPr/>
          <p:nvPr/>
        </p:nvSpPr>
        <p:spPr>
          <a:xfrm>
            <a:off x="-51650" y="583300"/>
            <a:ext cx="9275400" cy="3976800"/>
          </a:xfrm>
          <a:prstGeom prst="rect">
            <a:avLst/>
          </a:prstGeom>
          <a:solidFill>
            <a:srgbClr val="0071CE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1"/>
          <p:cNvSpPr txBox="1"/>
          <p:nvPr/>
        </p:nvSpPr>
        <p:spPr>
          <a:xfrm>
            <a:off x="1101750" y="1073975"/>
            <a:ext cx="6940500" cy="29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it" sz="3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GRAZIE PER L’ATTENZIONE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5bba957b6_0_2"/>
          <p:cNvSpPr txBox="1"/>
          <p:nvPr/>
        </p:nvSpPr>
        <p:spPr>
          <a:xfrm>
            <a:off x="1374413" y="1382978"/>
            <a:ext cx="63951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" sz="2100" b="1" i="0" u="none" strike="noStrike" cap="none">
                <a:solidFill>
                  <a:srgbClr val="0033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Referente territoriale Campania 2</a:t>
            </a:r>
            <a:endParaRPr sz="21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" sz="2100" b="0" i="0" u="none" strike="noStrike" cap="none">
                <a:solidFill>
                  <a:srgbClr val="0033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Progetto PNRR </a:t>
            </a:r>
            <a:r>
              <a:rPr lang="it" sz="2100" b="1" i="1" u="none" strike="noStrike" cap="none">
                <a:solidFill>
                  <a:srgbClr val="0033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Digitalizzazione SUAP&amp;SUE</a:t>
            </a:r>
            <a:endParaRPr sz="2100" b="1" i="1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" sz="2100" b="1" i="0" u="none" strike="noStrike" cap="none">
                <a:solidFill>
                  <a:srgbClr val="0033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Dott.ssa Ida Ragozzino</a:t>
            </a:r>
            <a:endParaRPr sz="21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" sz="2100" b="0" i="0" u="none" strike="noStrike" cap="none">
                <a:solidFill>
                  <a:srgbClr val="0033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Mob. 345 1624164</a:t>
            </a:r>
            <a:endParaRPr sz="21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" sz="2100" b="0" i="0" u="none" strike="noStrike" cap="none">
                <a:solidFill>
                  <a:srgbClr val="0033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e-mail: referente.campania2@unioncamere.it</a:t>
            </a:r>
            <a:endParaRPr sz="21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05bba957b6_0_2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00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 txBox="1"/>
          <p:nvPr/>
        </p:nvSpPr>
        <p:spPr>
          <a:xfrm>
            <a:off x="509800" y="500450"/>
            <a:ext cx="84504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" sz="1800" b="1" i="0" u="none" strike="noStrike" cap="none">
                <a:solidFill>
                  <a:srgbClr val="0032A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progetto di digitalizzazione degli sportelli unici SUAP &amp; SUE rientra nel sub-investimento 2.2.3 “Digitalizzazione delle procedure SUAP &amp; SUE” previsto nella Misura 1 Componente 1 del PNRR</a:t>
            </a:r>
            <a:endParaRPr sz="1800" b="1" i="0" u="none" strike="noStrike" cap="none">
              <a:solidFill>
                <a:srgbClr val="0032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5485316" y="4414950"/>
            <a:ext cx="3308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it" sz="1400" b="1" i="0" u="none" strike="noStrike" cap="none">
                <a:solidFill>
                  <a:srgbClr val="0066B7"/>
                </a:solidFill>
                <a:latin typeface="Titillium Web"/>
                <a:ea typeface="Titillium Web"/>
                <a:cs typeface="Titillium Web"/>
                <a:sym typeface="Titillium Web"/>
              </a:rPr>
              <a:t>324,4 MLN €</a:t>
            </a:r>
            <a:endParaRPr sz="1400" b="0" i="0" u="none" strike="noStrike" cap="none">
              <a:solidFill>
                <a:srgbClr val="0066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5639516" y="40440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500" b="1" i="0" u="none" strike="noStrike" cap="none">
                <a:solidFill>
                  <a:srgbClr val="0066B7"/>
                </a:solidFill>
                <a:latin typeface="Titillium Web"/>
                <a:ea typeface="Titillium Web"/>
                <a:cs typeface="Titillium Web"/>
                <a:sym typeface="Titillium Web"/>
              </a:rPr>
              <a:t>Dotazione Finanziaria</a:t>
            </a:r>
            <a:endParaRPr sz="1500" b="1" i="0" u="none" strike="noStrike" cap="none">
              <a:solidFill>
                <a:srgbClr val="0066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2353100" y="1485181"/>
            <a:ext cx="2874889" cy="1841828"/>
          </a:xfrm>
          <a:prstGeom prst="flowChartProcess">
            <a:avLst/>
          </a:prstGeom>
          <a:solidFill>
            <a:srgbClr val="0066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8862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88275" y="3766050"/>
            <a:ext cx="4741200" cy="971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66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1089500" y="3706550"/>
            <a:ext cx="2527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PREROGATIVE DEL PROGETTO</a:t>
            </a:r>
            <a:endParaRPr sz="1400" b="1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5000" y="4105848"/>
            <a:ext cx="582776" cy="576000"/>
          </a:xfrm>
          <a:prstGeom prst="rect">
            <a:avLst/>
          </a:prstGeom>
          <a:solidFill>
            <a:srgbClr val="0071CE">
              <a:alpha val="8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7647"/>
              </a:srgbClr>
            </a:outerShdw>
          </a:effectLst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370" y="4155475"/>
            <a:ext cx="586800" cy="518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62745"/>
              </a:srgbClr>
            </a:outerShdw>
          </a:effectLst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0638" y="4154912"/>
            <a:ext cx="520100" cy="5201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7647"/>
              </a:srgbClr>
            </a:outerShdw>
          </a:effectLst>
        </p:spPr>
      </p:pic>
      <p:sp>
        <p:nvSpPr>
          <p:cNvPr id="140" name="Google Shape;140;p14"/>
          <p:cNvSpPr txBox="1"/>
          <p:nvPr/>
        </p:nvSpPr>
        <p:spPr>
          <a:xfrm>
            <a:off x="740175" y="4155475"/>
            <a:ext cx="11040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1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Salvaguardia Investiment</a:t>
            </a:r>
            <a:r>
              <a:rPr lang="it" sz="1000" b="1" i="1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endParaRPr sz="1000" b="1" i="1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2237200" y="4154850"/>
            <a:ext cx="12318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1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Adeguamento normativo</a:t>
            </a:r>
            <a:endParaRPr sz="20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3760625" y="4231675"/>
            <a:ext cx="1231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1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Finanziamenti</a:t>
            </a:r>
            <a:endParaRPr sz="12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2408312" y="1759365"/>
            <a:ext cx="2764464" cy="158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Obiettivo: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Realizzare una nuova architettura logica interoperabile per garantire servizi più efficienti ed accrescere l'attrattività e la competitività delle imprese</a:t>
            </a:r>
            <a:endParaRPr sz="14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4" name="Google Shape;144;p14" descr="Unioncamere Europ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3300" y="1817940"/>
            <a:ext cx="1461600" cy="3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 descr="Speciale incentivi Invital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3500" y="2293691"/>
            <a:ext cx="781200" cy="48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 descr="Documenti pubblici, digitali. - Docs Itali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2201" y="2970680"/>
            <a:ext cx="1090799" cy="2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 txBox="1"/>
          <p:nvPr/>
        </p:nvSpPr>
        <p:spPr>
          <a:xfrm>
            <a:off x="279400" y="1377950"/>
            <a:ext cx="252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" sz="1500" b="1" i="0" u="none" strike="noStrike" cap="none">
                <a:solidFill>
                  <a:srgbClr val="0032A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Partner di Progetto</a:t>
            </a:r>
            <a:endParaRPr sz="1500" b="1" i="0" u="none" strike="noStrike" cap="none">
              <a:solidFill>
                <a:srgbClr val="0032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8" name="Google Shape;148;p14" descr="Immagine che contiene testo, elettronica, schermo, multimediale&#10;&#10;Descrizione generat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77875" y="1427639"/>
            <a:ext cx="3431694" cy="233841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7476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509800" y="433850"/>
            <a:ext cx="863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 i="0" u="none" strike="noStrike" cap="none">
                <a:solidFill>
                  <a:srgbClr val="1E3680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Attraverso un approccio data-driven è stato possibile identificare 3 categorie di SUAP sulla base della tipologia di piattaforma utilizzata</a:t>
            </a:r>
            <a:endParaRPr sz="1800" b="1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800" y="1472599"/>
            <a:ext cx="758749" cy="7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800" y="2628795"/>
            <a:ext cx="758749" cy="7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800" y="3949725"/>
            <a:ext cx="7596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10400" y="4045312"/>
            <a:ext cx="392200" cy="3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103725" y="3052625"/>
            <a:ext cx="603000" cy="2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4103725" y="4250988"/>
            <a:ext cx="603000" cy="2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9">
            <a:alphaModFix/>
          </a:blip>
          <a:srcRect l="28765" t="15006" r="28639" b="15451"/>
          <a:stretch/>
        </p:blipFill>
        <p:spPr>
          <a:xfrm>
            <a:off x="3110400" y="2658900"/>
            <a:ext cx="489300" cy="4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106375" y="3467563"/>
            <a:ext cx="36831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 CON PIATTAFORME AUTONOME</a:t>
            </a:r>
            <a:endParaRPr sz="18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09475" y="1162050"/>
            <a:ext cx="31590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 SU IMPRESA IN UN GIORNO</a:t>
            </a:r>
            <a:endParaRPr sz="18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990575" y="1492250"/>
            <a:ext cx="16191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4.088 (52%) </a:t>
            </a:r>
            <a:r>
              <a:rPr lang="it" sz="12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endParaRPr sz="18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5068925" y="1386150"/>
            <a:ext cx="3968700" cy="7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Unioncamere in qualità di beneficiario del finanziamento provvede all’adeguamento della piattaforma impresainungiorno.gov.it</a:t>
            </a:r>
            <a:endParaRPr sz="1200" b="1" i="0" u="none" strike="noStrike" cap="none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109475" y="2228225"/>
            <a:ext cx="3381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 CON PIATTAFORMA REGIONALE</a:t>
            </a:r>
            <a:endParaRPr sz="18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3846525" y="2425700"/>
            <a:ext cx="1047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1045775" y="2619375"/>
            <a:ext cx="16191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1.983 (25%)</a:t>
            </a:r>
            <a:r>
              <a:rPr lang="it" sz="1200" b="0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" sz="1200" b="1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                         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5122950" y="3889450"/>
            <a:ext cx="35442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Avviso di finanziamento dedicato ai Comuni (singoli e associati)  che utilizzano piattaforme di mercato</a:t>
            </a:r>
            <a:endParaRPr sz="1200" b="1" i="0" u="none" strike="noStrike" cap="none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5122950" y="2673350"/>
            <a:ext cx="3381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Avviso di finanziamento dedicato alle </a:t>
            </a:r>
            <a:endParaRPr sz="1200" b="1" i="0" u="none" strike="noStrike" cap="none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9 Regioni con piattaforma regionale</a:t>
            </a:r>
            <a:endParaRPr sz="12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995150" y="4076700"/>
            <a:ext cx="10479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1.833 (23%)</a:t>
            </a:r>
            <a:r>
              <a:rPr lang="it" sz="12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</a:t>
            </a:r>
            <a:endParaRPr sz="12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3666825" y="3889450"/>
            <a:ext cx="625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SUAP </a:t>
            </a:r>
            <a:r>
              <a:rPr lang="it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4103725" y="1782725"/>
            <a:ext cx="603000" cy="2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3730350" y="2637800"/>
            <a:ext cx="8817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Regioni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8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9903" y="1284522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/>
        </p:nvSpPr>
        <p:spPr>
          <a:xfrm>
            <a:off x="198075" y="1642322"/>
            <a:ext cx="2277675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Adeguamento componenti informatiche 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Front Office SUAP, Back Office SUAP e Back Office Enti Terzi ai requisiti previsti dalle Specifiche Tecniche (Decreto interministeriale 26/09/2023)</a:t>
            </a:r>
            <a:endParaRPr sz="975" b="0" i="1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964537" y="1067072"/>
            <a:ext cx="744750" cy="38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lang="it" sz="18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</a:t>
            </a:r>
            <a:endParaRPr sz="1875" b="1" i="0" u="none" strike="noStrike" cap="none">
              <a:solidFill>
                <a:srgbClr val="24509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4354371" y="1065600"/>
            <a:ext cx="630675" cy="38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lang="it" sz="18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Chi</a:t>
            </a:r>
            <a:endParaRPr sz="1875" b="1" i="0" u="none" strike="noStrike" cap="none">
              <a:solidFill>
                <a:srgbClr val="24509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5666785" y="850013"/>
            <a:ext cx="530325" cy="33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endParaRPr sz="15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2828092" y="1633818"/>
            <a:ext cx="3369018" cy="9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</a:t>
            </a:r>
            <a:r>
              <a:rPr lang="it" sz="9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Sistema Camerale, 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il tramite di InfoCamere </a:t>
            </a: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adegua la piattaforma camerale, in utilizzo presso 4088 SUAP;</a:t>
            </a:r>
            <a:endParaRPr sz="975" b="0" i="0" u="none" strike="noStrike" cap="none">
              <a:solidFill>
                <a:srgbClr val="44444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</a:t>
            </a:r>
            <a:r>
              <a:rPr lang="it" sz="975" b="1" i="0" u="none" strike="noStrike" cap="none">
                <a:solidFill>
                  <a:srgbClr val="2F5496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Regioni</a:t>
            </a: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 piattaforma regionale provvedono autonomamente all’adeguamento;</a:t>
            </a:r>
            <a:endParaRPr sz="975" b="0" i="0" u="none" strike="noStrike" cap="none">
              <a:solidFill>
                <a:srgbClr val="44444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1" i="0" u="none" strike="noStrike" cap="none">
                <a:solidFill>
                  <a:srgbClr val="0944A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</a:t>
            </a: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975" b="1" i="0" u="none" strike="noStrike" cap="none">
                <a:solidFill>
                  <a:srgbClr val="13538A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autonomi</a:t>
            </a: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, gli operatori di mercato (software-house) provvedono autonomamente all’adeguamento;</a:t>
            </a:r>
            <a:endParaRPr sz="975" b="0" i="0" u="none" strike="noStrike" cap="none">
              <a:solidFill>
                <a:srgbClr val="44444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190008" y="2653053"/>
            <a:ext cx="2277675" cy="101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Accreditamento 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 MIMIT di SUAP e degli Enti Terzi, richiesta di verifica tecnica di conformità delle relative componenti informatiche (artt. 6 e 7 dell’Allegato Tecnico al DPR 160/2010)</a:t>
            </a:r>
            <a:endParaRPr sz="975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2822204" y="2691151"/>
            <a:ext cx="3448575" cy="10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Tramite la sub-componente</a:t>
            </a: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 “</a:t>
            </a:r>
            <a:r>
              <a:rPr lang="it" sz="9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Sistema di Accreditamento</a:t>
            </a: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</a:t>
            </a:r>
            <a:r>
              <a:rPr lang="it" sz="975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portale I1G. </a:t>
            </a:r>
            <a:endParaRPr sz="975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Ogni </a:t>
            </a:r>
            <a:r>
              <a:rPr lang="it" sz="975" b="1" i="0" u="none" strike="noStrike" cap="none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SUAP/Ente Terzo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dovrà provvedere singolarmente.</a:t>
            </a:r>
            <a:endParaRPr sz="975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</a:t>
            </a:r>
            <a:r>
              <a:rPr lang="it" sz="975" b="1" i="0" u="none" strike="noStrike" cap="none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Sistema Camerale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accrediterà le proprie componenti di Front Office e Back Office SUAP </a:t>
            </a:r>
            <a:r>
              <a:rPr lang="it" sz="975" b="0" i="1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impresainungiorno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r>
              <a:rPr lang="it" sz="975" b="0" i="1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gov.it</a:t>
            </a:r>
            <a:endParaRPr sz="975" b="0" i="1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rgbClr val="44444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198075" y="3823173"/>
            <a:ext cx="2188125" cy="6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Popolamento 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Catalogo SSU con i procedimenti amministrativi, art. 4, comma 2 Decreto interministeriale 26/0</a:t>
            </a:r>
            <a:r>
              <a:rPr lang="it" sz="975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9</a:t>
            </a:r>
            <a:r>
              <a:rPr lang="it" sz="97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/2023</a:t>
            </a:r>
            <a:endParaRPr sz="975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2808479" y="3606169"/>
            <a:ext cx="3388631" cy="12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Dipartimento di Funzione pubblica e Amministrazioni coinvolte nei procedimenti amministrativi SUAP, tra cui l’ente Regione. Il </a:t>
            </a:r>
            <a:r>
              <a:rPr lang="it" sz="9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Sistema camerale</a:t>
            </a: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 si occuperà di censire i procedimenti amministrativi </a:t>
            </a:r>
            <a:r>
              <a:rPr lang="it" sz="975" b="1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nazionali </a:t>
            </a:r>
            <a:r>
              <a:rPr lang="it" sz="97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nel Catalogo, </a:t>
            </a:r>
            <a:r>
              <a:rPr lang="it" sz="975" b="1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supportando le amministrazioni per quanto concerne le specificità regionali o comunali, attraverso l'attivazione di tavoli regionali.</a:t>
            </a:r>
            <a:endParaRPr sz="975" b="1" i="0" u="none" strike="noStrike" cap="none">
              <a:solidFill>
                <a:srgbClr val="44444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040400" y="378000"/>
            <a:ext cx="6116400" cy="6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5"/>
              <a:buFont typeface="Arial"/>
              <a:buNone/>
            </a:pPr>
            <a:r>
              <a:rPr lang="it" sz="2475" b="1" i="0" u="none" strike="noStrike" cap="none">
                <a:solidFill>
                  <a:srgbClr val="184B9A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 da realizzare</a:t>
            </a:r>
            <a:endParaRPr sz="2475" b="1" i="0" u="none" strike="noStrike" cap="none">
              <a:solidFill>
                <a:srgbClr val="184B9A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r>
              <a:rPr lang="it" sz="1425" b="0" i="0" u="none" strike="noStrike" cap="none">
                <a:solidFill>
                  <a:srgbClr val="184B9A"/>
                </a:solidFill>
                <a:latin typeface="Titillium Web"/>
                <a:ea typeface="Titillium Web"/>
                <a:cs typeface="Titillium Web"/>
                <a:sym typeface="Titillium Web"/>
              </a:rPr>
              <a:t>Sistema informatico degli Sportelli Unici</a:t>
            </a:r>
            <a:endParaRPr sz="1425" b="0" i="0" u="none" strike="noStrike" cap="none">
              <a:solidFill>
                <a:srgbClr val="184B9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7370775" y="1065600"/>
            <a:ext cx="1108350" cy="38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lang="it" sz="187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Quando</a:t>
            </a:r>
            <a:endParaRPr sz="1875" b="1" i="0" u="none" strike="noStrike" cap="none">
              <a:solidFill>
                <a:srgbClr val="24509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75" y="1065600"/>
            <a:ext cx="323588" cy="3235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7058"/>
              </a:srgbClr>
            </a:outerShdw>
          </a:effectLst>
        </p:spPr>
      </p:pic>
      <p:pic>
        <p:nvPicPr>
          <p:cNvPr id="195" name="Google Shape;19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1394" y="1065600"/>
            <a:ext cx="323588" cy="3235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7058"/>
              </a:srgbClr>
            </a:outerShdw>
          </a:effectLst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2601" y="1067072"/>
            <a:ext cx="323588" cy="3235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7058"/>
              </a:srgbClr>
            </a:outerShdw>
          </a:effectLst>
        </p:spPr>
      </p:pic>
      <p:sp>
        <p:nvSpPr>
          <p:cNvPr id="197" name="Google Shape;197;p15"/>
          <p:cNvSpPr txBox="1"/>
          <p:nvPr/>
        </p:nvSpPr>
        <p:spPr>
          <a:xfrm>
            <a:off x="6794995" y="1604672"/>
            <a:ext cx="2017038" cy="285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it" sz="112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Entro</a:t>
            </a:r>
            <a:r>
              <a:rPr lang="it" sz="1125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12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</a:t>
            </a:r>
            <a:r>
              <a:rPr lang="it" sz="1125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25/07/2025</a:t>
            </a:r>
            <a:r>
              <a:rPr lang="it" sz="112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12 mesi dalla comunicazione di disponibilità del Catalogo SSU, alla scadenza dei quali è previsto l’avvio del Sistema Informatico degli Sportelli Unici. </a:t>
            </a:r>
            <a:endParaRPr sz="1125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rgbClr val="44444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rgbClr val="44444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it" sz="112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realizzazione del Catalogo SSU è stata completata a Dicembre 2023, e lo stesso è stato collaudato positivamente a luglio 2024 da parte del soggetto tecnico preposto.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endParaRPr sz="1125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it" sz="1050" b="0" i="0" u="none" strike="noStrike" cap="none">
                <a:solidFill>
                  <a:srgbClr val="444444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675" b="0" i="0" u="none" strike="noStrike" cap="none">
              <a:solidFill>
                <a:srgbClr val="44444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98" name="Google Shape;198;p15"/>
          <p:cNvCxnSpPr/>
          <p:nvPr/>
        </p:nvCxnSpPr>
        <p:spPr>
          <a:xfrm>
            <a:off x="2621850" y="1444519"/>
            <a:ext cx="0" cy="3356550"/>
          </a:xfrm>
          <a:prstGeom prst="straightConnector1">
            <a:avLst/>
          </a:prstGeom>
          <a:noFill/>
          <a:ln w="19050" cap="flat" cmpd="sng">
            <a:solidFill>
              <a:srgbClr val="4444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15"/>
          <p:cNvCxnSpPr/>
          <p:nvPr/>
        </p:nvCxnSpPr>
        <p:spPr>
          <a:xfrm>
            <a:off x="6471131" y="1452863"/>
            <a:ext cx="0" cy="3331575"/>
          </a:xfrm>
          <a:prstGeom prst="straightConnector1">
            <a:avLst/>
          </a:prstGeom>
          <a:noFill/>
          <a:ln w="19050" cap="flat" cmpd="sng">
            <a:solidFill>
              <a:srgbClr val="44444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0" name="Google Shape;200;p15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400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5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00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/>
          <p:nvPr/>
        </p:nvSpPr>
        <p:spPr>
          <a:xfrm>
            <a:off x="-371900" y="473625"/>
            <a:ext cx="1582616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/>
          <p:nvPr/>
        </p:nvSpPr>
        <p:spPr>
          <a:xfrm>
            <a:off x="3671668" y="1491119"/>
            <a:ext cx="2482947" cy="1314508"/>
          </a:xfrm>
          <a:prstGeom prst="flowChartProcess">
            <a:avLst/>
          </a:prstGeom>
          <a:solidFill>
            <a:srgbClr val="0066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7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3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Popolamento Catalogo SSU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3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 procedimenti amministrativi dei SUAP devono essere caricati e metadatati</a:t>
            </a:r>
            <a:endParaRPr sz="13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1" name="Google Shape;211;p16" descr="Immagine che contiene testo, schermo, Visualizzatore, schermat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052" y="1827406"/>
            <a:ext cx="3209289" cy="21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/>
          <p:nvPr/>
        </p:nvSpPr>
        <p:spPr>
          <a:xfrm>
            <a:off x="6330461" y="2925430"/>
            <a:ext cx="2700995" cy="1562163"/>
          </a:xfrm>
          <a:prstGeom prst="flowChartProcess">
            <a:avLst/>
          </a:prstGeom>
          <a:solidFill>
            <a:srgbClr val="0066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7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3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Accreditamento componenti informatiche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3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 Comuni e gli Enti terzi dovranno accreditare presso il MIMIT rispettivamente Front Office, Back Office, Back Office Enti terzi </a:t>
            </a:r>
            <a:endParaRPr sz="130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3671668" y="2925431"/>
            <a:ext cx="2482947" cy="1562163"/>
          </a:xfrm>
          <a:prstGeom prst="flowChartProcess">
            <a:avLst/>
          </a:prstGeom>
          <a:solidFill>
            <a:srgbClr val="0066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7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t" sz="13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Single Digital Gateway 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t" sz="13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piattaforme SUAP devono dimostrare di essere compliant con il progetto Single Digital Gateway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6330462" y="1491119"/>
            <a:ext cx="2700995" cy="1314508"/>
          </a:xfrm>
          <a:prstGeom prst="flowChartProcess">
            <a:avLst/>
          </a:prstGeom>
          <a:solidFill>
            <a:srgbClr val="0066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7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35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Adeguamento alle specifiche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35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piattaforme SUAP dovranno completare i lavori di adeguamento al nuovo sistema Informatico degli Sportelli Unici</a:t>
            </a:r>
            <a:endParaRPr sz="1350" b="0" i="0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5" name="Google Shape;215;p16" descr="Immagine che contiene schermata, Blu elettrico, arte, Blu intens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3040" y="411734"/>
            <a:ext cx="3266185" cy="6221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4705"/>
              </a:srgbClr>
            </a:outerShdw>
          </a:effectLst>
        </p:spPr>
      </p:pic>
      <p:sp>
        <p:nvSpPr>
          <p:cNvPr id="216" name="Google Shape;216;p16"/>
          <p:cNvSpPr txBox="1"/>
          <p:nvPr/>
        </p:nvSpPr>
        <p:spPr>
          <a:xfrm>
            <a:off x="63305" y="510809"/>
            <a:ext cx="1323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Entro il</a:t>
            </a: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7" name="Google Shape;217;p16" descr="Immagine che contiene Carattere, Elementi grafici, testo, grafica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1575" y="1986297"/>
            <a:ext cx="1075154" cy="3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00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 txBox="1"/>
          <p:nvPr/>
        </p:nvSpPr>
        <p:spPr>
          <a:xfrm>
            <a:off x="1040400" y="378000"/>
            <a:ext cx="532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1800" b="1" i="0" u="none" strike="noStrike" cap="none">
                <a:solidFill>
                  <a:srgbClr val="1E3680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ruolo del Sistema camerale</a:t>
            </a:r>
            <a:endParaRPr sz="1800" b="1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199125" y="1162350"/>
            <a:ext cx="2236200" cy="1409400"/>
          </a:xfrm>
          <a:prstGeom prst="flowChartAlternateProcess">
            <a:avLst/>
          </a:prstGeom>
          <a:solidFill>
            <a:srgbClr val="F2FC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Calibri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Partecipazione alla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governance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al</a:t>
            </a:r>
            <a:r>
              <a:rPr lang="it" sz="12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coordinamento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 Progetto con responsabilità per le fasi di gestione, monitoraggio, rendicontazione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199125" y="2969400"/>
            <a:ext cx="2236200" cy="1218000"/>
          </a:xfrm>
          <a:prstGeom prst="flowChartAlternateProcess">
            <a:avLst/>
          </a:prstGeom>
          <a:solidFill>
            <a:srgbClr val="F2FC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Calibri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nioncamere e CCIAA: affiancamento per la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formazione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il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supporto operativo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rivolto ai Comuni e agli Enti terzi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6739775" y="2231600"/>
            <a:ext cx="2236200" cy="1323300"/>
          </a:xfrm>
          <a:prstGeom prst="flowChartAlternateProcess">
            <a:avLst/>
          </a:prstGeom>
          <a:solidFill>
            <a:srgbClr val="F2FC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Realizzazione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della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 Soluzione Sussidiaria Enti Terzi</a:t>
            </a:r>
            <a:endParaRPr sz="1200" b="1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6419375" y="1085300"/>
            <a:ext cx="2303700" cy="899700"/>
          </a:xfrm>
          <a:prstGeom prst="roundRect">
            <a:avLst>
              <a:gd name="adj" fmla="val 16667"/>
            </a:avLst>
          </a:prstGeom>
          <a:solidFill>
            <a:srgbClr val="F2FCFF"/>
          </a:solidFill>
          <a:ln w="19050" cap="flat" cmpd="sng">
            <a:solidFill>
              <a:srgbClr val="003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4000" tIns="1260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Partecipa al primo 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popolamento</a:t>
            </a:r>
            <a:r>
              <a:rPr lang="it" sz="1200" b="0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Catalogo SSU e successivi aggiornamenti</a:t>
            </a:r>
            <a:endParaRPr sz="15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6240950" y="3801500"/>
            <a:ext cx="2719200" cy="899700"/>
          </a:xfrm>
          <a:prstGeom prst="roundRect">
            <a:avLst>
              <a:gd name="adj" fmla="val 16667"/>
            </a:avLst>
          </a:prstGeom>
          <a:solidFill>
            <a:srgbClr val="F2FCFF"/>
          </a:solidFill>
          <a:ln w="2857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Supporto</a:t>
            </a:r>
            <a:r>
              <a:rPr lang="it" sz="12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ai comuni di 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impresainungiorno.gov.it nella 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procedura di accreditamento al MIMIT.</a:t>
            </a: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2822200" y="1055075"/>
            <a:ext cx="3530700" cy="3396000"/>
          </a:xfrm>
          <a:prstGeom prst="ellipse">
            <a:avLst/>
          </a:prstGeom>
          <a:solidFill>
            <a:srgbClr val="CFECFF"/>
          </a:solidFill>
          <a:ln w="28575" cap="flat" cmpd="sng">
            <a:solidFill>
              <a:srgbClr val="003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90000" rIns="36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3016600" y="1198625"/>
            <a:ext cx="3148500" cy="3108900"/>
          </a:xfrm>
          <a:prstGeom prst="ellipse">
            <a:avLst/>
          </a:prstGeom>
          <a:solidFill>
            <a:srgbClr val="F2FCFF"/>
          </a:solidFill>
          <a:ln w="1905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algn="bl" rotWithShape="0">
              <a:srgbClr val="000000">
                <a:alpha val="67450"/>
              </a:srgbClr>
            </a:outerShdw>
          </a:effectLst>
        </p:spPr>
        <p:txBody>
          <a:bodyPr spcFirstLastPara="1" wrap="square" lIns="198000" tIns="0" rIns="108000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1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100" b="0" i="1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Decreto Interministeriale del 26 settembre 2023 art. 4 stabilisce che Unioncamere, per conto delle Camere di commercio e per il tramite di InfoCamere  </a:t>
            </a:r>
            <a:r>
              <a:rPr lang="it" sz="1100" b="1" i="1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realizza e gestisce la componente informatica del Catalogo</a:t>
            </a:r>
            <a:r>
              <a:rPr lang="it" sz="1100" b="0" i="1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nel rispetto delle Specifiche Tecniche .</a:t>
            </a:r>
            <a:r>
              <a:rPr lang="it" sz="1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Fondamentale l’accordo tra Dipartimento della Funzione Pubblica e Unioncamere </a:t>
            </a:r>
            <a:r>
              <a:rPr lang="it"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definito a Marzo 2023. 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32" name="Google Shape;232;p17"/>
          <p:cNvCxnSpPr>
            <a:stCxn id="230" idx="7"/>
          </p:cNvCxnSpPr>
          <p:nvPr/>
        </p:nvCxnSpPr>
        <p:spPr>
          <a:xfrm rot="10800000" flipH="1">
            <a:off x="5835841" y="1522408"/>
            <a:ext cx="582000" cy="3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cxnSp>
      <p:cxnSp>
        <p:nvCxnSpPr>
          <p:cNvPr id="233" name="Google Shape;233;p17"/>
          <p:cNvCxnSpPr>
            <a:stCxn id="230" idx="6"/>
            <a:endCxn id="227" idx="1"/>
          </p:cNvCxnSpPr>
          <p:nvPr/>
        </p:nvCxnSpPr>
        <p:spPr>
          <a:xfrm>
            <a:off x="6352900" y="2753075"/>
            <a:ext cx="387000" cy="140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cxnSp>
      <p:cxnSp>
        <p:nvCxnSpPr>
          <p:cNvPr id="234" name="Google Shape;234;p17"/>
          <p:cNvCxnSpPr>
            <a:stCxn id="230" idx="5"/>
            <a:endCxn id="229" idx="1"/>
          </p:cNvCxnSpPr>
          <p:nvPr/>
        </p:nvCxnSpPr>
        <p:spPr>
          <a:xfrm>
            <a:off x="5835841" y="3953742"/>
            <a:ext cx="405000" cy="297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cxnSp>
      <p:cxnSp>
        <p:nvCxnSpPr>
          <p:cNvPr id="235" name="Google Shape;235;p17"/>
          <p:cNvCxnSpPr>
            <a:endCxn id="225" idx="3"/>
          </p:cNvCxnSpPr>
          <p:nvPr/>
        </p:nvCxnSpPr>
        <p:spPr>
          <a:xfrm rot="10800000">
            <a:off x="2435325" y="1867050"/>
            <a:ext cx="615000" cy="6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cxnSp>
      <p:cxnSp>
        <p:nvCxnSpPr>
          <p:cNvPr id="236" name="Google Shape;236;p17"/>
          <p:cNvCxnSpPr/>
          <p:nvPr/>
        </p:nvCxnSpPr>
        <p:spPr>
          <a:xfrm flipH="1">
            <a:off x="2448625" y="3207100"/>
            <a:ext cx="400500" cy="17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cxnSp>
      <p:pic>
        <p:nvPicPr>
          <p:cNvPr id="237" name="Google Shape;237;p17" descr="Immagine che contiene arte, Elementi grafici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78502">
            <a:off x="5403603" y="208915"/>
            <a:ext cx="1059908" cy="123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75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 txBox="1"/>
          <p:nvPr/>
        </p:nvSpPr>
        <p:spPr>
          <a:xfrm>
            <a:off x="1040400" y="378000"/>
            <a:ext cx="5936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1800" b="1" i="0" u="none" strike="noStrike" cap="none">
                <a:solidFill>
                  <a:srgbClr val="1E3680"/>
                </a:solidFill>
                <a:latin typeface="Titillium Web"/>
                <a:ea typeface="Titillium Web"/>
                <a:cs typeface="Titillium Web"/>
                <a:sym typeface="Titillium Web"/>
              </a:rPr>
              <a:t>Benefici del nuovo ecosistema</a:t>
            </a:r>
            <a:endParaRPr sz="1800" b="1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407550" y="861050"/>
            <a:ext cx="8328900" cy="3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Sistema camerale fornirà gratuitamente a tutti gli Enti Terzi che ne faranno richiesta una piattaforma informatica ad hoc la “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Soluzione Sussidiaria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disponibile nel I trimestre 2025. La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Soluzione Sussidiaria Enti Terzi </a:t>
            </a:r>
            <a:r>
              <a:rPr lang="it" sz="12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consentirà lo scambio di informazioni tra il Back-Office SUAP, il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Catalogo</a:t>
            </a:r>
            <a:r>
              <a:rPr lang="it" sz="1200" b="0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SSU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gli Enti Terzi.</a:t>
            </a:r>
            <a:endParaRPr sz="12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 alla componente Catalogo vengono raccolte tutte le interazione di scambio tra i soggetti coinvolti. 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Attraverso il Codice Univoco Istanza  è possibile conoscere lo stato di avanzamento della pratica, eventuali ritardi o dinieghi.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nuova architettura garantisce la riduzione del debito informativo legato all’implementazione del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Fascicolo d’Impresa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 servizio offerto dalle Camere di commercio con cui le Pubbliche Amministrazioni possono consultare la documentazione relativa all’impresa senza dover richiederne copia alla stessa, nel rispetto del principio del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Once Only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407550" y="3323950"/>
            <a:ext cx="2509200" cy="521400"/>
          </a:xfrm>
          <a:prstGeom prst="flowChartAlternateProcess">
            <a:avLst/>
          </a:prstGeom>
          <a:solidFill>
            <a:srgbClr val="D0E0E3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Procedure uniformi sul territorio nazionale</a:t>
            </a:r>
            <a:endParaRPr sz="1200" b="1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407550" y="4146863"/>
            <a:ext cx="2509200" cy="521400"/>
          </a:xfrm>
          <a:prstGeom prst="flowChartAlternateProcess">
            <a:avLst/>
          </a:prstGeom>
          <a:solidFill>
            <a:srgbClr val="D0E0E3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Modulistica standardizzata</a:t>
            </a:r>
            <a:endParaRPr sz="1200" b="1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3026850" y="3323950"/>
            <a:ext cx="2862900" cy="521400"/>
          </a:xfrm>
          <a:prstGeom prst="flowChartAlternateProcess">
            <a:avLst/>
          </a:prstGeom>
          <a:solidFill>
            <a:srgbClr val="D0E0E3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Tempi certi e ridotti di evasione pratiche</a:t>
            </a:r>
            <a:endParaRPr sz="1200" b="1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3059550" y="4146863"/>
            <a:ext cx="2862900" cy="521400"/>
          </a:xfrm>
          <a:prstGeom prst="flowChartAlternateProcess">
            <a:avLst/>
          </a:prstGeom>
          <a:solidFill>
            <a:srgbClr val="D0E0E3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Allineamento base di dati delle PA coinvolte</a:t>
            </a:r>
            <a:endParaRPr sz="1200" b="1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6065250" y="4146863"/>
            <a:ext cx="2590200" cy="521400"/>
          </a:xfrm>
          <a:prstGeom prst="flowChartAlternateProcess">
            <a:avLst/>
          </a:prstGeom>
          <a:solidFill>
            <a:srgbClr val="D0E0E3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Importazione omogenea dati Primo Popolamento Catalogo</a:t>
            </a:r>
            <a:endParaRPr sz="1200" b="1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6026850" y="3323950"/>
            <a:ext cx="2590200" cy="521400"/>
          </a:xfrm>
          <a:prstGeom prst="flowChartAlternateProcess">
            <a:avLst/>
          </a:prstGeom>
          <a:solidFill>
            <a:srgbClr val="D0E0E3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Certezza e conservazione dati</a:t>
            </a:r>
            <a:endParaRPr sz="1200" b="1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4" name="Google Shape;25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5413" y="1478263"/>
            <a:ext cx="841025" cy="7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305bb9d07ae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001" y="4808100"/>
            <a:ext cx="4355999" cy="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05bb9d07ae_0_62" descr="https://lh7-eu.googleusercontent.com/ko96cV3o44hC-7Q_6mG3CSoyeD0YggprqXOL0odmp1ydxMW6RBdxZtdSKSPtVa8X1FAj8BIecmyEQp4FnB2KEbA2NlY4HdDa3hlLYvv__PPp5UJpKh6-ulQUvRs5-Ap3BitHjkIttVMXoUi1C5R-33IlzA=n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679" y="137204"/>
            <a:ext cx="1677477" cy="39420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05bb9d07ae_0_62"/>
          <p:cNvSpPr txBox="1"/>
          <p:nvPr/>
        </p:nvSpPr>
        <p:spPr>
          <a:xfrm>
            <a:off x="509800" y="444738"/>
            <a:ext cx="532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1800" b="1" i="0" u="none" strike="noStrike" cap="none">
                <a:solidFill>
                  <a:srgbClr val="1E3680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metodologia dei finanziamenti</a:t>
            </a:r>
            <a:endParaRPr sz="1800" b="1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2" name="Google Shape;262;g305bb9d07ae_0_62"/>
          <p:cNvSpPr txBox="1"/>
          <p:nvPr/>
        </p:nvSpPr>
        <p:spPr>
          <a:xfrm>
            <a:off x="0" y="949350"/>
            <a:ext cx="9144000" cy="1248600"/>
          </a:xfrm>
          <a:prstGeom prst="rect">
            <a:avLst/>
          </a:prstGeom>
          <a:solidFill>
            <a:srgbClr val="E9F3FC"/>
          </a:solidFill>
          <a:ln>
            <a:noFill/>
          </a:ln>
        </p:spPr>
        <p:txBody>
          <a:bodyPr spcFirstLastPara="1" wrap="square" lIns="270000" tIns="91425" rIns="342000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modalità di finanziamento adottata è forfettaria e prevede una forte semplificazione degli oneri amministrativi e dei processi di rendicontazione. L’entità del finanziamento viene stabilita a monte ed erogata solo successivamente alla verifica del raggiungimento dell’obiettivo prefissato , ovvero l’avvenuto adeguamento della piattaforma alle Specifiche Tecniche.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conformità alle Specifiche Tecniche e il funzionamento della piattaforma sono di responsabilità del Comune e non della software house.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05bb9d07ae_0_62"/>
          <p:cNvSpPr/>
          <p:nvPr/>
        </p:nvSpPr>
        <p:spPr>
          <a:xfrm>
            <a:off x="613300" y="2682700"/>
            <a:ext cx="2516700" cy="1441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1540000" algn="bl" rotWithShape="0">
              <a:srgbClr val="000000">
                <a:alpha val="9137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 ASSESSMENT</a:t>
            </a:r>
            <a:endParaRPr sz="18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Raccolta e consolidamento dati, sul funzionamento dei SUAP, per la definizione dei cluster: comuni su</a:t>
            </a:r>
            <a:r>
              <a:rPr lang="it" sz="1200" b="0" i="0" u="none" strike="noStrike" cap="none">
                <a:solidFill>
                  <a:srgbClr val="00B0F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impresainungiorno (52%), Comuni su Piatt. Regionali (25%), Comuni con Piatt. Autonoma (23%)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4" name="Google Shape;264;g305bb9d07ae_0_62"/>
          <p:cNvSpPr/>
          <p:nvPr/>
        </p:nvSpPr>
        <p:spPr>
          <a:xfrm>
            <a:off x="3300838" y="3243650"/>
            <a:ext cx="2297700" cy="1441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154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GAP ANALISYS</a:t>
            </a:r>
            <a:endParaRPr sz="18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Analisi delle piattaforme SUAP per la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definizione dello scostamento tecnologico</a:t>
            </a:r>
            <a:r>
              <a:rPr lang="it" sz="1200" b="0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rispetto alle specifiche tecniche (</a:t>
            </a:r>
            <a:r>
              <a:rPr lang="it" sz="1200" b="0" i="1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Decreto Interm. del 25/11/2023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2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05bb9d07ae_0_62"/>
          <p:cNvSpPr/>
          <p:nvPr/>
        </p:nvSpPr>
        <p:spPr>
          <a:xfrm>
            <a:off x="5835100" y="2731575"/>
            <a:ext cx="2658300" cy="1441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154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APPROFONDIMENTO COSTI ICT</a:t>
            </a:r>
            <a:endParaRPr sz="18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Rilevazione di ulteriori dati inerenti i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costi ICT attualmente sostenuti</a:t>
            </a:r>
            <a:r>
              <a:rPr lang="it" sz="1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dalle amministrazioni </a:t>
            </a:r>
            <a:r>
              <a:rPr lang="it" sz="1200" b="1" i="0" u="none" strike="noStrike" cap="none">
                <a:solidFill>
                  <a:srgbClr val="003878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ambito SUAP</a:t>
            </a:r>
            <a:endParaRPr sz="1200" b="0" i="0" u="none" strike="noStrike" cap="none">
              <a:solidFill>
                <a:srgbClr val="00387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6" name="Google Shape;266;g305bb9d07ae_0_62"/>
          <p:cNvSpPr/>
          <p:nvPr/>
        </p:nvSpPr>
        <p:spPr>
          <a:xfrm>
            <a:off x="7726200" y="2197975"/>
            <a:ext cx="1305000" cy="2696400"/>
          </a:xfrm>
          <a:prstGeom prst="curvedLeftArrow">
            <a:avLst>
              <a:gd name="adj1" fmla="val 16769"/>
              <a:gd name="adj2" fmla="val 50000"/>
              <a:gd name="adj3" fmla="val 25000"/>
            </a:avLst>
          </a:prstGeom>
          <a:solidFill>
            <a:srgbClr val="E7F1FA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g305bb9d07ae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3999" y="2078555"/>
            <a:ext cx="1991425" cy="98638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8039"/>
              </a:srgbClr>
            </a:outerShdw>
          </a:effectLst>
        </p:spPr>
      </p:pic>
      <p:sp>
        <p:nvSpPr>
          <p:cNvPr id="268" name="Google Shape;268;g305bb9d07ae_0_62"/>
          <p:cNvSpPr/>
          <p:nvPr/>
        </p:nvSpPr>
        <p:spPr>
          <a:xfrm flipH="1">
            <a:off x="112788" y="2197975"/>
            <a:ext cx="1305000" cy="2696400"/>
          </a:xfrm>
          <a:prstGeom prst="curvedLeftArrow">
            <a:avLst>
              <a:gd name="adj1" fmla="val 16769"/>
              <a:gd name="adj2" fmla="val 50000"/>
              <a:gd name="adj3" fmla="val 25000"/>
            </a:avLst>
          </a:prstGeom>
          <a:solidFill>
            <a:srgbClr val="E7F1FA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05bb9d07ae_0_62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Microsoft Office PowerPoint</Application>
  <PresentationFormat>Presentazione su schermo (16:9)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Open Sans</vt:lpstr>
      <vt:lpstr>Quattrocento Sans</vt:lpstr>
      <vt:lpstr>Arial</vt:lpstr>
      <vt:lpstr>Calibri</vt:lpstr>
      <vt:lpstr>Titillium Web</vt:lpstr>
      <vt:lpstr>Tema di Office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Patini</dc:creator>
  <cp:lastModifiedBy>Iazzetta Monica</cp:lastModifiedBy>
  <cp:revision>1</cp:revision>
  <dcterms:modified xsi:type="dcterms:W3CDTF">2024-10-08T07:02:12Z</dcterms:modified>
</cp:coreProperties>
</file>