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7" r:id="rId2"/>
  </p:sldMasterIdLst>
  <p:notesMasterIdLst>
    <p:notesMasterId r:id="rId17"/>
  </p:notesMasterIdLst>
  <p:sldIdLst>
    <p:sldId id="256" r:id="rId3"/>
    <p:sldId id="337" r:id="rId4"/>
    <p:sldId id="328" r:id="rId5"/>
    <p:sldId id="260" r:id="rId6"/>
    <p:sldId id="259" r:id="rId7"/>
    <p:sldId id="329" r:id="rId8"/>
    <p:sldId id="324" r:id="rId9"/>
    <p:sldId id="336" r:id="rId10"/>
    <p:sldId id="268" r:id="rId11"/>
    <p:sldId id="330" r:id="rId12"/>
    <p:sldId id="331" r:id="rId13"/>
    <p:sldId id="287" r:id="rId14"/>
    <p:sldId id="317" r:id="rId15"/>
    <p:sldId id="318" r:id="rId16"/>
  </p:sldIdLst>
  <p:sldSz cx="9144000" cy="5143500" type="screen16x9"/>
  <p:notesSz cx="6797675" cy="9926638"/>
  <p:embeddedFontLs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Quattrocento Sans" panose="020B0604020202020204" charset="0"/>
      <p:regular r:id="rId26"/>
      <p:bold r:id="rId27"/>
      <p:italic r:id="rId28"/>
      <p:boldItalic r:id="rId29"/>
    </p:embeddedFont>
    <p:embeddedFont>
      <p:font typeface="Titillium Web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5" roundtripDataSignature="AMtx7miWgedwMmFx6eWLsR+7q84xYETU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DCFBBF-BE57-406F-BF09-4A96810B30D1}">
  <a:tblStyle styleId="{F1DCFBBF-BE57-406F-BF09-4A96810B30D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230FE5A-EEB5-4DB3-89AD-D21A1435C6C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1" autoAdjust="0"/>
  </p:normalViewPr>
  <p:slideViewPr>
    <p:cSldViewPr snapToGrid="0">
      <p:cViewPr varScale="1">
        <p:scale>
          <a:sx n="94" d="100"/>
          <a:sy n="94" d="100"/>
        </p:scale>
        <p:origin x="113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7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85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1277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>
            <a:spLocks noGrp="1"/>
          </p:cNvSpPr>
          <p:nvPr>
            <p:ph type="body" idx="1"/>
          </p:nvPr>
        </p:nvSpPr>
        <p:spPr>
          <a:xfrm>
            <a:off x="749350" y="5513199"/>
            <a:ext cx="5994205" cy="522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0650" y="882650"/>
            <a:ext cx="7734300" cy="435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1395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bbf2f46c1d_1_19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2bbf2f46c1d_1_1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385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2bbf2f46c1d_1_2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6" name="Google Shape;1416;g2bbf2f46c1d_1_26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g2bbf2f46c1d_1_26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852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202124"/>
              </a:solidFill>
            </a:endParaRPr>
          </a:p>
        </p:txBody>
      </p:sp>
      <p:sp>
        <p:nvSpPr>
          <p:cNvPr id="1226" name="Google Shape;122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41:notes"/>
          <p:cNvSpPr txBox="1">
            <a:spLocks noGrp="1"/>
          </p:cNvSpPr>
          <p:nvPr>
            <p:ph type="body" idx="1"/>
          </p:nvPr>
        </p:nvSpPr>
        <p:spPr>
          <a:xfrm>
            <a:off x="749350" y="5513199"/>
            <a:ext cx="5994205" cy="522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1" name="Google Shape;128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0650" y="882650"/>
            <a:ext cx="7734300" cy="435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968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855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2e70e51454c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3" name="Google Shape;2143;g2e70e51454c_0_8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solidFill>
                <a:srgbClr val="2450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g2e70e51454c_0_8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41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94:notes"/>
          <p:cNvSpPr txBox="1">
            <a:spLocks noGrp="1"/>
          </p:cNvSpPr>
          <p:nvPr>
            <p:ph type="body" idx="1"/>
          </p:nvPr>
        </p:nvSpPr>
        <p:spPr>
          <a:xfrm>
            <a:off x="679767" y="4777292"/>
            <a:ext cx="5437843" cy="39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6" name="Google Shape;246;p94:notes"/>
          <p:cNvSpPr txBox="1"/>
          <p:nvPr/>
        </p:nvSpPr>
        <p:spPr>
          <a:xfrm>
            <a:off x="3850588" y="9428743"/>
            <a:ext cx="2945362" cy="49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781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bbf2f46c1d_1_1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Google Shape;504;g2bbf2f46c1d_1_1731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g2bbf2f46c1d_1_1731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746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bbf2f46c1d_1_1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0" name="Google Shape;550;g2bbf2f46c1d_1_1779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g2bbf2f46c1d_1_1779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810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bbf2f46c1d_1_19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2bbf2f46c1d_1_1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544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bbf2f46c1d_1_20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sp>
        <p:nvSpPr>
          <p:cNvPr id="806" name="Google Shape;806;g2bbf2f46c1d_1_2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5632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bbf2f46c1d_1_1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5" name="Google Shape;635;g2bbf2f46c1d_1_186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2bbf2f46c1d_1_1862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112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3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3" name="Google Shape;1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68" name="Google Shape;6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8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6" name="Google Shape;176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7" name="Google Shape;187;p8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8" name="Google Shape;188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4" name="Google Shape;194;p8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5" name="Google Shape;195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8" name="Google Shape;198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2" name="Google Shape;202;p8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" name="Google Shape;203;p8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07" name="Google Shape;207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9"/>
          <p:cNvSpPr txBox="1">
            <a:spLocks noGrp="1"/>
          </p:cNvSpPr>
          <p:nvPr>
            <p:ph type="title"/>
          </p:nvPr>
        </p:nvSpPr>
        <p:spPr>
          <a:xfrm>
            <a:off x="628650" y="5686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9"/>
          <p:cNvSpPr txBox="1">
            <a:spLocks noGrp="1"/>
          </p:cNvSpPr>
          <p:nvPr>
            <p:ph type="body" idx="1"/>
          </p:nvPr>
        </p:nvSpPr>
        <p:spPr>
          <a:xfrm>
            <a:off x="628650" y="1692067"/>
            <a:ext cx="78867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9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23" name="Google Shape;2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0" name="Google Shape;210;p9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0"/>
          <p:cNvSpPr txBox="1">
            <a:spLocks noGrp="1"/>
          </p:cNvSpPr>
          <p:nvPr>
            <p:ph type="title"/>
          </p:nvPr>
        </p:nvSpPr>
        <p:spPr>
          <a:xfrm>
            <a:off x="628650" y="5686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1"/>
          </p:nvPr>
        </p:nvSpPr>
        <p:spPr>
          <a:xfrm>
            <a:off x="628650" y="1619189"/>
            <a:ext cx="3886200" cy="30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2"/>
          </p:nvPr>
        </p:nvSpPr>
        <p:spPr>
          <a:xfrm>
            <a:off x="4629150" y="1612775"/>
            <a:ext cx="3886200" cy="30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29" name="Google Shape;2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1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Quattrocento Sa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ftr" idx="11"/>
          </p:nvPr>
        </p:nvSpPr>
        <p:spPr>
          <a:xfrm>
            <a:off x="1570289" y="4767263"/>
            <a:ext cx="6005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2"/>
          <p:cNvSpPr txBox="1">
            <a:spLocks noGrp="1"/>
          </p:cNvSpPr>
          <p:nvPr>
            <p:ph type="title"/>
          </p:nvPr>
        </p:nvSpPr>
        <p:spPr>
          <a:xfrm>
            <a:off x="629841" y="49176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body" idx="1"/>
          </p:nvPr>
        </p:nvSpPr>
        <p:spPr>
          <a:xfrm>
            <a:off x="629841" y="1478795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2"/>
          </p:nvPr>
        </p:nvSpPr>
        <p:spPr>
          <a:xfrm>
            <a:off x="629841" y="2128772"/>
            <a:ext cx="38685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3"/>
          </p:nvPr>
        </p:nvSpPr>
        <p:spPr>
          <a:xfrm>
            <a:off x="4629150" y="1478795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4"/>
          </p:nvPr>
        </p:nvSpPr>
        <p:spPr>
          <a:xfrm>
            <a:off x="4629150" y="2128772"/>
            <a:ext cx="38874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628650" y="5686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46" name="Google Shape;4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52" name="Google Shape;5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5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58" name="Google Shape;5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6"/>
          <p:cNvSpPr txBox="1">
            <a:spLocks noGrp="1"/>
          </p:cNvSpPr>
          <p:nvPr>
            <p:ph type="title"/>
          </p:nvPr>
        </p:nvSpPr>
        <p:spPr>
          <a:xfrm>
            <a:off x="628650" y="5686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6"/>
          <p:cNvSpPr txBox="1">
            <a:spLocks noGrp="1"/>
          </p:cNvSpPr>
          <p:nvPr>
            <p:ph type="body" idx="1"/>
          </p:nvPr>
        </p:nvSpPr>
        <p:spPr>
          <a:xfrm rot="5400000">
            <a:off x="3171600" y="-850883"/>
            <a:ext cx="28008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63" name="Google Shape;6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8418" y="4767263"/>
            <a:ext cx="4147162" cy="26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628650" y="56868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attrocento Sans"/>
              <a:buNone/>
              <a:defRPr sz="33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628650" y="1692067"/>
            <a:ext cx="78867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ftr" idx="11"/>
          </p:nvPr>
        </p:nvSpPr>
        <p:spPr>
          <a:xfrm>
            <a:off x="1570289" y="4767263"/>
            <a:ext cx="6005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2"/>
          <p:cNvSpPr txBox="1">
            <a:spLocks noGrp="1"/>
          </p:cNvSpPr>
          <p:nvPr>
            <p:ph type="sldNum" idx="12"/>
          </p:nvPr>
        </p:nvSpPr>
        <p:spPr>
          <a:xfrm>
            <a:off x="7902723" y="4767263"/>
            <a:ext cx="61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0" name="Google Shape;10;p42" descr="Immagine che contiene testo, Carattere, Elementi grafici, logo&#10;&#10;Descrizione generata automaticament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51326" y="140907"/>
            <a:ext cx="1464024" cy="30692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" descr="Immagine che contiene vestiti, persona, interno, donn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6348" b="28270"/>
          <a:stretch/>
        </p:blipFill>
        <p:spPr>
          <a:xfrm>
            <a:off x="10" y="583413"/>
            <a:ext cx="9143640" cy="3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"/>
          <p:cNvSpPr/>
          <p:nvPr/>
        </p:nvSpPr>
        <p:spPr>
          <a:xfrm>
            <a:off x="0" y="583300"/>
            <a:ext cx="9144000" cy="3976800"/>
          </a:xfrm>
          <a:prstGeom prst="rect">
            <a:avLst/>
          </a:prstGeom>
          <a:solidFill>
            <a:srgbClr val="0071CE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"/>
          <p:cNvSpPr/>
          <p:nvPr/>
        </p:nvSpPr>
        <p:spPr>
          <a:xfrm>
            <a:off x="0" y="1289515"/>
            <a:ext cx="9144000" cy="327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2800" b="1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nuovo Sistema informatico </a:t>
            </a:r>
            <a:endParaRPr sz="14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2800" b="1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degli </a:t>
            </a:r>
            <a:endParaRPr sz="14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2800" b="1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Sportelli Unici per le Attività Produttive:</a:t>
            </a:r>
            <a:endParaRPr sz="2800" b="1" i="0" u="none" strike="noStrike" cap="none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620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1" i="1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ruolo dei Comuni autonomi e degli Enti Terzi </a:t>
            </a:r>
          </a:p>
          <a:p>
            <a:pPr marL="7620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it" sz="1200" b="1" i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620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it" sz="1200" b="1" i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620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it" sz="1200" b="1" i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7620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1200" b="1" i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8 ottobre 2024</a:t>
            </a:r>
          </a:p>
          <a:p>
            <a:pPr marL="76200" lvl="0" algn="ctr">
              <a:lnSpc>
                <a:spcPct val="150000"/>
              </a:lnSpc>
              <a:buSzPts val="2400"/>
            </a:pPr>
            <a:r>
              <a:rPr lang="it-IT" sz="1200" b="1" i="1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Camera di Commercio di Salerno - </a:t>
            </a:r>
            <a:r>
              <a:rPr lang="it" sz="1200" b="1" i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Sala Conferenz</a:t>
            </a:r>
            <a:r>
              <a:rPr lang="it-IT" sz="1200" b="1" i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</a:t>
            </a:r>
            <a:endParaRPr lang="it-IT" sz="1200" b="1" i="1" u="none" strike="noStrike" cap="none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it-IT" sz="2400" b="1" i="1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" descr="Immagine che contiene Carattere, Elementi grafici, testo, grafica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732" y="628823"/>
            <a:ext cx="2191405" cy="66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2bbf2f46c1d_1_1862" descr="Immagine che contiene scena, interno, governo, parlamen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8483"/>
          <a:stretch/>
        </p:blipFill>
        <p:spPr>
          <a:xfrm>
            <a:off x="4581720" y="436320"/>
            <a:ext cx="4591080" cy="470664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g2bbf2f46c1d_1_1862"/>
          <p:cNvSpPr/>
          <p:nvPr/>
        </p:nvSpPr>
        <p:spPr>
          <a:xfrm>
            <a:off x="0" y="1357200"/>
            <a:ext cx="9191925" cy="3147300"/>
          </a:xfrm>
          <a:prstGeom prst="rect">
            <a:avLst/>
          </a:prstGeom>
          <a:solidFill>
            <a:srgbClr val="6AAAE4">
              <a:alpha val="96078"/>
            </a:srgbClr>
          </a:solidFill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SzPts val="1500"/>
            </a:pPr>
            <a:r>
              <a:rPr lang="it-IT" sz="112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25">
              <a:solidFill>
                <a:schemeClr val="dk1"/>
              </a:solidFill>
            </a:endParaRPr>
          </a:p>
        </p:txBody>
      </p:sp>
      <p:sp>
        <p:nvSpPr>
          <p:cNvPr id="640" name="Google Shape;640;g2bbf2f46c1d_1_1862"/>
          <p:cNvSpPr/>
          <p:nvPr/>
        </p:nvSpPr>
        <p:spPr>
          <a:xfrm>
            <a:off x="2459520" y="2958840"/>
            <a:ext cx="6713280" cy="36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641" name="Google Shape;641;g2bbf2f46c1d_1_1862"/>
          <p:cNvGrpSpPr/>
          <p:nvPr/>
        </p:nvGrpSpPr>
        <p:grpSpPr>
          <a:xfrm>
            <a:off x="83418" y="1553742"/>
            <a:ext cx="8922559" cy="2956819"/>
            <a:chOff x="83420" y="1553780"/>
            <a:chExt cx="8922782" cy="2956893"/>
          </a:xfrm>
        </p:grpSpPr>
        <p:sp>
          <p:nvSpPr>
            <p:cNvPr id="642" name="Google Shape;642;g2bbf2f46c1d_1_1862"/>
            <p:cNvSpPr/>
            <p:nvPr/>
          </p:nvSpPr>
          <p:spPr>
            <a:xfrm>
              <a:off x="741074" y="3292582"/>
              <a:ext cx="1592700" cy="7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>
                  <a:solidFill>
                    <a:srgbClr val="FFFFFF"/>
                  </a:solidFill>
                </a:rPr>
                <a:t>Adeguamento alla Direttiva Servizi che garantisce l’iniziativa economica privata</a:t>
              </a:r>
              <a:endParaRPr sz="1125">
                <a:solidFill>
                  <a:schemeClr val="dk1"/>
                </a:solidFill>
              </a:endParaRPr>
            </a:p>
            <a:p>
              <a:pPr>
                <a:buSzPts val="1500"/>
              </a:pPr>
              <a:r>
                <a:rPr lang="it-IT" sz="1125">
                  <a:solidFill>
                    <a:srgbClr val="FFFFFF"/>
                  </a:solidFill>
                </a:rPr>
                <a:t>(</a:t>
              </a:r>
              <a:r>
                <a:rPr lang="it-IT" sz="1125" i="1">
                  <a:solidFill>
                    <a:srgbClr val="FFFFFF"/>
                  </a:solidFill>
                </a:rPr>
                <a:t>Point of Single Contact</a:t>
              </a:r>
              <a:r>
                <a:rPr lang="it-IT" sz="1125">
                  <a:solidFill>
                    <a:srgbClr val="FFFFFF"/>
                  </a:solidFill>
                </a:rPr>
                <a:t>)</a:t>
              </a:r>
              <a:endParaRPr sz="1125">
                <a:solidFill>
                  <a:schemeClr val="dk1"/>
                </a:solidFill>
              </a:endParaRPr>
            </a:p>
            <a:p>
              <a:pPr>
                <a:buSzPts val="1500"/>
              </a:pPr>
              <a:endParaRPr sz="1125">
                <a:solidFill>
                  <a:schemeClr val="dk1"/>
                </a:solidFill>
              </a:endParaRPr>
            </a:p>
          </p:txBody>
        </p:sp>
        <p:sp>
          <p:nvSpPr>
            <p:cNvPr id="643" name="Google Shape;643;g2bbf2f46c1d_1_1862"/>
            <p:cNvSpPr/>
            <p:nvPr/>
          </p:nvSpPr>
          <p:spPr>
            <a:xfrm rot="-5400000">
              <a:off x="-340180" y="3743534"/>
              <a:ext cx="11010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 b="1">
                  <a:solidFill>
                    <a:srgbClr val="0032A1"/>
                  </a:solidFill>
                </a:rPr>
                <a:t>L. n. 133/2008</a:t>
              </a:r>
              <a:endParaRPr sz="1125">
                <a:solidFill>
                  <a:schemeClr val="dk1"/>
                </a:solidFill>
              </a:endParaRPr>
            </a:p>
          </p:txBody>
        </p:sp>
        <p:sp>
          <p:nvSpPr>
            <p:cNvPr id="644" name="Google Shape;644;g2bbf2f46c1d_1_1862"/>
            <p:cNvSpPr/>
            <p:nvPr/>
          </p:nvSpPr>
          <p:spPr>
            <a:xfrm rot="-5400000">
              <a:off x="1445357" y="2049530"/>
              <a:ext cx="12315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 b="1">
                  <a:solidFill>
                    <a:srgbClr val="0032A1"/>
                  </a:solidFill>
                </a:rPr>
                <a:t>D.P.R. 160/2010</a:t>
              </a:r>
              <a:r>
                <a:rPr lang="it-IT" sz="1125">
                  <a:solidFill>
                    <a:srgbClr val="0032A1"/>
                  </a:solidFill>
                </a:rPr>
                <a:t> </a:t>
              </a:r>
              <a:endParaRPr sz="1125">
                <a:solidFill>
                  <a:schemeClr val="dk1"/>
                </a:solidFill>
              </a:endParaRPr>
            </a:p>
          </p:txBody>
        </p:sp>
        <p:sp>
          <p:nvSpPr>
            <p:cNvPr id="645" name="Google Shape;645;g2bbf2f46c1d_1_1862"/>
            <p:cNvSpPr/>
            <p:nvPr/>
          </p:nvSpPr>
          <p:spPr>
            <a:xfrm rot="-5400000">
              <a:off x="2591187" y="3563100"/>
              <a:ext cx="16377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 b="1">
                  <a:solidFill>
                    <a:srgbClr val="0032A1"/>
                  </a:solidFill>
                </a:rPr>
                <a:t>Decreto interministeriale </a:t>
              </a:r>
              <a:endParaRPr sz="1125">
                <a:solidFill>
                  <a:schemeClr val="dk1"/>
                </a:solidFill>
              </a:endParaRPr>
            </a:p>
            <a:p>
              <a:pPr>
                <a:buSzPts val="1500"/>
              </a:pPr>
              <a:r>
                <a:rPr lang="it-IT" sz="1125" b="1">
                  <a:solidFill>
                    <a:srgbClr val="0032A1"/>
                  </a:solidFill>
                </a:rPr>
                <a:t>12 novembre 2021 </a:t>
              </a:r>
              <a:endParaRPr sz="1125"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g2bbf2f46c1d_1_1862"/>
            <p:cNvSpPr/>
            <p:nvPr/>
          </p:nvSpPr>
          <p:spPr>
            <a:xfrm rot="-5401259">
              <a:off x="5507581" y="3582733"/>
              <a:ext cx="16377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400"/>
              </a:pPr>
              <a:r>
                <a:rPr lang="it-IT" sz="1050" b="1">
                  <a:solidFill>
                    <a:srgbClr val="0032A1"/>
                  </a:solidFill>
                </a:rPr>
                <a:t>Decreto Interministeriale 26 settembre 2023 Specifiche tecniche dell’Allegato Tecnico d.P.R. 160/2010 </a:t>
              </a:r>
              <a:endParaRPr sz="1050">
                <a:solidFill>
                  <a:schemeClr val="dk1"/>
                </a:solidFill>
              </a:endParaRPr>
            </a:p>
            <a:p>
              <a:pPr>
                <a:buSzPts val="1400"/>
              </a:pPr>
              <a:endParaRPr sz="1050">
                <a:solidFill>
                  <a:schemeClr val="dk1"/>
                </a:solidFill>
              </a:endParaRPr>
            </a:p>
          </p:txBody>
        </p:sp>
        <p:sp>
          <p:nvSpPr>
            <p:cNvPr id="647" name="Google Shape;647;g2bbf2f46c1d_1_1862"/>
            <p:cNvSpPr/>
            <p:nvPr/>
          </p:nvSpPr>
          <p:spPr>
            <a:xfrm>
              <a:off x="2502000" y="1705320"/>
              <a:ext cx="1592700" cy="7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>
                  <a:solidFill>
                    <a:srgbClr val="FFFFFF"/>
                  </a:solidFill>
                </a:rPr>
                <a:t>Pubblicazione delle regole tecniche che definiscono il SUAP uno strumento telematico</a:t>
              </a:r>
              <a:endParaRPr sz="1125">
                <a:solidFill>
                  <a:schemeClr val="dk1"/>
                </a:solidFill>
              </a:endParaRPr>
            </a:p>
            <a:p>
              <a:pPr>
                <a:buSzPts val="1500"/>
              </a:pPr>
              <a:endParaRPr sz="1125">
                <a:solidFill>
                  <a:schemeClr val="dk1"/>
                </a:solidFill>
              </a:endParaRPr>
            </a:p>
          </p:txBody>
        </p:sp>
        <p:sp>
          <p:nvSpPr>
            <p:cNvPr id="648" name="Google Shape;648;g2bbf2f46c1d_1_1862"/>
            <p:cNvSpPr/>
            <p:nvPr/>
          </p:nvSpPr>
          <p:spPr>
            <a:xfrm>
              <a:off x="4131480" y="3323551"/>
              <a:ext cx="1592700" cy="7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 dirty="0">
                  <a:solidFill>
                    <a:srgbClr val="FFFFFF"/>
                  </a:solidFill>
                </a:rPr>
                <a:t>Modifica dell’allegato tecnico al d.P.R. 160/2010</a:t>
              </a:r>
              <a:endParaRPr sz="1125" dirty="0">
                <a:solidFill>
                  <a:schemeClr val="dk1"/>
                </a:solidFill>
              </a:endParaRPr>
            </a:p>
          </p:txBody>
        </p:sp>
        <p:sp>
          <p:nvSpPr>
            <p:cNvPr id="649" name="Google Shape;649;g2bbf2f46c1d_1_1862"/>
            <p:cNvSpPr/>
            <p:nvPr/>
          </p:nvSpPr>
          <p:spPr>
            <a:xfrm>
              <a:off x="7413502" y="3289729"/>
              <a:ext cx="1592700" cy="7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>
                  <a:solidFill>
                    <a:srgbClr val="FFFFFF"/>
                  </a:solidFill>
                </a:rPr>
                <a:t>Pubblicate in G.U Serie Generale n. 276  in data 25 novembre 2023</a:t>
              </a:r>
              <a:endParaRPr sz="1125">
                <a:solidFill>
                  <a:schemeClr val="dk1"/>
                </a:solidFill>
              </a:endParaRPr>
            </a:p>
          </p:txBody>
        </p:sp>
      </p:grpSp>
      <p:sp>
        <p:nvSpPr>
          <p:cNvPr id="650" name="Google Shape;650;g2bbf2f46c1d_1_1862"/>
          <p:cNvSpPr/>
          <p:nvPr/>
        </p:nvSpPr>
        <p:spPr>
          <a:xfrm>
            <a:off x="702720" y="2958840"/>
            <a:ext cx="1716107" cy="36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1" name="Google Shape;651;g2bbf2f46c1d_1_1862"/>
          <p:cNvSpPr/>
          <p:nvPr/>
        </p:nvSpPr>
        <p:spPr>
          <a:xfrm>
            <a:off x="-108360" y="2958840"/>
            <a:ext cx="763182" cy="36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g2bbf2f46c1d_1_1862"/>
          <p:cNvSpPr/>
          <p:nvPr/>
        </p:nvSpPr>
        <p:spPr>
          <a:xfrm>
            <a:off x="623880" y="3839400"/>
            <a:ext cx="61875" cy="61875"/>
          </a:xfrm>
          <a:prstGeom prst="ellipse">
            <a:avLst/>
          </a:prstGeom>
          <a:solidFill>
            <a:srgbClr val="6AAA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500"/>
            </a:pPr>
            <a:endParaRPr sz="1125"/>
          </a:p>
        </p:txBody>
      </p:sp>
      <p:grpSp>
        <p:nvGrpSpPr>
          <p:cNvPr id="653" name="Google Shape;653;g2bbf2f46c1d_1_1862"/>
          <p:cNvGrpSpPr/>
          <p:nvPr/>
        </p:nvGrpSpPr>
        <p:grpSpPr>
          <a:xfrm>
            <a:off x="451789" y="2761491"/>
            <a:ext cx="415790" cy="1616000"/>
            <a:chOff x="451800" y="2761560"/>
            <a:chExt cx="415800" cy="1616040"/>
          </a:xfrm>
        </p:grpSpPr>
        <p:sp>
          <p:nvSpPr>
            <p:cNvPr id="654" name="Google Shape;654;g2bbf2f46c1d_1_1862"/>
            <p:cNvSpPr/>
            <p:nvPr/>
          </p:nvSpPr>
          <p:spPr>
            <a:xfrm>
              <a:off x="607680" y="2911320"/>
              <a:ext cx="94800" cy="94800"/>
            </a:xfrm>
            <a:prstGeom prst="ellipse">
              <a:avLst/>
            </a:prstGeom>
            <a:solidFill>
              <a:srgbClr val="FFD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655" name="Google Shape;655;g2bbf2f46c1d_1_1862"/>
            <p:cNvSpPr/>
            <p:nvPr/>
          </p:nvSpPr>
          <p:spPr>
            <a:xfrm>
              <a:off x="56376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FFDF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656" name="Google Shape;656;g2bbf2f46c1d_1_1862"/>
            <p:cNvSpPr/>
            <p:nvPr/>
          </p:nvSpPr>
          <p:spPr>
            <a:xfrm>
              <a:off x="50688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657" name="Google Shape;657;g2bbf2f46c1d_1_1862"/>
            <p:cNvSpPr/>
            <p:nvPr/>
          </p:nvSpPr>
          <p:spPr>
            <a:xfrm rot="10800000">
              <a:off x="654822" y="3107520"/>
              <a:ext cx="378" cy="1270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58" name="Google Shape;658;g2bbf2f46c1d_1_1862"/>
            <p:cNvSpPr/>
            <p:nvPr/>
          </p:nvSpPr>
          <p:spPr>
            <a:xfrm>
              <a:off x="451800" y="2761560"/>
              <a:ext cx="415800" cy="415800"/>
            </a:xfrm>
            <a:prstGeom prst="arc">
              <a:avLst>
                <a:gd name="adj1" fmla="val 5469225"/>
                <a:gd name="adj2" fmla="val 1071620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</p:grpSp>
      <p:grpSp>
        <p:nvGrpSpPr>
          <p:cNvPr id="659" name="Google Shape;659;g2bbf2f46c1d_1_1862"/>
          <p:cNvGrpSpPr/>
          <p:nvPr/>
        </p:nvGrpSpPr>
        <p:grpSpPr>
          <a:xfrm>
            <a:off x="2258586" y="1419787"/>
            <a:ext cx="415790" cy="1746695"/>
            <a:chOff x="2258640" y="1419822"/>
            <a:chExt cx="415800" cy="1746738"/>
          </a:xfrm>
        </p:grpSpPr>
        <p:sp>
          <p:nvSpPr>
            <p:cNvPr id="660" name="Google Shape;660;g2bbf2f46c1d_1_1862"/>
            <p:cNvSpPr/>
            <p:nvPr/>
          </p:nvSpPr>
          <p:spPr>
            <a:xfrm rot="10800000">
              <a:off x="2466342" y="1419822"/>
              <a:ext cx="378" cy="14994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61" name="Google Shape;661;g2bbf2f46c1d_1_1862"/>
            <p:cNvSpPr/>
            <p:nvPr/>
          </p:nvSpPr>
          <p:spPr>
            <a:xfrm>
              <a:off x="2419200" y="2911320"/>
              <a:ext cx="94800" cy="94800"/>
            </a:xfrm>
            <a:prstGeom prst="ellipse">
              <a:avLst/>
            </a:prstGeom>
            <a:solidFill>
              <a:srgbClr val="FF6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662" name="Google Shape;662;g2bbf2f46c1d_1_1862"/>
            <p:cNvSpPr/>
            <p:nvPr/>
          </p:nvSpPr>
          <p:spPr>
            <a:xfrm>
              <a:off x="237492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FF6B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663" name="Google Shape;663;g2bbf2f46c1d_1_1862"/>
            <p:cNvSpPr/>
            <p:nvPr/>
          </p:nvSpPr>
          <p:spPr>
            <a:xfrm>
              <a:off x="231804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664" name="Google Shape;664;g2bbf2f46c1d_1_1862"/>
            <p:cNvSpPr/>
            <p:nvPr/>
          </p:nvSpPr>
          <p:spPr>
            <a:xfrm>
              <a:off x="2258640" y="2750760"/>
              <a:ext cx="415800" cy="415800"/>
            </a:xfrm>
            <a:prstGeom prst="arc">
              <a:avLst>
                <a:gd name="adj1" fmla="val 10876096"/>
                <a:gd name="adj2" fmla="val 1629504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</p:grpSp>
      <p:grpSp>
        <p:nvGrpSpPr>
          <p:cNvPr id="665" name="Google Shape;665;g2bbf2f46c1d_1_1862"/>
          <p:cNvGrpSpPr/>
          <p:nvPr/>
        </p:nvGrpSpPr>
        <p:grpSpPr>
          <a:xfrm>
            <a:off x="3880705" y="2761491"/>
            <a:ext cx="415790" cy="1616000"/>
            <a:chOff x="3880800" y="2761560"/>
            <a:chExt cx="415800" cy="1616040"/>
          </a:xfrm>
        </p:grpSpPr>
        <p:sp>
          <p:nvSpPr>
            <p:cNvPr id="666" name="Google Shape;666;g2bbf2f46c1d_1_1862"/>
            <p:cNvSpPr/>
            <p:nvPr/>
          </p:nvSpPr>
          <p:spPr>
            <a:xfrm>
              <a:off x="4036680" y="2911320"/>
              <a:ext cx="94800" cy="94800"/>
            </a:xfrm>
            <a:prstGeom prst="ellipse">
              <a:avLst/>
            </a:prstGeom>
            <a:solidFill>
              <a:srgbClr val="92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667" name="Google Shape;667;g2bbf2f46c1d_1_1862"/>
            <p:cNvSpPr/>
            <p:nvPr/>
          </p:nvSpPr>
          <p:spPr>
            <a:xfrm>
              <a:off x="399276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92D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668" name="Google Shape;668;g2bbf2f46c1d_1_1862"/>
            <p:cNvSpPr/>
            <p:nvPr/>
          </p:nvSpPr>
          <p:spPr>
            <a:xfrm>
              <a:off x="393588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669" name="Google Shape;669;g2bbf2f46c1d_1_1862"/>
            <p:cNvSpPr/>
            <p:nvPr/>
          </p:nvSpPr>
          <p:spPr>
            <a:xfrm rot="10800000">
              <a:off x="4083822" y="3107520"/>
              <a:ext cx="378" cy="1270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70" name="Google Shape;670;g2bbf2f46c1d_1_1862"/>
            <p:cNvSpPr/>
            <p:nvPr/>
          </p:nvSpPr>
          <p:spPr>
            <a:xfrm>
              <a:off x="3880800" y="2761560"/>
              <a:ext cx="415800" cy="415800"/>
            </a:xfrm>
            <a:prstGeom prst="arc">
              <a:avLst>
                <a:gd name="adj1" fmla="val 5469225"/>
                <a:gd name="adj2" fmla="val 1071620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</p:grpSp>
      <p:grpSp>
        <p:nvGrpSpPr>
          <p:cNvPr id="671" name="Google Shape;671;g2bbf2f46c1d_1_1862"/>
          <p:cNvGrpSpPr/>
          <p:nvPr/>
        </p:nvGrpSpPr>
        <p:grpSpPr>
          <a:xfrm>
            <a:off x="7194784" y="2761491"/>
            <a:ext cx="415790" cy="1616000"/>
            <a:chOff x="7194960" y="2761560"/>
            <a:chExt cx="415800" cy="1616040"/>
          </a:xfrm>
        </p:grpSpPr>
        <p:sp>
          <p:nvSpPr>
            <p:cNvPr id="672" name="Google Shape;672;g2bbf2f46c1d_1_1862"/>
            <p:cNvSpPr/>
            <p:nvPr/>
          </p:nvSpPr>
          <p:spPr>
            <a:xfrm>
              <a:off x="7350840" y="2911320"/>
              <a:ext cx="94800" cy="94800"/>
            </a:xfrm>
            <a:prstGeom prst="ellipse">
              <a:avLst/>
            </a:prstGeom>
            <a:solidFill>
              <a:srgbClr val="C3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673" name="Google Shape;673;g2bbf2f46c1d_1_1862"/>
            <p:cNvSpPr/>
            <p:nvPr/>
          </p:nvSpPr>
          <p:spPr>
            <a:xfrm>
              <a:off x="730692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C31B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674" name="Google Shape;674;g2bbf2f46c1d_1_1862"/>
            <p:cNvSpPr/>
            <p:nvPr/>
          </p:nvSpPr>
          <p:spPr>
            <a:xfrm>
              <a:off x="725004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675" name="Google Shape;675;g2bbf2f46c1d_1_1862"/>
            <p:cNvSpPr/>
            <p:nvPr/>
          </p:nvSpPr>
          <p:spPr>
            <a:xfrm rot="10800000">
              <a:off x="7397982" y="3107520"/>
              <a:ext cx="378" cy="1270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76" name="Google Shape;676;g2bbf2f46c1d_1_1862"/>
            <p:cNvSpPr/>
            <p:nvPr/>
          </p:nvSpPr>
          <p:spPr>
            <a:xfrm>
              <a:off x="7194960" y="2761560"/>
              <a:ext cx="415800" cy="415800"/>
            </a:xfrm>
            <a:prstGeom prst="arc">
              <a:avLst>
                <a:gd name="adj1" fmla="val 5469225"/>
                <a:gd name="adj2" fmla="val 1071620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</p:grpSp>
      <p:sp>
        <p:nvSpPr>
          <p:cNvPr id="677" name="Google Shape;677;g2bbf2f46c1d_1_1862"/>
          <p:cNvSpPr/>
          <p:nvPr/>
        </p:nvSpPr>
        <p:spPr>
          <a:xfrm>
            <a:off x="-16920" y="4728600"/>
            <a:ext cx="9191925" cy="429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SzPts val="1500"/>
            </a:pPr>
            <a:r>
              <a:rPr lang="it-IT" sz="112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25">
              <a:solidFill>
                <a:schemeClr val="dk1"/>
              </a:solidFill>
            </a:endParaRPr>
          </a:p>
        </p:txBody>
      </p:sp>
      <p:grpSp>
        <p:nvGrpSpPr>
          <p:cNvPr id="678" name="Google Shape;678;g2bbf2f46c1d_1_1862"/>
          <p:cNvGrpSpPr/>
          <p:nvPr/>
        </p:nvGrpSpPr>
        <p:grpSpPr>
          <a:xfrm>
            <a:off x="8394056" y="0"/>
            <a:ext cx="781050" cy="5143500"/>
            <a:chOff x="8114930" y="0"/>
            <a:chExt cx="1041400" cy="6858000"/>
          </a:xfrm>
        </p:grpSpPr>
        <p:pic>
          <p:nvPicPr>
            <p:cNvPr id="679" name="Google Shape;679;g2bbf2f46c1d_1_1862" descr="angoli-bianchi-bordino.ep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14930" y="0"/>
              <a:ext cx="10414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0" name="Google Shape;680;g2bbf2f46c1d_1_1862"/>
            <p:cNvSpPr txBox="1"/>
            <p:nvPr/>
          </p:nvSpPr>
          <p:spPr>
            <a:xfrm>
              <a:off x="8720675" y="6534999"/>
              <a:ext cx="420300" cy="1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694" rIns="91425" bIns="45694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31A2"/>
                </a:buClr>
                <a:buSzPts val="1200"/>
              </a:pPr>
              <a:fld id="{00000000-1234-1234-1234-123412341234}" type="slidenum">
                <a:rPr lang="it-IT" sz="1125">
                  <a:solidFill>
                    <a:srgbClr val="0031A2"/>
                  </a:solidFill>
                </a:rPr>
                <a:pPr algn="ctr">
                  <a:lnSpc>
                    <a:spcPct val="90000"/>
                  </a:lnSpc>
                  <a:buClr>
                    <a:srgbClr val="0031A2"/>
                  </a:buClr>
                  <a:buSzPts val="1200"/>
                </a:pPr>
                <a:t>10</a:t>
              </a:fld>
              <a:endParaRPr sz="1125">
                <a:solidFill>
                  <a:srgbClr val="0031A2"/>
                </a:solidFill>
              </a:endParaRPr>
            </a:p>
          </p:txBody>
        </p:sp>
        <p:pic>
          <p:nvPicPr>
            <p:cNvPr id="681" name="Google Shape;681;g2bbf2f46c1d_1_186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31970" y="138479"/>
              <a:ext cx="718352" cy="4439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2" name="Google Shape;682;g2bbf2f46c1d_1_1862"/>
          <p:cNvSpPr/>
          <p:nvPr/>
        </p:nvSpPr>
        <p:spPr>
          <a:xfrm>
            <a:off x="1091077" y="4777216"/>
            <a:ext cx="6641325" cy="34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SzPts val="2400"/>
            </a:pPr>
            <a:r>
              <a:rPr lang="it-IT"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25"/>
          </a:p>
        </p:txBody>
      </p:sp>
      <p:pic>
        <p:nvPicPr>
          <p:cNvPr id="683" name="Google Shape;683;g2bbf2f46c1d_1_18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71800" y="4839096"/>
            <a:ext cx="3600400" cy="25293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g2bbf2f46c1d_1_1862"/>
          <p:cNvSpPr/>
          <p:nvPr/>
        </p:nvSpPr>
        <p:spPr>
          <a:xfrm>
            <a:off x="323640" y="335880"/>
            <a:ext cx="7408575" cy="7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200"/>
            </a:pPr>
            <a:r>
              <a:rPr lang="it-IT" sz="2400" b="1">
                <a:solidFill>
                  <a:srgbClr val="24509A"/>
                </a:solidFill>
              </a:rPr>
              <a:t>Il percorso normativo</a:t>
            </a:r>
            <a:br>
              <a:rPr lang="it-IT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</p:txBody>
      </p:sp>
      <p:sp>
        <p:nvSpPr>
          <p:cNvPr id="685" name="Google Shape;685;g2bbf2f46c1d_1_1862"/>
          <p:cNvSpPr/>
          <p:nvPr/>
        </p:nvSpPr>
        <p:spPr>
          <a:xfrm>
            <a:off x="6135469" y="2704350"/>
            <a:ext cx="2840850" cy="17689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D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83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bbf2f46c1d_1_1914"/>
          <p:cNvSpPr/>
          <p:nvPr/>
        </p:nvSpPr>
        <p:spPr>
          <a:xfrm>
            <a:off x="323640" y="335880"/>
            <a:ext cx="7408350" cy="7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it-IT" sz="2400" b="1">
                <a:solidFill>
                  <a:srgbClr val="24509A"/>
                </a:solidFill>
              </a:rPr>
              <a:t>Il nuovo ruolo del Sistema Camerale</a:t>
            </a:r>
            <a:endParaRPr sz="2400" b="1">
              <a:solidFill>
                <a:srgbClr val="24509A"/>
              </a:solidFill>
            </a:endParaRPr>
          </a:p>
        </p:txBody>
      </p:sp>
      <p:grpSp>
        <p:nvGrpSpPr>
          <p:cNvPr id="691" name="Google Shape;691;g2bbf2f46c1d_1_1914"/>
          <p:cNvGrpSpPr/>
          <p:nvPr/>
        </p:nvGrpSpPr>
        <p:grpSpPr>
          <a:xfrm>
            <a:off x="329532" y="1524978"/>
            <a:ext cx="2944681" cy="636622"/>
            <a:chOff x="5243760" y="2080440"/>
            <a:chExt cx="2794080" cy="561618"/>
          </a:xfrm>
        </p:grpSpPr>
        <p:sp>
          <p:nvSpPr>
            <p:cNvPr id="692" name="Google Shape;692;g2bbf2f46c1d_1_1914"/>
            <p:cNvSpPr/>
            <p:nvPr/>
          </p:nvSpPr>
          <p:spPr>
            <a:xfrm>
              <a:off x="5243760" y="2080440"/>
              <a:ext cx="1486800" cy="5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just">
                <a:buSzPts val="4000"/>
              </a:pPr>
              <a:r>
                <a:rPr lang="it-IT" sz="3000" b="1">
                  <a:solidFill>
                    <a:srgbClr val="444444"/>
                  </a:solidFill>
                </a:rPr>
                <a:t>SSU</a:t>
              </a:r>
              <a:endParaRPr sz="3000">
                <a:solidFill>
                  <a:schemeClr val="dk1"/>
                </a:solidFill>
              </a:endParaRPr>
            </a:p>
          </p:txBody>
        </p:sp>
        <p:sp>
          <p:nvSpPr>
            <p:cNvPr id="693" name="Google Shape;693;g2bbf2f46c1d_1_1914"/>
            <p:cNvSpPr/>
            <p:nvPr/>
          </p:nvSpPr>
          <p:spPr>
            <a:xfrm>
              <a:off x="6294240" y="2149920"/>
              <a:ext cx="17436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SzPts val="1400"/>
              </a:pPr>
              <a:r>
                <a:rPr lang="it-IT" sz="1050">
                  <a:solidFill>
                    <a:srgbClr val="444444"/>
                  </a:solidFill>
                </a:rPr>
                <a:t>Sistema Informatico degli Sportelli Unici</a:t>
              </a:r>
              <a:endParaRPr sz="1050">
                <a:solidFill>
                  <a:schemeClr val="dk1"/>
                </a:solidFill>
              </a:endParaRPr>
            </a:p>
          </p:txBody>
        </p:sp>
        <p:sp>
          <p:nvSpPr>
            <p:cNvPr id="694" name="Google Shape;694;g2bbf2f46c1d_1_1914"/>
            <p:cNvSpPr/>
            <p:nvPr/>
          </p:nvSpPr>
          <p:spPr>
            <a:xfrm>
              <a:off x="6286320" y="2184840"/>
              <a:ext cx="378" cy="4572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grpSp>
        <p:nvGrpSpPr>
          <p:cNvPr id="695" name="Google Shape;695;g2bbf2f46c1d_1_1914"/>
          <p:cNvGrpSpPr/>
          <p:nvPr/>
        </p:nvGrpSpPr>
        <p:grpSpPr>
          <a:xfrm>
            <a:off x="8394056" y="0"/>
            <a:ext cx="781050" cy="5143500"/>
            <a:chOff x="8114930" y="0"/>
            <a:chExt cx="1041400" cy="6858000"/>
          </a:xfrm>
        </p:grpSpPr>
        <p:pic>
          <p:nvPicPr>
            <p:cNvPr id="696" name="Google Shape;696;g2bbf2f46c1d_1_1914" descr="angoli-bianchi-bordino.ep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14930" y="0"/>
              <a:ext cx="10414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7" name="Google Shape;697;g2bbf2f46c1d_1_1914"/>
            <p:cNvSpPr txBox="1"/>
            <p:nvPr/>
          </p:nvSpPr>
          <p:spPr>
            <a:xfrm>
              <a:off x="8720675" y="6534999"/>
              <a:ext cx="420300" cy="1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694" rIns="91425" bIns="45694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31A2"/>
                </a:buClr>
                <a:buSzPts val="1200"/>
              </a:pPr>
              <a:fld id="{00000000-1234-1234-1234-123412341234}" type="slidenum">
                <a:rPr lang="it-IT" sz="900">
                  <a:solidFill>
                    <a:srgbClr val="0031A2"/>
                  </a:solidFill>
                </a:rPr>
                <a:pPr algn="ctr">
                  <a:lnSpc>
                    <a:spcPct val="90000"/>
                  </a:lnSpc>
                  <a:buClr>
                    <a:srgbClr val="0031A2"/>
                  </a:buClr>
                  <a:buSzPts val="1200"/>
                </a:pPr>
                <a:t>11</a:t>
              </a:fld>
              <a:endParaRPr sz="975">
                <a:solidFill>
                  <a:srgbClr val="0031A2"/>
                </a:solidFill>
              </a:endParaRPr>
            </a:p>
          </p:txBody>
        </p:sp>
        <p:pic>
          <p:nvPicPr>
            <p:cNvPr id="698" name="Google Shape;698;g2bbf2f46c1d_1_19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31970" y="138479"/>
              <a:ext cx="718352" cy="4439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9" name="Google Shape;699;g2bbf2f46c1d_1_1914"/>
          <p:cNvSpPr/>
          <p:nvPr/>
        </p:nvSpPr>
        <p:spPr>
          <a:xfrm>
            <a:off x="1091077" y="4777216"/>
            <a:ext cx="6641325" cy="34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SzPts val="2400"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25"/>
          </a:p>
        </p:txBody>
      </p:sp>
      <p:pic>
        <p:nvPicPr>
          <p:cNvPr id="700" name="Google Shape;700;g2bbf2f46c1d_1_19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1800" y="4839096"/>
            <a:ext cx="3600400" cy="252934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g2bbf2f46c1d_1_1914"/>
          <p:cNvSpPr/>
          <p:nvPr/>
        </p:nvSpPr>
        <p:spPr>
          <a:xfrm>
            <a:off x="4386356" y="1524975"/>
            <a:ext cx="4007700" cy="245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buSzPts val="1600"/>
            </a:pPr>
            <a:r>
              <a:rPr lang="it-IT" sz="1800" dirty="0">
                <a:solidFill>
                  <a:srgbClr val="5B6770"/>
                </a:solidFill>
              </a:rPr>
              <a:t>Il Sistema Camerale assume anche il ruolo di </a:t>
            </a:r>
            <a:r>
              <a:rPr lang="it-IT" sz="1800" b="1" dirty="0">
                <a:solidFill>
                  <a:srgbClr val="1F497D"/>
                </a:solidFill>
              </a:rPr>
              <a:t>Gestore del Catalogo</a:t>
            </a:r>
            <a:r>
              <a:rPr lang="it-IT" sz="1800" dirty="0">
                <a:solidFill>
                  <a:srgbClr val="1F497D"/>
                </a:solidFill>
              </a:rPr>
              <a:t> </a:t>
            </a:r>
            <a:r>
              <a:rPr lang="it-IT" sz="1800" dirty="0">
                <a:solidFill>
                  <a:srgbClr val="5B6770"/>
                </a:solidFill>
              </a:rPr>
              <a:t>del Sistema Informatico degli  Sportelli Unici (SSU) quale </a:t>
            </a:r>
            <a:r>
              <a:rPr lang="it-IT" sz="1800" u="sng" dirty="0">
                <a:solidFill>
                  <a:srgbClr val="5B6770"/>
                </a:solidFill>
              </a:rPr>
              <a:t>garante</a:t>
            </a:r>
            <a:r>
              <a:rPr lang="it-IT" sz="1800" dirty="0">
                <a:solidFill>
                  <a:srgbClr val="5B6770"/>
                </a:solidFill>
              </a:rPr>
              <a:t> dell’intero ecosistema </a:t>
            </a:r>
            <a:r>
              <a:rPr lang="it-IT" sz="1800" b="1" dirty="0">
                <a:solidFill>
                  <a:srgbClr val="1F497D"/>
                </a:solidFill>
              </a:rPr>
              <a:t>degli Sportelli Unici per le Attività Produttive a livello nazionale</a:t>
            </a:r>
            <a:r>
              <a:rPr lang="it-IT" sz="1800" dirty="0">
                <a:solidFill>
                  <a:srgbClr val="5B6770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702" name="Google Shape;702;g2bbf2f46c1d_1_1914"/>
          <p:cNvSpPr/>
          <p:nvPr/>
        </p:nvSpPr>
        <p:spPr>
          <a:xfrm>
            <a:off x="362336" y="2762409"/>
            <a:ext cx="3388950" cy="447750"/>
          </a:xfrm>
          <a:prstGeom prst="roundRect">
            <a:avLst>
              <a:gd name="adj" fmla="val 50000"/>
            </a:avLst>
          </a:prstGeom>
          <a:solidFill>
            <a:srgbClr val="287EB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r>
              <a:rPr lang="it-IT" sz="1125" b="1">
                <a:solidFill>
                  <a:schemeClr val="lt1"/>
                </a:solidFill>
              </a:rPr>
              <a:t>Art. 4, Decreto interministeriale 26/09/2023</a:t>
            </a:r>
            <a:endParaRPr sz="1125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6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2bbf2f46c1d_1_26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8575">
              <a:lnSpc>
                <a:spcPct val="118214"/>
              </a:lnSpc>
              <a:buSzPts val="1200"/>
            </a:pPr>
            <a:fld id="{00000000-1234-1234-1234-123412341234}" type="slidenum">
              <a:rPr lang="it-IT"/>
              <a:pPr marL="28575">
                <a:lnSpc>
                  <a:spcPct val="118214"/>
                </a:lnSpc>
                <a:buSzPts val="1200"/>
              </a:pPr>
              <a:t>12</a:t>
            </a:fld>
            <a:endParaRPr/>
          </a:p>
        </p:txBody>
      </p:sp>
      <p:grpSp>
        <p:nvGrpSpPr>
          <p:cNvPr id="1420" name="Google Shape;1420;g2bbf2f46c1d_1_2627"/>
          <p:cNvGrpSpPr/>
          <p:nvPr/>
        </p:nvGrpSpPr>
        <p:grpSpPr>
          <a:xfrm>
            <a:off x="8394056" y="0"/>
            <a:ext cx="781050" cy="5143500"/>
            <a:chOff x="8114930" y="0"/>
            <a:chExt cx="1041400" cy="6858000"/>
          </a:xfrm>
        </p:grpSpPr>
        <p:pic>
          <p:nvPicPr>
            <p:cNvPr id="1421" name="Google Shape;1421;g2bbf2f46c1d_1_2627" descr="angoli-bianchi-bordino.ep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14930" y="0"/>
              <a:ext cx="10414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2" name="Google Shape;1422;g2bbf2f46c1d_1_2627"/>
            <p:cNvSpPr txBox="1"/>
            <p:nvPr/>
          </p:nvSpPr>
          <p:spPr>
            <a:xfrm>
              <a:off x="8720675" y="6534999"/>
              <a:ext cx="420300" cy="1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694" rIns="91425" bIns="45694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31A2"/>
                </a:buClr>
                <a:buSzPts val="1200"/>
              </a:pPr>
              <a:fld id="{00000000-1234-1234-1234-123412341234}" type="slidenum">
                <a:rPr lang="it-IT" sz="900">
                  <a:solidFill>
                    <a:srgbClr val="0031A2"/>
                  </a:solidFill>
                </a:rPr>
                <a:pPr algn="ctr">
                  <a:lnSpc>
                    <a:spcPct val="90000"/>
                  </a:lnSpc>
                  <a:buClr>
                    <a:srgbClr val="0031A2"/>
                  </a:buClr>
                  <a:buSzPts val="1200"/>
                </a:pPr>
                <a:t>12</a:t>
              </a:fld>
              <a:endParaRPr sz="975">
                <a:solidFill>
                  <a:srgbClr val="0031A2"/>
                </a:solidFill>
              </a:endParaRPr>
            </a:p>
          </p:txBody>
        </p:sp>
        <p:pic>
          <p:nvPicPr>
            <p:cNvPr id="1423" name="Google Shape;1423;g2bbf2f46c1d_1_26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31970" y="138479"/>
              <a:ext cx="718352" cy="4439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4" name="Google Shape;1424;g2bbf2f46c1d_1_2627"/>
          <p:cNvSpPr/>
          <p:nvPr/>
        </p:nvSpPr>
        <p:spPr>
          <a:xfrm>
            <a:off x="1091077" y="4777216"/>
            <a:ext cx="6641325" cy="34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SzPts val="2400"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25"/>
          </a:p>
        </p:txBody>
      </p:sp>
      <p:pic>
        <p:nvPicPr>
          <p:cNvPr id="1425" name="Google Shape;1425;g2bbf2f46c1d_1_26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1800" y="4839096"/>
            <a:ext cx="3600400" cy="252934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g2bbf2f46c1d_1_2627"/>
          <p:cNvSpPr/>
          <p:nvPr/>
        </p:nvSpPr>
        <p:spPr>
          <a:xfrm>
            <a:off x="323640" y="335880"/>
            <a:ext cx="4539375" cy="7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200"/>
            </a:pPr>
            <a:r>
              <a:rPr lang="it-IT" sz="2400" b="1">
                <a:solidFill>
                  <a:srgbClr val="24509A"/>
                </a:solidFill>
              </a:rPr>
              <a:t>Il ruolo del Sistema Camerale</a:t>
            </a:r>
            <a:endParaRPr sz="2400" b="1">
              <a:solidFill>
                <a:srgbClr val="24509A"/>
              </a:solidFill>
            </a:endParaRPr>
          </a:p>
          <a:p>
            <a:pPr>
              <a:buSzPts val="3200"/>
            </a:pPr>
            <a:r>
              <a:rPr lang="it-IT" sz="2400" b="1">
                <a:solidFill>
                  <a:srgbClr val="24509A"/>
                </a:solidFill>
              </a:rPr>
              <a:t>per i Back Office Enti Terzi</a:t>
            </a:r>
            <a:endParaRPr sz="2400" b="1">
              <a:solidFill>
                <a:srgbClr val="24509A"/>
              </a:solidFill>
            </a:endParaRPr>
          </a:p>
        </p:txBody>
      </p:sp>
      <p:sp>
        <p:nvSpPr>
          <p:cNvPr id="1427" name="Google Shape;1427;g2bbf2f46c1d_1_2627"/>
          <p:cNvSpPr/>
          <p:nvPr/>
        </p:nvSpPr>
        <p:spPr>
          <a:xfrm>
            <a:off x="756581" y="1580626"/>
            <a:ext cx="3712050" cy="1341000"/>
          </a:xfrm>
          <a:prstGeom prst="roundRect">
            <a:avLst>
              <a:gd name="adj" fmla="val 16667"/>
            </a:avLst>
          </a:prstGeom>
          <a:solidFill>
            <a:srgbClr val="9BBB58">
              <a:alpha val="36078"/>
            </a:srgbClr>
          </a:solidFill>
          <a:ln w="25400" cap="flat" cmpd="sng">
            <a:solidFill>
              <a:srgbClr val="9BBB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/>
          </a:p>
        </p:txBody>
      </p:sp>
      <p:sp>
        <p:nvSpPr>
          <p:cNvPr id="1428" name="Google Shape;1428;g2bbf2f46c1d_1_2627"/>
          <p:cNvSpPr/>
          <p:nvPr/>
        </p:nvSpPr>
        <p:spPr>
          <a:xfrm>
            <a:off x="3993356" y="2162906"/>
            <a:ext cx="4241025" cy="1997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9BBB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/>
          </a:p>
        </p:txBody>
      </p:sp>
      <p:sp>
        <p:nvSpPr>
          <p:cNvPr id="1429" name="Google Shape;1429;g2bbf2f46c1d_1_2627"/>
          <p:cNvSpPr/>
          <p:nvPr/>
        </p:nvSpPr>
        <p:spPr>
          <a:xfrm>
            <a:off x="4108025" y="2327051"/>
            <a:ext cx="4011525" cy="166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200">
                <a:solidFill>
                  <a:srgbClr val="24509A"/>
                </a:solidFill>
              </a:rPr>
              <a:t>Il Sistema camerale, incaricato dal </a:t>
            </a:r>
            <a:r>
              <a:rPr lang="it-IT" sz="1200" b="1">
                <a:solidFill>
                  <a:srgbClr val="24509A"/>
                </a:solidFill>
              </a:rPr>
              <a:t>Dipartimento Funzione Pubblica</a:t>
            </a:r>
            <a:r>
              <a:rPr lang="it-IT" sz="1200">
                <a:solidFill>
                  <a:srgbClr val="24509A"/>
                </a:solidFill>
              </a:rPr>
              <a:t>, si occuperà di fornire la </a:t>
            </a:r>
            <a:r>
              <a:rPr lang="it-IT" sz="1200" b="1">
                <a:solidFill>
                  <a:srgbClr val="24509A"/>
                </a:solidFill>
              </a:rPr>
              <a:t>Soluzione Sussidiaria Enti Terzi</a:t>
            </a:r>
            <a:r>
              <a:rPr lang="it-IT" sz="1200">
                <a:solidFill>
                  <a:srgbClr val="24509A"/>
                </a:solidFill>
              </a:rPr>
              <a:t>, ovvero la componente informatica necessaria agli enti per interagire con gli altri sportelli SUAP.</a:t>
            </a:r>
            <a:endParaRPr sz="1200">
              <a:solidFill>
                <a:srgbClr val="24509A"/>
              </a:solidFill>
            </a:endParaRPr>
          </a:p>
          <a:p>
            <a:pPr algn="just">
              <a:lnSpc>
                <a:spcPct val="115000"/>
              </a:lnSpc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it-IT" sz="1200">
                <a:solidFill>
                  <a:srgbClr val="24509A"/>
                </a:solidFill>
              </a:rPr>
              <a:t>Questa </a:t>
            </a:r>
            <a:r>
              <a:rPr lang="it-IT" sz="1200" b="1">
                <a:solidFill>
                  <a:srgbClr val="24509A"/>
                </a:solidFill>
              </a:rPr>
              <a:t>viene fornita in sussidiarietà</a:t>
            </a:r>
            <a:r>
              <a:rPr lang="it-IT" sz="1200">
                <a:solidFill>
                  <a:srgbClr val="24509A"/>
                </a:solidFill>
              </a:rPr>
              <a:t> a tutti gli </a:t>
            </a:r>
            <a:r>
              <a:rPr lang="it-IT" sz="1200" b="1">
                <a:solidFill>
                  <a:srgbClr val="24509A"/>
                </a:solidFill>
              </a:rPr>
              <a:t>enti che non sono già dotati di una propria componente</a:t>
            </a:r>
            <a:r>
              <a:rPr lang="it-IT" sz="1200">
                <a:solidFill>
                  <a:srgbClr val="24509A"/>
                </a:solidFill>
              </a:rPr>
              <a:t> di Back Office Enti Terzi.</a:t>
            </a:r>
            <a:r>
              <a:rPr lang="it-IT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algn="just">
              <a:lnSpc>
                <a:spcPct val="115000"/>
              </a:lnSpc>
              <a:spcBef>
                <a:spcPts val="750"/>
              </a:spcBef>
              <a:buClr>
                <a:schemeClr val="dk1"/>
              </a:buClr>
              <a:buSzPts val="1400"/>
            </a:pPr>
            <a:endParaRPr sz="1200">
              <a:solidFill>
                <a:srgbClr val="24509A"/>
              </a:solidFill>
            </a:endParaRPr>
          </a:p>
        </p:txBody>
      </p:sp>
      <p:sp>
        <p:nvSpPr>
          <p:cNvPr id="1430" name="Google Shape;1430;g2bbf2f46c1d_1_2627"/>
          <p:cNvSpPr txBox="1"/>
          <p:nvPr/>
        </p:nvSpPr>
        <p:spPr>
          <a:xfrm>
            <a:off x="756581" y="1906641"/>
            <a:ext cx="3712050" cy="6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90000"/>
              </a:lnSpc>
              <a:buSzPts val="2222"/>
            </a:pPr>
            <a:r>
              <a:rPr lang="it-IT" sz="1667" b="1">
                <a:solidFill>
                  <a:srgbClr val="24509A"/>
                </a:solidFill>
              </a:rPr>
              <a:t>Fornitore Soluzione Sussidiaria</a:t>
            </a:r>
            <a:endParaRPr sz="1667" b="1">
              <a:solidFill>
                <a:srgbClr val="24509A"/>
              </a:solidFill>
            </a:endParaRPr>
          </a:p>
          <a:p>
            <a:pPr algn="ctr"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1100"/>
            </a:pPr>
            <a:r>
              <a:rPr lang="it-IT" sz="1215" b="1">
                <a:solidFill>
                  <a:srgbClr val="24509A"/>
                </a:solidFill>
              </a:rPr>
              <a:t>Art.9</a:t>
            </a:r>
            <a:br>
              <a:rPr lang="it-IT" sz="1215" b="1">
                <a:solidFill>
                  <a:srgbClr val="24509A"/>
                </a:solidFill>
              </a:rPr>
            </a:br>
            <a:r>
              <a:rPr lang="it-IT" sz="1215" b="1">
                <a:solidFill>
                  <a:srgbClr val="24509A"/>
                </a:solidFill>
              </a:rPr>
              <a:t> Allegato Tecnico DPR n. 160/2010</a:t>
            </a:r>
            <a:endParaRPr sz="750" b="1">
              <a:solidFill>
                <a:srgbClr val="24509A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8" name="Google Shape;1228;p36"/>
          <p:cNvCxnSpPr/>
          <p:nvPr/>
        </p:nvCxnSpPr>
        <p:spPr>
          <a:xfrm>
            <a:off x="6475755" y="1758991"/>
            <a:ext cx="0" cy="997959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229" name="Google Shape;1229;p36"/>
          <p:cNvCxnSpPr/>
          <p:nvPr/>
        </p:nvCxnSpPr>
        <p:spPr>
          <a:xfrm>
            <a:off x="2946288" y="1939569"/>
            <a:ext cx="9000" cy="2485800"/>
          </a:xfrm>
          <a:prstGeom prst="straightConnector1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0" name="Google Shape;1230;p36"/>
          <p:cNvSpPr/>
          <p:nvPr/>
        </p:nvSpPr>
        <p:spPr>
          <a:xfrm>
            <a:off x="389700" y="541562"/>
            <a:ext cx="74085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1400" b="1" i="0" u="none" strike="noStrike" cap="none">
                <a:solidFill>
                  <a:srgbClr val="24509A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" sz="1800" b="1" i="0" u="none" strike="noStrike" cap="none">
                <a:solidFill>
                  <a:srgbClr val="1E3680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Il cronoprogramma </a:t>
            </a:r>
            <a:endParaRPr sz="1800" b="0" i="0" u="none" strike="noStrike" cap="none">
              <a:solidFill>
                <a:srgbClr val="1E368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231" name="Google Shape;1231;p36"/>
          <p:cNvCxnSpPr/>
          <p:nvPr/>
        </p:nvCxnSpPr>
        <p:spPr>
          <a:xfrm>
            <a:off x="3937409" y="1729550"/>
            <a:ext cx="0" cy="2632500"/>
          </a:xfrm>
          <a:prstGeom prst="straightConnector1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2" name="Google Shape;1232;p36"/>
          <p:cNvCxnSpPr/>
          <p:nvPr/>
        </p:nvCxnSpPr>
        <p:spPr>
          <a:xfrm>
            <a:off x="5781727" y="1802576"/>
            <a:ext cx="0" cy="88947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33" name="Google Shape;1233;p36"/>
          <p:cNvSpPr/>
          <p:nvPr/>
        </p:nvSpPr>
        <p:spPr>
          <a:xfrm>
            <a:off x="3062549" y="1729550"/>
            <a:ext cx="5696683" cy="7302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34" name="Google Shape;1234;p36"/>
          <p:cNvSpPr/>
          <p:nvPr/>
        </p:nvSpPr>
        <p:spPr>
          <a:xfrm>
            <a:off x="384763" y="1722250"/>
            <a:ext cx="3630796" cy="10385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35" name="Google Shape;1235;p36"/>
          <p:cNvSpPr/>
          <p:nvPr/>
        </p:nvSpPr>
        <p:spPr>
          <a:xfrm rot="-5400000">
            <a:off x="8493900" y="1551600"/>
            <a:ext cx="371100" cy="371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36"/>
          <p:cNvSpPr/>
          <p:nvPr/>
        </p:nvSpPr>
        <p:spPr>
          <a:xfrm rot="-5400000">
            <a:off x="8602938" y="1666800"/>
            <a:ext cx="156300" cy="156300"/>
          </a:xfrm>
          <a:prstGeom prst="ellipse">
            <a:avLst/>
          </a:prstGeom>
          <a:solidFill>
            <a:srgbClr val="0032A1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6"/>
          <p:cNvSpPr/>
          <p:nvPr/>
        </p:nvSpPr>
        <p:spPr>
          <a:xfrm rot="-5400000">
            <a:off x="290306" y="1692473"/>
            <a:ext cx="156300" cy="156300"/>
          </a:xfrm>
          <a:prstGeom prst="ellipse">
            <a:avLst/>
          </a:prstGeom>
          <a:solidFill>
            <a:srgbClr val="003878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6"/>
          <p:cNvSpPr/>
          <p:nvPr/>
        </p:nvSpPr>
        <p:spPr>
          <a:xfrm rot="-5400000">
            <a:off x="599283" y="1552330"/>
            <a:ext cx="371100" cy="371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6"/>
          <p:cNvSpPr/>
          <p:nvPr/>
        </p:nvSpPr>
        <p:spPr>
          <a:xfrm rot="-5400000">
            <a:off x="712396" y="1667763"/>
            <a:ext cx="156300" cy="15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6"/>
          <p:cNvSpPr txBox="1"/>
          <p:nvPr/>
        </p:nvSpPr>
        <p:spPr>
          <a:xfrm>
            <a:off x="97159" y="968765"/>
            <a:ext cx="1396200" cy="6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Settembre 2023</a:t>
            </a:r>
            <a:endParaRPr sz="1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36"/>
          <p:cNvSpPr/>
          <p:nvPr/>
        </p:nvSpPr>
        <p:spPr>
          <a:xfrm rot="-5400000">
            <a:off x="1776748" y="1551600"/>
            <a:ext cx="371100" cy="371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6"/>
          <p:cNvSpPr/>
          <p:nvPr/>
        </p:nvSpPr>
        <p:spPr>
          <a:xfrm rot="-5400000">
            <a:off x="1884153" y="1667763"/>
            <a:ext cx="156300" cy="15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6"/>
          <p:cNvSpPr txBox="1"/>
          <p:nvPr/>
        </p:nvSpPr>
        <p:spPr>
          <a:xfrm>
            <a:off x="1310359" y="968400"/>
            <a:ext cx="1347300" cy="56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Dicembre 2023</a:t>
            </a:r>
            <a:endParaRPr sz="1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36"/>
          <p:cNvSpPr txBox="1"/>
          <p:nvPr/>
        </p:nvSpPr>
        <p:spPr>
          <a:xfrm>
            <a:off x="8005800" y="968400"/>
            <a:ext cx="13473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Giugno </a:t>
            </a:r>
            <a:endParaRPr sz="1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 sz="1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36"/>
          <p:cNvSpPr txBox="1"/>
          <p:nvPr/>
        </p:nvSpPr>
        <p:spPr>
          <a:xfrm>
            <a:off x="3136961" y="4108449"/>
            <a:ext cx="100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it" sz="9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Esito positivo collaudo</a:t>
            </a: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del Catalogo SSU</a:t>
            </a:r>
            <a:r>
              <a:rPr lang="it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36"/>
          <p:cNvSpPr txBox="1"/>
          <p:nvPr/>
        </p:nvSpPr>
        <p:spPr>
          <a:xfrm>
            <a:off x="5270771" y="2407293"/>
            <a:ext cx="10041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Avvio</a:t>
            </a:r>
            <a:b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 </a:t>
            </a:r>
            <a:r>
              <a:rPr lang="it" sz="9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Sistema di Accreditamento</a:t>
            </a:r>
            <a:endParaRPr sz="9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7" name="Google Shape;1247;p36"/>
          <p:cNvSpPr txBox="1"/>
          <p:nvPr/>
        </p:nvSpPr>
        <p:spPr>
          <a:xfrm>
            <a:off x="3678261" y="968400"/>
            <a:ext cx="1184100" cy="54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Luglio</a:t>
            </a:r>
            <a:endParaRPr sz="1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1200" b="1" i="0" u="none" strike="noStrike" cap="none" baseline="30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36"/>
          <p:cNvSpPr/>
          <p:nvPr/>
        </p:nvSpPr>
        <p:spPr>
          <a:xfrm rot="-5400000">
            <a:off x="6442851" y="1731005"/>
            <a:ext cx="78000" cy="780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36"/>
          <p:cNvSpPr txBox="1"/>
          <p:nvPr/>
        </p:nvSpPr>
        <p:spPr>
          <a:xfrm>
            <a:off x="1653908" y="2881781"/>
            <a:ext cx="9393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Realizzazione</a:t>
            </a:r>
            <a:endParaRPr sz="9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della componente</a:t>
            </a:r>
            <a:endParaRPr sz="9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" sz="9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Catalogo SSU</a:t>
            </a:r>
            <a:endParaRPr sz="9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250" name="Google Shape;1250;p36"/>
          <p:cNvCxnSpPr/>
          <p:nvPr/>
        </p:nvCxnSpPr>
        <p:spPr>
          <a:xfrm>
            <a:off x="786259" y="1946365"/>
            <a:ext cx="9000" cy="2087227"/>
          </a:xfrm>
          <a:prstGeom prst="straightConnector1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1" name="Google Shape;1251;p36"/>
          <p:cNvCxnSpPr>
            <a:stCxn id="1241" idx="2"/>
          </p:cNvCxnSpPr>
          <p:nvPr/>
        </p:nvCxnSpPr>
        <p:spPr>
          <a:xfrm>
            <a:off x="1962298" y="1922700"/>
            <a:ext cx="0" cy="1011000"/>
          </a:xfrm>
          <a:prstGeom prst="straightConnector1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2" name="Google Shape;1252;p36"/>
          <p:cNvSpPr/>
          <p:nvPr/>
        </p:nvSpPr>
        <p:spPr>
          <a:xfrm>
            <a:off x="1443791" y="2070299"/>
            <a:ext cx="7411609" cy="263403"/>
          </a:xfrm>
          <a:prstGeom prst="roundRect">
            <a:avLst>
              <a:gd name="adj" fmla="val 50000"/>
            </a:avLst>
          </a:prstGeom>
          <a:solidFill>
            <a:srgbClr val="6AAAE4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rgbClr val="FFFDF7"/>
                </a:solidFill>
                <a:latin typeface="Titillium Web"/>
                <a:ea typeface="Titillium Web"/>
                <a:cs typeface="Titillium Web"/>
                <a:sym typeface="Titillium Web"/>
              </a:rPr>
              <a:t>Supporto ed accompagnamento agli Enti</a:t>
            </a:r>
            <a:endParaRPr sz="1000" b="0" i="0" u="none" strike="noStrike" cap="none">
              <a:solidFill>
                <a:srgbClr val="FFFDF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53" name="Google Shape;1253;p36"/>
          <p:cNvSpPr txBox="1"/>
          <p:nvPr/>
        </p:nvSpPr>
        <p:spPr>
          <a:xfrm>
            <a:off x="5129297" y="989432"/>
            <a:ext cx="1347300" cy="53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Gennaio </a:t>
            </a:r>
            <a:endParaRPr sz="1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1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36"/>
          <p:cNvSpPr txBox="1"/>
          <p:nvPr/>
        </p:nvSpPr>
        <p:spPr>
          <a:xfrm>
            <a:off x="2111812" y="3778075"/>
            <a:ext cx="8373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Disponibilità </a:t>
            </a:r>
            <a:r>
              <a:rPr lang="it" sz="9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e-service del Catalogo</a:t>
            </a: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su PDND</a:t>
            </a:r>
            <a:endParaRPr sz="9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55" name="Google Shape;1255;p36"/>
          <p:cNvSpPr/>
          <p:nvPr/>
        </p:nvSpPr>
        <p:spPr>
          <a:xfrm rot="-5400000">
            <a:off x="2753013" y="1551600"/>
            <a:ext cx="371100" cy="371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36"/>
          <p:cNvSpPr/>
          <p:nvPr/>
        </p:nvSpPr>
        <p:spPr>
          <a:xfrm rot="-5400000">
            <a:off x="2860429" y="1666800"/>
            <a:ext cx="156300" cy="15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36"/>
          <p:cNvSpPr txBox="1"/>
          <p:nvPr/>
        </p:nvSpPr>
        <p:spPr>
          <a:xfrm>
            <a:off x="2378139" y="968400"/>
            <a:ext cx="122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Gennaio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36"/>
          <p:cNvSpPr txBox="1"/>
          <p:nvPr/>
        </p:nvSpPr>
        <p:spPr>
          <a:xfrm>
            <a:off x="4112008" y="2657237"/>
            <a:ext cx="939300" cy="95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Avvio Popolamento</a:t>
            </a:r>
            <a:endParaRPr sz="9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Catalogo </a:t>
            </a: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tramite </a:t>
            </a:r>
            <a:endParaRPr sz="9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funzionalità </a:t>
            </a:r>
            <a:endParaRPr sz="9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Human Oriented</a:t>
            </a:r>
            <a:endParaRPr sz="9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59" name="Google Shape;1259;p36"/>
          <p:cNvSpPr/>
          <p:nvPr/>
        </p:nvSpPr>
        <p:spPr>
          <a:xfrm rot="-5400000">
            <a:off x="3751859" y="1551600"/>
            <a:ext cx="371100" cy="371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36"/>
          <p:cNvSpPr/>
          <p:nvPr/>
        </p:nvSpPr>
        <p:spPr>
          <a:xfrm rot="-5400000">
            <a:off x="3859259" y="1666800"/>
            <a:ext cx="156300" cy="156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36"/>
          <p:cNvSpPr txBox="1"/>
          <p:nvPr/>
        </p:nvSpPr>
        <p:spPr>
          <a:xfrm>
            <a:off x="379837" y="3980150"/>
            <a:ext cx="9393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Approvazione </a:t>
            </a:r>
            <a:r>
              <a:rPr lang="it" sz="9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Specifiche Tecniche</a:t>
            </a:r>
            <a:endParaRPr sz="9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62" name="Google Shape;1262;p36"/>
          <p:cNvSpPr txBox="1"/>
          <p:nvPr/>
        </p:nvSpPr>
        <p:spPr>
          <a:xfrm>
            <a:off x="7250773" y="968400"/>
            <a:ext cx="1184100" cy="54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Luglio</a:t>
            </a:r>
            <a:endParaRPr sz="1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1200" b="1" i="0" u="none" strike="noStrike" cap="none" baseline="30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3" name="Google Shape;1263;p36"/>
          <p:cNvCxnSpPr/>
          <p:nvPr/>
        </p:nvCxnSpPr>
        <p:spPr>
          <a:xfrm>
            <a:off x="7517302" y="1802576"/>
            <a:ext cx="0" cy="150333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64" name="Google Shape;1264;p36"/>
          <p:cNvSpPr/>
          <p:nvPr/>
        </p:nvSpPr>
        <p:spPr>
          <a:xfrm rot="-5400000">
            <a:off x="7487618" y="1731600"/>
            <a:ext cx="78000" cy="780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36"/>
          <p:cNvSpPr txBox="1"/>
          <p:nvPr/>
        </p:nvSpPr>
        <p:spPr>
          <a:xfrm>
            <a:off x="6506511" y="3433739"/>
            <a:ext cx="1004093" cy="68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Completamento</a:t>
            </a:r>
            <a:r>
              <a:rPr lang="it" sz="9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Accreditamento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" sz="9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SUAP</a:t>
            </a:r>
            <a:endParaRPr sz="9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66" name="Google Shape;1266;p36"/>
          <p:cNvSpPr txBox="1"/>
          <p:nvPr/>
        </p:nvSpPr>
        <p:spPr>
          <a:xfrm>
            <a:off x="7598845" y="3433739"/>
            <a:ext cx="1004093" cy="68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Completamento</a:t>
            </a:r>
            <a:r>
              <a:rPr lang="it" sz="9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Accreditamento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" sz="9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Enti terzi</a:t>
            </a:r>
            <a:endParaRPr sz="9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267" name="Google Shape;1267;p36"/>
          <p:cNvCxnSpPr/>
          <p:nvPr/>
        </p:nvCxnSpPr>
        <p:spPr>
          <a:xfrm rot="10800000">
            <a:off x="6843826" y="3327913"/>
            <a:ext cx="1333556" cy="1201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268" name="Google Shape;1268;p36"/>
          <p:cNvCxnSpPr/>
          <p:nvPr/>
        </p:nvCxnSpPr>
        <p:spPr>
          <a:xfrm flipH="1">
            <a:off x="6841028" y="3334947"/>
            <a:ext cx="2810" cy="18411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269" name="Google Shape;1269;p36"/>
          <p:cNvCxnSpPr/>
          <p:nvPr/>
        </p:nvCxnSpPr>
        <p:spPr>
          <a:xfrm flipH="1">
            <a:off x="8176007" y="3351119"/>
            <a:ext cx="2810" cy="18411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270" name="Google Shape;1270;p36"/>
          <p:cNvCxnSpPr/>
          <p:nvPr/>
        </p:nvCxnSpPr>
        <p:spPr>
          <a:xfrm>
            <a:off x="3937409" y="3627688"/>
            <a:ext cx="185550" cy="0"/>
          </a:xfrm>
          <a:prstGeom prst="straightConnector1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1" name="Google Shape;1271;p36"/>
          <p:cNvSpPr txBox="1"/>
          <p:nvPr/>
        </p:nvSpPr>
        <p:spPr>
          <a:xfrm>
            <a:off x="7753831" y="2621341"/>
            <a:ext cx="939300" cy="56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Completamento</a:t>
            </a:r>
            <a:r>
              <a:rPr lang="it" sz="9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Popolamento</a:t>
            </a:r>
            <a:endParaRPr sz="9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" sz="9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Catalogo</a:t>
            </a:r>
            <a:endParaRPr sz="9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272" name="Google Shape;1272;p36"/>
          <p:cNvCxnSpPr/>
          <p:nvPr/>
        </p:nvCxnSpPr>
        <p:spPr>
          <a:xfrm>
            <a:off x="7522007" y="2851292"/>
            <a:ext cx="231824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73" name="Google Shape;1273;p36"/>
          <p:cNvSpPr txBox="1"/>
          <p:nvPr/>
        </p:nvSpPr>
        <p:spPr>
          <a:xfrm>
            <a:off x="4112008" y="3577323"/>
            <a:ext cx="1125019" cy="88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Prima alimentazione Catalogo SSU con l’anagrafica dei procedimenti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36"/>
          <p:cNvSpPr txBox="1"/>
          <p:nvPr/>
        </p:nvSpPr>
        <p:spPr>
          <a:xfrm>
            <a:off x="4295494" y="968400"/>
            <a:ext cx="1241420" cy="64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109700" rIns="109700" bIns="109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Dicembre </a:t>
            </a:r>
            <a:endParaRPr sz="1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14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36"/>
          <p:cNvSpPr txBox="1"/>
          <p:nvPr/>
        </p:nvSpPr>
        <p:spPr>
          <a:xfrm>
            <a:off x="6211447" y="2652452"/>
            <a:ext cx="997257" cy="72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9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Soluzione Sussidiaria Enti Terzi</a:t>
            </a:r>
            <a:endParaRPr sz="9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76" name="Google Shape;1276;p36"/>
          <p:cNvSpPr/>
          <p:nvPr/>
        </p:nvSpPr>
        <p:spPr>
          <a:xfrm rot="-5400000">
            <a:off x="4889217" y="1732622"/>
            <a:ext cx="78000" cy="780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36"/>
          <p:cNvSpPr/>
          <p:nvPr/>
        </p:nvSpPr>
        <p:spPr>
          <a:xfrm>
            <a:off x="-371900" y="473625"/>
            <a:ext cx="881700" cy="443700"/>
          </a:xfrm>
          <a:prstGeom prst="roundRect">
            <a:avLst>
              <a:gd name="adj" fmla="val 50000"/>
            </a:avLst>
          </a:prstGeom>
          <a:solidFill>
            <a:srgbClr val="1E3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36"/>
          <p:cNvSpPr/>
          <p:nvPr/>
        </p:nvSpPr>
        <p:spPr>
          <a:xfrm rot="-5400000">
            <a:off x="5742727" y="1732155"/>
            <a:ext cx="78000" cy="780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3" name="Google Shape;1283;p41" descr="Immagine che contiene vestiti, persona, interno, donn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6348" b="28270"/>
          <a:stretch/>
        </p:blipFill>
        <p:spPr>
          <a:xfrm>
            <a:off x="10" y="583413"/>
            <a:ext cx="9143640" cy="3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41"/>
          <p:cNvSpPr/>
          <p:nvPr/>
        </p:nvSpPr>
        <p:spPr>
          <a:xfrm>
            <a:off x="-51650" y="583300"/>
            <a:ext cx="9275400" cy="3976800"/>
          </a:xfrm>
          <a:prstGeom prst="rect">
            <a:avLst/>
          </a:prstGeom>
          <a:solidFill>
            <a:srgbClr val="0071CE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1"/>
          <p:cNvSpPr txBox="1"/>
          <p:nvPr/>
        </p:nvSpPr>
        <p:spPr>
          <a:xfrm>
            <a:off x="1035590" y="1183809"/>
            <a:ext cx="6940500" cy="337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800"/>
            </a:pPr>
            <a:r>
              <a:rPr lang="it-IT" sz="18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Il regalo più prezioso che possiamo fare a qualcuno è la nostra attenzione  </a:t>
            </a:r>
          </a:p>
          <a:p>
            <a:pPr algn="ctr">
              <a:buSzPts val="3800"/>
            </a:pPr>
            <a:r>
              <a:rPr lang="it-IT" sz="18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	</a:t>
            </a:r>
            <a:r>
              <a:rPr lang="it-IT" sz="12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(</a:t>
            </a:r>
            <a:r>
              <a:rPr lang="it-IT" sz="1200" b="1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Thich</a:t>
            </a:r>
            <a:r>
              <a:rPr lang="it-IT" sz="12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it-IT" sz="1200" b="1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Nhat</a:t>
            </a:r>
            <a:r>
              <a:rPr lang="it-IT" sz="12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it-IT" sz="1200" b="1" i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Hanh</a:t>
            </a:r>
            <a:r>
              <a:rPr lang="it-IT" sz="12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)</a:t>
            </a:r>
            <a:endParaRPr lang="it" sz="1200" b="1" i="1" dirty="0">
              <a:solidFill>
                <a:schemeClr val="bg1"/>
              </a:solidFill>
              <a:latin typeface="Bookman Old Style" panose="02050604050505020204" pitchFamily="18" charset="0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lang="it-IT" sz="1800" b="0" i="0" dirty="0">
              <a:solidFill>
                <a:schemeClr val="bg1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lang="it-IT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lang="it" sz="2000" b="1" i="0" u="none" strike="noStrike" cap="none" dirty="0">
              <a:solidFill>
                <a:schemeClr val="bg1"/>
              </a:solidFill>
              <a:latin typeface="Bookman Old Style" panose="02050604050505020204" pitchFamily="18" charset="0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it" sz="2800" b="1" i="0" u="none" strike="noStrike" cap="none" dirty="0">
                <a:solidFill>
                  <a:schemeClr val="bg1"/>
                </a:solidFill>
                <a:latin typeface="Bookman Old Style" panose="02050604050505020204" pitchFamily="18" charset="0"/>
                <a:ea typeface="Quattrocento Sans"/>
                <a:cs typeface="Quattrocento Sans"/>
                <a:sym typeface="Quattrocento Sans"/>
              </a:rPr>
              <a:t>GRAZIE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lang="it" sz="1800" b="1" dirty="0">
              <a:solidFill>
                <a:schemeClr val="bg1"/>
              </a:solidFill>
              <a:latin typeface="Bookman Old Style" panose="02050604050505020204" pitchFamily="18" charset="0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lang="it" sz="1800" b="1" i="0" u="none" strike="noStrike" cap="none" dirty="0">
              <a:solidFill>
                <a:schemeClr val="bg1"/>
              </a:solidFill>
              <a:latin typeface="Bookman Old Style" panose="02050604050505020204" pitchFamily="18" charset="0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lang="it" sz="1800" b="1" i="0" u="none" strike="noStrike" cap="none" dirty="0">
              <a:solidFill>
                <a:schemeClr val="bg1"/>
              </a:solidFill>
              <a:latin typeface="Bookman Old Style" panose="02050604050505020204" pitchFamily="18" charset="0"/>
              <a:ea typeface="Quattrocento Sans"/>
              <a:cs typeface="Quattrocento Sans"/>
              <a:sym typeface="Quattrocento Sans"/>
            </a:endParaRPr>
          </a:p>
          <a:p>
            <a:pPr lvl="0" algn="just">
              <a:buSzPts val="3800"/>
            </a:pPr>
            <a:r>
              <a:rPr lang="it" sz="1800" i="1" dirty="0">
                <a:solidFill>
                  <a:schemeClr val="lt1"/>
                </a:solidFill>
                <a:latin typeface="Bookman Old Style" panose="02050604050505020204" pitchFamily="18" charset="0"/>
                <a:sym typeface="Quattrocento Sans"/>
              </a:rPr>
              <a:t>Monica Iazzetta Uff. Suap CCIAA Salerno</a:t>
            </a:r>
            <a:endParaRPr lang="it" sz="2400" i="1" dirty="0">
              <a:solidFill>
                <a:schemeClr val="lt1"/>
              </a:solidFill>
              <a:latin typeface="Bookman Old Style" panose="02050604050505020204" pitchFamily="18" charset="0"/>
              <a:sym typeface="Quattrocen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3A341B-CA52-9E28-0887-FF8476A1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928"/>
            <a:ext cx="7886700" cy="658461"/>
          </a:xfrm>
        </p:spPr>
        <p:txBody>
          <a:bodyPr>
            <a:normAutofit/>
          </a:bodyPr>
          <a:lstStyle/>
          <a:p>
            <a:r>
              <a:rPr lang="it-IT" dirty="0"/>
              <a:t>I Suap in Campania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A0C970-987D-397C-2E51-71BD791A4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274" y="1957137"/>
            <a:ext cx="7649076" cy="2535730"/>
          </a:xfrm>
        </p:spPr>
        <p:txBody>
          <a:bodyPr/>
          <a:lstStyle/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39700" indent="0">
              <a:buNone/>
            </a:pPr>
            <a:endParaRPr lang="it-IT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39700" indent="0">
              <a:buNone/>
            </a:pPr>
            <a:endParaRPr lang="it-IT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39700" indent="0">
              <a:buNone/>
            </a:pPr>
            <a:endParaRPr lang="it-IT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39700" indent="0">
              <a:buNone/>
            </a:pPr>
            <a:endParaRPr lang="it-IT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39700" indent="0">
              <a:buNone/>
            </a:pPr>
            <a:endParaRPr lang="it-IT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39700" indent="0">
              <a:buNone/>
            </a:pPr>
            <a:r>
              <a:rPr lang="it-IT" sz="1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                 </a:t>
            </a:r>
            <a:r>
              <a:rPr lang="it-IT" sz="1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Totale SUAP Campania</a:t>
            </a:r>
            <a:r>
              <a:rPr lang="it-IT" sz="105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550</a:t>
            </a:r>
            <a:endParaRPr lang="it-IT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39700" indent="0">
              <a:buNone/>
            </a:pPr>
            <a:r>
              <a:rPr lang="it-IT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it-IT" sz="12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             </a:t>
            </a:r>
            <a:r>
              <a:rPr lang="it-IT" sz="1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432 SUAP </a:t>
            </a:r>
            <a:r>
              <a:rPr lang="it-IT" sz="1200" dirty="0" err="1">
                <a:solidFill>
                  <a:srgbClr val="FF0000"/>
                </a:solidFill>
                <a:latin typeface="Arial" panose="020B0604020202020204" pitchFamily="34" charset="0"/>
              </a:rPr>
              <a:t>Impresainungiorno</a:t>
            </a: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</a:rPr>
              <a:t> 79%</a:t>
            </a:r>
            <a:endParaRPr lang="it-IT" sz="1200" b="0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139700" indent="0">
              <a:buNone/>
            </a:pPr>
            <a:r>
              <a:rPr lang="it-IT" sz="1200" b="0" i="0" u="none" strike="noStrike" baseline="0" dirty="0">
                <a:solidFill>
                  <a:srgbClr val="001F5F"/>
                </a:solidFill>
                <a:latin typeface="Arial" panose="020B0604020202020204" pitchFamily="34" charset="0"/>
              </a:rPr>
              <a:t>		</a:t>
            </a:r>
            <a:endParaRPr lang="it-IT" sz="1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4E5B70-880A-F817-2214-8006E3C75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778" y="866274"/>
            <a:ext cx="4186989" cy="363759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0FB891-0360-D390-D530-0CA902D66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37" y="3426068"/>
            <a:ext cx="1355558" cy="106679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98F4D6E-7984-CE06-3CD4-E0D501D4B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35" y="866273"/>
            <a:ext cx="1947534" cy="20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3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g2e70e51454c_0_872"/>
          <p:cNvSpPr txBox="1">
            <a:spLocks noGrp="1"/>
          </p:cNvSpPr>
          <p:nvPr>
            <p:ph type="title"/>
          </p:nvPr>
        </p:nvSpPr>
        <p:spPr>
          <a:xfrm>
            <a:off x="431449" y="172675"/>
            <a:ext cx="8363925" cy="11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100"/>
            </a:pPr>
            <a:r>
              <a:rPr lang="it-IT" sz="2250" dirty="0">
                <a:solidFill>
                  <a:srgbClr val="24509A"/>
                </a:solidFill>
                <a:latin typeface="Arial"/>
                <a:ea typeface="Arial"/>
                <a:cs typeface="Arial"/>
                <a:sym typeface="Arial"/>
              </a:rPr>
              <a:t>Gli attori coinvolti</a:t>
            </a:r>
            <a:endParaRPr sz="2475" b="0" dirty="0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" marR="3810">
              <a:buSzPts val="1400"/>
            </a:pPr>
            <a:endParaRPr sz="2700" b="0" dirty="0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" marR="3810">
              <a:buSzPts val="1400"/>
            </a:pPr>
            <a:endParaRPr sz="2700" b="0" dirty="0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g2e70e51454c_0_872"/>
          <p:cNvSpPr txBox="1">
            <a:spLocks noGrp="1"/>
          </p:cNvSpPr>
          <p:nvPr>
            <p:ph type="sldNum" idx="12"/>
          </p:nvPr>
        </p:nvSpPr>
        <p:spPr>
          <a:xfrm>
            <a:off x="8795385" y="4862113"/>
            <a:ext cx="1629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" algn="l">
              <a:lnSpc>
                <a:spcPct val="104500"/>
              </a:lnSpc>
            </a:pPr>
            <a:fld id="{00000000-1234-1234-1234-123412341234}" type="slidenum">
              <a:rPr lang="it-IT"/>
              <a:pPr marL="28575" algn="l">
                <a:lnSpc>
                  <a:spcPct val="104500"/>
                </a:lnSpc>
              </a:pPr>
              <a:t>3</a:t>
            </a:fld>
            <a:endParaRPr/>
          </a:p>
        </p:txBody>
      </p:sp>
      <p:pic>
        <p:nvPicPr>
          <p:cNvPr id="2149" name="Google Shape;2149;g2e70e51454c_0_8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481" y="1728056"/>
            <a:ext cx="3917963" cy="317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" name="Google Shape;2150;g2e70e51454c_0_8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8506" y="888665"/>
            <a:ext cx="1021556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1" name="Google Shape;2151;g2e70e51454c_0_8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1707" y="992257"/>
            <a:ext cx="1007269" cy="735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2" name="Google Shape;2152;g2e70e51454c_0_8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6837" y="903516"/>
            <a:ext cx="778669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3" name="Google Shape;2153;g2e70e51454c_0_872"/>
          <p:cNvSpPr/>
          <p:nvPr/>
        </p:nvSpPr>
        <p:spPr>
          <a:xfrm>
            <a:off x="-846441" y="4335476"/>
            <a:ext cx="74700" cy="1154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4" name="Google Shape;2154;g2e70e51454c_0_872"/>
          <p:cNvSpPr/>
          <p:nvPr/>
        </p:nvSpPr>
        <p:spPr>
          <a:xfrm>
            <a:off x="1720142" y="1646466"/>
            <a:ext cx="878283" cy="47842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5" name="Google Shape;2155;g2e70e51454c_0_872"/>
          <p:cNvSpPr/>
          <p:nvPr/>
        </p:nvSpPr>
        <p:spPr>
          <a:xfrm>
            <a:off x="200006" y="1277513"/>
            <a:ext cx="376425" cy="336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g2e70e51454c_0_872"/>
          <p:cNvSpPr/>
          <p:nvPr/>
        </p:nvSpPr>
        <p:spPr>
          <a:xfrm>
            <a:off x="336956" y="875494"/>
            <a:ext cx="1116000" cy="28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7" name="Google Shape;2157;g2e70e51454c_0_872"/>
          <p:cNvGrpSpPr/>
          <p:nvPr/>
        </p:nvGrpSpPr>
        <p:grpSpPr>
          <a:xfrm>
            <a:off x="8362266" y="181"/>
            <a:ext cx="780821" cy="5143190"/>
            <a:chOff x="8388360" y="0"/>
            <a:chExt cx="780840" cy="5143319"/>
          </a:xfrm>
        </p:grpSpPr>
        <p:pic>
          <p:nvPicPr>
            <p:cNvPr id="2158" name="Google Shape;2158;g2e70e51454c_0_872" descr="angoli-bianchi-bordino.ep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88360" y="0"/>
              <a:ext cx="780840" cy="5143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9" name="Google Shape;2159;g2e70e51454c_0_872"/>
            <p:cNvSpPr/>
            <p:nvPr/>
          </p:nvSpPr>
          <p:spPr>
            <a:xfrm>
              <a:off x="8842680" y="4901400"/>
              <a:ext cx="315000" cy="13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lnSpc>
                  <a:spcPct val="90000"/>
                </a:lnSpc>
                <a:buSzPts val="1200"/>
              </a:pPr>
              <a:fld id="{00000000-1234-1234-1234-123412341234}" type="slidenum">
                <a:rPr lang="it-IT" sz="900">
                  <a:solidFill>
                    <a:srgbClr val="0031A2"/>
                  </a:solidFill>
                </a:rPr>
                <a:pPr algn="ctr">
                  <a:lnSpc>
                    <a:spcPct val="90000"/>
                  </a:lnSpc>
                  <a:buSzPts val="1200"/>
                </a:pPr>
                <a:t>3</a:t>
              </a:fld>
              <a:endParaRPr sz="900"/>
            </a:p>
          </p:txBody>
        </p:sp>
        <p:pic>
          <p:nvPicPr>
            <p:cNvPr id="2160" name="Google Shape;2160;g2e70e51454c_0_87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551080" y="103680"/>
              <a:ext cx="538560" cy="3326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61" name="Google Shape;2161;g2e70e51454c_0_87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71800" y="4839096"/>
            <a:ext cx="3600400" cy="252934"/>
          </a:xfrm>
          <a:prstGeom prst="rect">
            <a:avLst/>
          </a:prstGeom>
          <a:noFill/>
          <a:ln>
            <a:noFill/>
          </a:ln>
        </p:spPr>
      </p:pic>
      <p:sp>
        <p:nvSpPr>
          <p:cNvPr id="2162" name="Google Shape;2162;g2e70e51454c_0_872"/>
          <p:cNvSpPr/>
          <p:nvPr/>
        </p:nvSpPr>
        <p:spPr>
          <a:xfrm>
            <a:off x="6259444" y="1274991"/>
            <a:ext cx="162900" cy="170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FF9193-14B0-CE4E-BF0C-D89DF52BF3C3}"/>
              </a:ext>
            </a:extLst>
          </p:cNvPr>
          <p:cNvSpPr txBox="1"/>
          <p:nvPr/>
        </p:nvSpPr>
        <p:spPr>
          <a:xfrm>
            <a:off x="1911892" y="1585849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ASL</a:t>
            </a:r>
            <a:endParaRPr lang="it-IT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4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4"/>
          <p:cNvSpPr txBox="1"/>
          <p:nvPr/>
        </p:nvSpPr>
        <p:spPr>
          <a:xfrm>
            <a:off x="1040400" y="378000"/>
            <a:ext cx="5936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1800" b="1" i="0" u="none" strike="noStrike" cap="none">
                <a:solidFill>
                  <a:srgbClr val="1E3680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percorso normativo </a:t>
            </a:r>
            <a:endParaRPr sz="1800" b="1" i="0" u="none" strike="noStrike" cap="none">
              <a:solidFill>
                <a:srgbClr val="1E368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9" name="Google Shape;249;p94"/>
          <p:cNvSpPr/>
          <p:nvPr/>
        </p:nvSpPr>
        <p:spPr>
          <a:xfrm>
            <a:off x="-108360" y="2958840"/>
            <a:ext cx="763182" cy="3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4"/>
          <p:cNvSpPr/>
          <p:nvPr/>
        </p:nvSpPr>
        <p:spPr>
          <a:xfrm>
            <a:off x="-43199" y="1386553"/>
            <a:ext cx="9299742" cy="3267300"/>
          </a:xfrm>
          <a:prstGeom prst="rect">
            <a:avLst/>
          </a:prstGeom>
          <a:solidFill>
            <a:srgbClr val="6AAAE4">
              <a:alpha val="9647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6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1" name="Google Shape;251;p94"/>
          <p:cNvSpPr/>
          <p:nvPr/>
        </p:nvSpPr>
        <p:spPr>
          <a:xfrm>
            <a:off x="2459520" y="2875020"/>
            <a:ext cx="6713280" cy="3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52" name="Google Shape;252;p94"/>
          <p:cNvGrpSpPr/>
          <p:nvPr/>
        </p:nvGrpSpPr>
        <p:grpSpPr>
          <a:xfrm>
            <a:off x="143041" y="1435158"/>
            <a:ext cx="6131222" cy="3032326"/>
            <a:chOff x="143041" y="1518978"/>
            <a:chExt cx="6131222" cy="3032326"/>
          </a:xfrm>
        </p:grpSpPr>
        <p:sp>
          <p:nvSpPr>
            <p:cNvPr id="253" name="Google Shape;253;p94"/>
            <p:cNvSpPr/>
            <p:nvPr/>
          </p:nvSpPr>
          <p:spPr>
            <a:xfrm>
              <a:off x="679871" y="3079371"/>
              <a:ext cx="1779300" cy="14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it" sz="1000" b="0" i="0" u="none" strike="noStrike" cap="none" dirty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Disposizioni urgenti per lo sviluppo economico, la semplificazione, la competitività, la stabilizzazione della finanza pubblica e la perequazione tributaria, </a:t>
              </a:r>
              <a:r>
                <a:rPr lang="it" sz="1000" b="0" i="1" u="none" strike="noStrike" cap="none" dirty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convertito, </a:t>
              </a: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it" sz="1000" b="0" i="1" u="none" strike="noStrike" cap="none" dirty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con modificazioni, dalla </a:t>
              </a: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it" sz="1000" b="0" i="1" u="none" strike="noStrike" cap="none" dirty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legge 6 agosto 2008, n. 133</a:t>
              </a:r>
              <a:endParaRPr sz="1000" b="0" i="1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4" name="Google Shape;254;p94"/>
            <p:cNvSpPr/>
            <p:nvPr/>
          </p:nvSpPr>
          <p:spPr>
            <a:xfrm rot="-5400000">
              <a:off x="-388409" y="3537394"/>
              <a:ext cx="1498200" cy="43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t" sz="1100" b="1" i="0" u="none" strike="noStrike" cap="none">
                  <a:solidFill>
                    <a:srgbClr val="0032A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D. L. 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t" sz="1100" b="1" i="0" u="none" strike="noStrike" cap="none">
                  <a:solidFill>
                    <a:srgbClr val="0032A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112/2008</a:t>
              </a:r>
              <a:endParaRPr sz="11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5" name="Google Shape;255;p94"/>
            <p:cNvSpPr/>
            <p:nvPr/>
          </p:nvSpPr>
          <p:spPr>
            <a:xfrm rot="-5400000">
              <a:off x="1763202" y="2120756"/>
              <a:ext cx="938019" cy="466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t" sz="1100" b="1" i="0" u="none" strike="noStrike" cap="none">
                  <a:solidFill>
                    <a:srgbClr val="0032A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D. P. R.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t" sz="1100" b="1" i="0" u="none" strike="noStrike" cap="none">
                  <a:solidFill>
                    <a:srgbClr val="0032A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160/2010</a:t>
              </a:r>
              <a:r>
                <a:rPr lang="it" sz="1000" b="0" i="0" u="none" strike="noStrike" cap="none">
                  <a:solidFill>
                    <a:srgbClr val="0032A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 </a:t>
              </a:r>
              <a:endParaRPr sz="10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6" name="Google Shape;256;p94"/>
            <p:cNvSpPr/>
            <p:nvPr/>
          </p:nvSpPr>
          <p:spPr>
            <a:xfrm rot="-5400000">
              <a:off x="2759374" y="3479104"/>
              <a:ext cx="15930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t" sz="1100" b="1" i="0" u="none" strike="noStrike" cap="none" dirty="0">
                  <a:solidFill>
                    <a:srgbClr val="0032A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Decreto interm. </a:t>
              </a:r>
              <a:endParaRPr sz="1100" b="0" i="0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t" sz="1100" b="1" i="0" u="none" strike="noStrike" cap="none" dirty="0">
                  <a:solidFill>
                    <a:srgbClr val="0032A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12 novembre 2021, G.U. n.288 del 03/12/2021 </a:t>
              </a:r>
              <a:endParaRPr sz="1100" b="0" i="0" u="none" strike="noStrike" cap="none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7" name="Google Shape;257;p94"/>
            <p:cNvSpPr/>
            <p:nvPr/>
          </p:nvSpPr>
          <p:spPr>
            <a:xfrm>
              <a:off x="2486349" y="1518978"/>
              <a:ext cx="2085651" cy="12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it" sz="10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Regolamento per la semplificazione ed il riordino della disciplina sullo sportello unico per le attività produttive, ai sensi dell’articolo 38, comma 3, del decreto-legge 25 giugno 2008, n. 112, </a:t>
              </a:r>
              <a:r>
                <a:rPr lang="it" sz="1000" b="0" i="1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convertito con modificazioni, dalla legge 6 agosto 2008, n. 133</a:t>
              </a:r>
              <a:endParaRPr sz="1000" b="0" i="1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58" name="Google Shape;258;p94"/>
            <p:cNvSpPr/>
            <p:nvPr/>
          </p:nvSpPr>
          <p:spPr>
            <a:xfrm>
              <a:off x="4106350" y="3079371"/>
              <a:ext cx="2167913" cy="142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it" sz="10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Modifica dell'allegato tecnico del D.P.R. 160/2010 in materia di specifiche tecniche e di riordino della disciplina sullo sportello unico delle attività produttive (SUAP) del Ministro dello Sviluppo Economico, del Ministro per la Pubblica Amministrazione e del Ministro per l’innovazione Tecnologica e la Transizione digitale </a:t>
              </a:r>
              <a:endParaRPr sz="1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59" name="Google Shape;259;p94"/>
          <p:cNvSpPr/>
          <p:nvPr/>
        </p:nvSpPr>
        <p:spPr>
          <a:xfrm>
            <a:off x="702720" y="2875020"/>
            <a:ext cx="1716120" cy="3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0" name="Google Shape;260;p94"/>
          <p:cNvSpPr/>
          <p:nvPr/>
        </p:nvSpPr>
        <p:spPr>
          <a:xfrm>
            <a:off x="-108360" y="2875020"/>
            <a:ext cx="763182" cy="3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94"/>
          <p:cNvSpPr/>
          <p:nvPr/>
        </p:nvSpPr>
        <p:spPr>
          <a:xfrm>
            <a:off x="623880" y="3755580"/>
            <a:ext cx="61800" cy="61800"/>
          </a:xfrm>
          <a:prstGeom prst="ellipse">
            <a:avLst/>
          </a:prstGeom>
          <a:solidFill>
            <a:srgbClr val="6AAA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62" name="Google Shape;262;p94"/>
          <p:cNvGrpSpPr/>
          <p:nvPr/>
        </p:nvGrpSpPr>
        <p:grpSpPr>
          <a:xfrm>
            <a:off x="451800" y="2677740"/>
            <a:ext cx="415800" cy="1616040"/>
            <a:chOff x="451800" y="2761560"/>
            <a:chExt cx="415800" cy="1616040"/>
          </a:xfrm>
        </p:grpSpPr>
        <p:sp>
          <p:nvSpPr>
            <p:cNvPr id="263" name="Google Shape;263;p94"/>
            <p:cNvSpPr/>
            <p:nvPr/>
          </p:nvSpPr>
          <p:spPr>
            <a:xfrm>
              <a:off x="607680" y="2911320"/>
              <a:ext cx="94800" cy="94800"/>
            </a:xfrm>
            <a:prstGeom prst="ellipse">
              <a:avLst/>
            </a:prstGeom>
            <a:solidFill>
              <a:srgbClr val="FFD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" name="Google Shape;264;p94"/>
            <p:cNvSpPr/>
            <p:nvPr/>
          </p:nvSpPr>
          <p:spPr>
            <a:xfrm>
              <a:off x="56376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FFDF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" name="Google Shape;265;p94"/>
            <p:cNvSpPr/>
            <p:nvPr/>
          </p:nvSpPr>
          <p:spPr>
            <a:xfrm>
              <a:off x="50688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" name="Google Shape;266;p94"/>
            <p:cNvSpPr/>
            <p:nvPr/>
          </p:nvSpPr>
          <p:spPr>
            <a:xfrm rot="10800000">
              <a:off x="654822" y="3107520"/>
              <a:ext cx="378" cy="1270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" name="Google Shape;267;p94"/>
            <p:cNvSpPr/>
            <p:nvPr/>
          </p:nvSpPr>
          <p:spPr>
            <a:xfrm>
              <a:off x="451800" y="2761560"/>
              <a:ext cx="415800" cy="415800"/>
            </a:xfrm>
            <a:prstGeom prst="arc">
              <a:avLst>
                <a:gd name="adj1" fmla="val 5469225"/>
                <a:gd name="adj2" fmla="val 1071620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68" name="Google Shape;268;p94"/>
          <p:cNvGrpSpPr/>
          <p:nvPr/>
        </p:nvGrpSpPr>
        <p:grpSpPr>
          <a:xfrm>
            <a:off x="2258640" y="1336002"/>
            <a:ext cx="415800" cy="1746738"/>
            <a:chOff x="2258640" y="1419822"/>
            <a:chExt cx="415800" cy="1746738"/>
          </a:xfrm>
        </p:grpSpPr>
        <p:sp>
          <p:nvSpPr>
            <p:cNvPr id="269" name="Google Shape;269;p94"/>
            <p:cNvSpPr/>
            <p:nvPr/>
          </p:nvSpPr>
          <p:spPr>
            <a:xfrm rot="10800000">
              <a:off x="2466342" y="1419822"/>
              <a:ext cx="378" cy="14994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0" name="Google Shape;270;p94"/>
            <p:cNvSpPr/>
            <p:nvPr/>
          </p:nvSpPr>
          <p:spPr>
            <a:xfrm>
              <a:off x="2419200" y="2911320"/>
              <a:ext cx="94800" cy="94800"/>
            </a:xfrm>
            <a:prstGeom prst="ellipse">
              <a:avLst/>
            </a:prstGeom>
            <a:solidFill>
              <a:srgbClr val="FF6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1" name="Google Shape;271;p94"/>
            <p:cNvSpPr/>
            <p:nvPr/>
          </p:nvSpPr>
          <p:spPr>
            <a:xfrm>
              <a:off x="237492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FF6B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2" name="Google Shape;272;p94"/>
            <p:cNvSpPr/>
            <p:nvPr/>
          </p:nvSpPr>
          <p:spPr>
            <a:xfrm>
              <a:off x="231804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3" name="Google Shape;273;p94"/>
            <p:cNvSpPr/>
            <p:nvPr/>
          </p:nvSpPr>
          <p:spPr>
            <a:xfrm>
              <a:off x="2258640" y="2750760"/>
              <a:ext cx="415800" cy="415800"/>
            </a:xfrm>
            <a:prstGeom prst="arc">
              <a:avLst>
                <a:gd name="adj1" fmla="val 10876096"/>
                <a:gd name="adj2" fmla="val 1629504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74" name="Google Shape;274;p94"/>
          <p:cNvGrpSpPr/>
          <p:nvPr/>
        </p:nvGrpSpPr>
        <p:grpSpPr>
          <a:xfrm>
            <a:off x="3880800" y="2677740"/>
            <a:ext cx="415800" cy="1616040"/>
            <a:chOff x="3880800" y="2761560"/>
            <a:chExt cx="415800" cy="1616040"/>
          </a:xfrm>
        </p:grpSpPr>
        <p:sp>
          <p:nvSpPr>
            <p:cNvPr id="275" name="Google Shape;275;p94"/>
            <p:cNvSpPr/>
            <p:nvPr/>
          </p:nvSpPr>
          <p:spPr>
            <a:xfrm>
              <a:off x="4036680" y="2911320"/>
              <a:ext cx="94800" cy="94800"/>
            </a:xfrm>
            <a:prstGeom prst="ellipse">
              <a:avLst/>
            </a:prstGeom>
            <a:solidFill>
              <a:srgbClr val="92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6" name="Google Shape;276;p94"/>
            <p:cNvSpPr/>
            <p:nvPr/>
          </p:nvSpPr>
          <p:spPr>
            <a:xfrm>
              <a:off x="399276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92D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7" name="Google Shape;277;p94"/>
            <p:cNvSpPr/>
            <p:nvPr/>
          </p:nvSpPr>
          <p:spPr>
            <a:xfrm>
              <a:off x="393588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8" name="Google Shape;278;p94"/>
            <p:cNvSpPr/>
            <p:nvPr/>
          </p:nvSpPr>
          <p:spPr>
            <a:xfrm rot="10800000">
              <a:off x="4083822" y="3107520"/>
              <a:ext cx="378" cy="1270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9" name="Google Shape;279;p94"/>
            <p:cNvSpPr/>
            <p:nvPr/>
          </p:nvSpPr>
          <p:spPr>
            <a:xfrm>
              <a:off x="3880800" y="2761560"/>
              <a:ext cx="415800" cy="415800"/>
            </a:xfrm>
            <a:prstGeom prst="arc">
              <a:avLst>
                <a:gd name="adj1" fmla="val 5469225"/>
                <a:gd name="adj2" fmla="val 1071620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80" name="Google Shape;280;p94"/>
          <p:cNvGrpSpPr/>
          <p:nvPr/>
        </p:nvGrpSpPr>
        <p:grpSpPr>
          <a:xfrm>
            <a:off x="7194960" y="2677740"/>
            <a:ext cx="415800" cy="1616040"/>
            <a:chOff x="7194960" y="2761560"/>
            <a:chExt cx="415800" cy="1616040"/>
          </a:xfrm>
        </p:grpSpPr>
        <p:sp>
          <p:nvSpPr>
            <p:cNvPr id="281" name="Google Shape;281;p94"/>
            <p:cNvSpPr/>
            <p:nvPr/>
          </p:nvSpPr>
          <p:spPr>
            <a:xfrm>
              <a:off x="7350840" y="2911320"/>
              <a:ext cx="94800" cy="94800"/>
            </a:xfrm>
            <a:prstGeom prst="ellipse">
              <a:avLst/>
            </a:prstGeom>
            <a:solidFill>
              <a:srgbClr val="C3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2" name="Google Shape;282;p94"/>
            <p:cNvSpPr/>
            <p:nvPr/>
          </p:nvSpPr>
          <p:spPr>
            <a:xfrm>
              <a:off x="730692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C31B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3" name="Google Shape;283;p94"/>
            <p:cNvSpPr/>
            <p:nvPr/>
          </p:nvSpPr>
          <p:spPr>
            <a:xfrm>
              <a:off x="725004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4" name="Google Shape;284;p94"/>
            <p:cNvSpPr/>
            <p:nvPr/>
          </p:nvSpPr>
          <p:spPr>
            <a:xfrm rot="10800000">
              <a:off x="7397982" y="3107520"/>
              <a:ext cx="378" cy="1270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5" name="Google Shape;285;p94"/>
            <p:cNvSpPr/>
            <p:nvPr/>
          </p:nvSpPr>
          <p:spPr>
            <a:xfrm>
              <a:off x="7194960" y="2761560"/>
              <a:ext cx="415800" cy="415800"/>
            </a:xfrm>
            <a:prstGeom prst="arc">
              <a:avLst>
                <a:gd name="adj1" fmla="val 5469225"/>
                <a:gd name="adj2" fmla="val 1071620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86" name="Google Shape;286;p94"/>
          <p:cNvSpPr/>
          <p:nvPr/>
        </p:nvSpPr>
        <p:spPr>
          <a:xfrm rot="-5401295">
            <a:off x="6040200" y="3412735"/>
            <a:ext cx="15930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100" b="1" i="0" u="none" strike="noStrike" cap="none">
                <a:solidFill>
                  <a:srgbClr val="0032A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Decreto interm.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100" b="1" i="0" u="none" strike="noStrike" cap="none">
                <a:solidFill>
                  <a:srgbClr val="0032A1"/>
                </a:solidFill>
                <a:latin typeface="Titillium Web"/>
                <a:ea typeface="Titillium Web"/>
                <a:cs typeface="Titillium Web"/>
                <a:sym typeface="Titillium Web"/>
              </a:rPr>
              <a:t>26 settembre 2023, G.U. n.276 del 25/11/2023</a:t>
            </a:r>
            <a:endParaRPr sz="11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7" name="Google Shape;287;p94"/>
          <p:cNvSpPr/>
          <p:nvPr/>
        </p:nvSpPr>
        <p:spPr>
          <a:xfrm>
            <a:off x="7398000" y="2995551"/>
            <a:ext cx="1739700" cy="1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Modifiche dell’allegato tecnico del D.P.R. 160/2010 in materia di specifiche tecniche e di riordino della disciplina sullo sportello unico delle attività produttive (SUAP) del Ministro delle Imprese e del Made in Italy e del Ministro per la Pubblica Amministrazione </a:t>
            </a:r>
            <a:endParaRPr sz="1000" b="0" i="0" u="none" strike="noStrike" cap="non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8" name="Google Shape;288;p94"/>
          <p:cNvSpPr txBox="1"/>
          <p:nvPr/>
        </p:nvSpPr>
        <p:spPr>
          <a:xfrm>
            <a:off x="305142" y="2049136"/>
            <a:ext cx="125563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100" b="1" i="0" u="none" strike="noStrike" cap="none">
                <a:solidFill>
                  <a:srgbClr val="0032A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Novità: Introduzione del Digital by default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94"/>
          <p:cNvSpPr/>
          <p:nvPr/>
        </p:nvSpPr>
        <p:spPr>
          <a:xfrm>
            <a:off x="1482718" y="2447510"/>
            <a:ext cx="515743" cy="119692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89DAFF"/>
              </a:gs>
              <a:gs pos="35000">
                <a:srgbClr val="ADE4FF"/>
              </a:gs>
              <a:gs pos="100000">
                <a:srgbClr val="DEF3FF"/>
              </a:gs>
            </a:gsLst>
            <a:lin ang="16200000" scaled="0"/>
          </a:gradFill>
          <a:ln w="9525" cap="flat" cmpd="sng">
            <a:solidFill>
              <a:srgbClr val="099CD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94"/>
          <p:cNvSpPr/>
          <p:nvPr/>
        </p:nvSpPr>
        <p:spPr>
          <a:xfrm>
            <a:off x="-371900" y="473625"/>
            <a:ext cx="881700" cy="443700"/>
          </a:xfrm>
          <a:prstGeom prst="roundRect">
            <a:avLst>
              <a:gd name="adj" fmla="val 50000"/>
            </a:avLst>
          </a:prstGeom>
          <a:solidFill>
            <a:srgbClr val="1E3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g2bbf2f46c1d_1_1731" descr="Immagine che contiene scena, interno, governo, parlamen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8483"/>
          <a:stretch/>
        </p:blipFill>
        <p:spPr>
          <a:xfrm>
            <a:off x="4581720" y="436320"/>
            <a:ext cx="4591080" cy="470664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2bbf2f46c1d_1_1731"/>
          <p:cNvSpPr/>
          <p:nvPr/>
        </p:nvSpPr>
        <p:spPr>
          <a:xfrm>
            <a:off x="0" y="1357200"/>
            <a:ext cx="9191925" cy="3147300"/>
          </a:xfrm>
          <a:prstGeom prst="rect">
            <a:avLst/>
          </a:prstGeom>
          <a:solidFill>
            <a:srgbClr val="6AAAE4">
              <a:alpha val="96078"/>
            </a:srgbClr>
          </a:solidFill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SzPts val="1500"/>
            </a:pPr>
            <a:r>
              <a:rPr lang="it-IT" sz="112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25">
              <a:solidFill>
                <a:schemeClr val="dk1"/>
              </a:solidFill>
            </a:endParaRPr>
          </a:p>
        </p:txBody>
      </p:sp>
      <p:sp>
        <p:nvSpPr>
          <p:cNvPr id="509" name="Google Shape;509;g2bbf2f46c1d_1_1731"/>
          <p:cNvSpPr/>
          <p:nvPr/>
        </p:nvSpPr>
        <p:spPr>
          <a:xfrm>
            <a:off x="2459520" y="2958840"/>
            <a:ext cx="6713280" cy="36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510" name="Google Shape;510;g2bbf2f46c1d_1_1731"/>
          <p:cNvGrpSpPr/>
          <p:nvPr/>
        </p:nvGrpSpPr>
        <p:grpSpPr>
          <a:xfrm>
            <a:off x="83418" y="1553741"/>
            <a:ext cx="4011180" cy="2867082"/>
            <a:chOff x="83420" y="1553780"/>
            <a:chExt cx="4011280" cy="2867154"/>
          </a:xfrm>
        </p:grpSpPr>
        <p:sp>
          <p:nvSpPr>
            <p:cNvPr id="511" name="Google Shape;511;g2bbf2f46c1d_1_1731"/>
            <p:cNvSpPr/>
            <p:nvPr/>
          </p:nvSpPr>
          <p:spPr>
            <a:xfrm>
              <a:off x="741074" y="3292582"/>
              <a:ext cx="1592700" cy="7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 dirty="0">
                  <a:solidFill>
                    <a:srgbClr val="FFFFFF"/>
                  </a:solidFill>
                </a:rPr>
                <a:t>Adeguamento alla Direttiva Servizi che garantisce l’iniziativa economica privata</a:t>
              </a:r>
              <a:endParaRPr sz="1125" dirty="0">
                <a:solidFill>
                  <a:schemeClr val="dk1"/>
                </a:solidFill>
              </a:endParaRPr>
            </a:p>
            <a:p>
              <a:pPr>
                <a:buSzPts val="1500"/>
              </a:pPr>
              <a:r>
                <a:rPr lang="it-IT" sz="1125" dirty="0">
                  <a:solidFill>
                    <a:srgbClr val="FFFFFF"/>
                  </a:solidFill>
                </a:rPr>
                <a:t>(</a:t>
              </a:r>
              <a:r>
                <a:rPr lang="it-IT" sz="1125" i="1" dirty="0">
                  <a:solidFill>
                    <a:srgbClr val="FFFFFF"/>
                  </a:solidFill>
                </a:rPr>
                <a:t>Point of Single Contact</a:t>
              </a:r>
              <a:r>
                <a:rPr lang="it-IT" sz="1125" dirty="0">
                  <a:solidFill>
                    <a:srgbClr val="FFFFFF"/>
                  </a:solidFill>
                </a:rPr>
                <a:t>)</a:t>
              </a:r>
              <a:endParaRPr sz="1125" dirty="0">
                <a:solidFill>
                  <a:schemeClr val="dk1"/>
                </a:solidFill>
              </a:endParaRPr>
            </a:p>
            <a:p>
              <a:pPr>
                <a:buSzPts val="1500"/>
              </a:pPr>
              <a:endParaRPr sz="1125" dirty="0"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g2bbf2f46c1d_1_1731"/>
            <p:cNvSpPr/>
            <p:nvPr/>
          </p:nvSpPr>
          <p:spPr>
            <a:xfrm rot="-5400000">
              <a:off x="-340180" y="3743534"/>
              <a:ext cx="11010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 b="1">
                  <a:solidFill>
                    <a:srgbClr val="0032A1"/>
                  </a:solidFill>
                </a:rPr>
                <a:t>L. n. 133/2008</a:t>
              </a:r>
              <a:endParaRPr sz="1125"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g2bbf2f46c1d_1_1731"/>
            <p:cNvSpPr/>
            <p:nvPr/>
          </p:nvSpPr>
          <p:spPr>
            <a:xfrm rot="-5400000">
              <a:off x="1445357" y="2049530"/>
              <a:ext cx="12315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 b="1">
                  <a:solidFill>
                    <a:srgbClr val="0032A1"/>
                  </a:solidFill>
                </a:rPr>
                <a:t>D.P.R. 160/2010</a:t>
              </a:r>
              <a:r>
                <a:rPr lang="it-IT" sz="1125">
                  <a:solidFill>
                    <a:srgbClr val="0032A1"/>
                  </a:solidFill>
                </a:rPr>
                <a:t> </a:t>
              </a:r>
              <a:endParaRPr sz="1125"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g2bbf2f46c1d_1_1731"/>
            <p:cNvSpPr/>
            <p:nvPr/>
          </p:nvSpPr>
          <p:spPr>
            <a:xfrm>
              <a:off x="2502000" y="1705320"/>
              <a:ext cx="1592700" cy="7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 dirty="0">
                  <a:solidFill>
                    <a:srgbClr val="FFFFFF"/>
                  </a:solidFill>
                </a:rPr>
                <a:t>Pubblicazione delle regole tecniche che definiscono il SUAP uno strumento telematico</a:t>
              </a:r>
              <a:endParaRPr sz="1125" dirty="0">
                <a:solidFill>
                  <a:schemeClr val="dk1"/>
                </a:solidFill>
              </a:endParaRPr>
            </a:p>
            <a:p>
              <a:pPr>
                <a:buSzPts val="1500"/>
              </a:pPr>
              <a:endParaRPr sz="1125" dirty="0">
                <a:solidFill>
                  <a:schemeClr val="dk1"/>
                </a:solidFill>
              </a:endParaRPr>
            </a:p>
          </p:txBody>
        </p:sp>
      </p:grpSp>
      <p:sp>
        <p:nvSpPr>
          <p:cNvPr id="515" name="Google Shape;515;g2bbf2f46c1d_1_1731"/>
          <p:cNvSpPr/>
          <p:nvPr/>
        </p:nvSpPr>
        <p:spPr>
          <a:xfrm>
            <a:off x="702720" y="2958840"/>
            <a:ext cx="1716107" cy="36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g2bbf2f46c1d_1_1731"/>
          <p:cNvSpPr/>
          <p:nvPr/>
        </p:nvSpPr>
        <p:spPr>
          <a:xfrm>
            <a:off x="-108360" y="2958840"/>
            <a:ext cx="763182" cy="36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g2bbf2f46c1d_1_1731"/>
          <p:cNvSpPr/>
          <p:nvPr/>
        </p:nvSpPr>
        <p:spPr>
          <a:xfrm>
            <a:off x="623880" y="3839400"/>
            <a:ext cx="61875" cy="61875"/>
          </a:xfrm>
          <a:prstGeom prst="ellipse">
            <a:avLst/>
          </a:prstGeom>
          <a:solidFill>
            <a:srgbClr val="6AAA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500"/>
            </a:pPr>
            <a:endParaRPr sz="1125"/>
          </a:p>
        </p:txBody>
      </p:sp>
      <p:grpSp>
        <p:nvGrpSpPr>
          <p:cNvPr id="518" name="Google Shape;518;g2bbf2f46c1d_1_1731"/>
          <p:cNvGrpSpPr/>
          <p:nvPr/>
        </p:nvGrpSpPr>
        <p:grpSpPr>
          <a:xfrm>
            <a:off x="451789" y="2761491"/>
            <a:ext cx="415790" cy="1616000"/>
            <a:chOff x="451800" y="2761560"/>
            <a:chExt cx="415800" cy="1616040"/>
          </a:xfrm>
        </p:grpSpPr>
        <p:sp>
          <p:nvSpPr>
            <p:cNvPr id="519" name="Google Shape;519;g2bbf2f46c1d_1_1731"/>
            <p:cNvSpPr/>
            <p:nvPr/>
          </p:nvSpPr>
          <p:spPr>
            <a:xfrm>
              <a:off x="607680" y="2911320"/>
              <a:ext cx="94800" cy="94800"/>
            </a:xfrm>
            <a:prstGeom prst="ellipse">
              <a:avLst/>
            </a:prstGeom>
            <a:solidFill>
              <a:srgbClr val="FFD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20" name="Google Shape;520;g2bbf2f46c1d_1_1731"/>
            <p:cNvSpPr/>
            <p:nvPr/>
          </p:nvSpPr>
          <p:spPr>
            <a:xfrm>
              <a:off x="56376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FFDF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21" name="Google Shape;521;g2bbf2f46c1d_1_1731"/>
            <p:cNvSpPr/>
            <p:nvPr/>
          </p:nvSpPr>
          <p:spPr>
            <a:xfrm>
              <a:off x="50688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22" name="Google Shape;522;g2bbf2f46c1d_1_1731"/>
            <p:cNvSpPr/>
            <p:nvPr/>
          </p:nvSpPr>
          <p:spPr>
            <a:xfrm rot="10800000">
              <a:off x="654822" y="3107520"/>
              <a:ext cx="378" cy="1270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3" name="Google Shape;523;g2bbf2f46c1d_1_1731"/>
            <p:cNvSpPr/>
            <p:nvPr/>
          </p:nvSpPr>
          <p:spPr>
            <a:xfrm>
              <a:off x="451800" y="2761560"/>
              <a:ext cx="415800" cy="415800"/>
            </a:xfrm>
            <a:prstGeom prst="arc">
              <a:avLst>
                <a:gd name="adj1" fmla="val 5469225"/>
                <a:gd name="adj2" fmla="val 1071620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</p:grpSp>
      <p:grpSp>
        <p:nvGrpSpPr>
          <p:cNvPr id="524" name="Google Shape;524;g2bbf2f46c1d_1_1731"/>
          <p:cNvGrpSpPr/>
          <p:nvPr/>
        </p:nvGrpSpPr>
        <p:grpSpPr>
          <a:xfrm>
            <a:off x="2258586" y="1419787"/>
            <a:ext cx="415790" cy="1746695"/>
            <a:chOff x="2258640" y="1419822"/>
            <a:chExt cx="415800" cy="1746738"/>
          </a:xfrm>
        </p:grpSpPr>
        <p:sp>
          <p:nvSpPr>
            <p:cNvPr id="525" name="Google Shape;525;g2bbf2f46c1d_1_1731"/>
            <p:cNvSpPr/>
            <p:nvPr/>
          </p:nvSpPr>
          <p:spPr>
            <a:xfrm rot="10800000">
              <a:off x="2466342" y="1419822"/>
              <a:ext cx="378" cy="14994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26" name="Google Shape;526;g2bbf2f46c1d_1_1731"/>
            <p:cNvSpPr/>
            <p:nvPr/>
          </p:nvSpPr>
          <p:spPr>
            <a:xfrm>
              <a:off x="2419200" y="2911320"/>
              <a:ext cx="94800" cy="94800"/>
            </a:xfrm>
            <a:prstGeom prst="ellipse">
              <a:avLst/>
            </a:prstGeom>
            <a:solidFill>
              <a:srgbClr val="FF6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27" name="Google Shape;527;g2bbf2f46c1d_1_1731"/>
            <p:cNvSpPr/>
            <p:nvPr/>
          </p:nvSpPr>
          <p:spPr>
            <a:xfrm>
              <a:off x="237492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FF6B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28" name="Google Shape;528;g2bbf2f46c1d_1_1731"/>
            <p:cNvSpPr/>
            <p:nvPr/>
          </p:nvSpPr>
          <p:spPr>
            <a:xfrm>
              <a:off x="231804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29" name="Google Shape;529;g2bbf2f46c1d_1_1731"/>
            <p:cNvSpPr/>
            <p:nvPr/>
          </p:nvSpPr>
          <p:spPr>
            <a:xfrm>
              <a:off x="2258640" y="2750760"/>
              <a:ext cx="415800" cy="415800"/>
            </a:xfrm>
            <a:prstGeom prst="arc">
              <a:avLst>
                <a:gd name="adj1" fmla="val 10876096"/>
                <a:gd name="adj2" fmla="val 1629504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</p:grpSp>
      <p:sp>
        <p:nvSpPr>
          <p:cNvPr id="530" name="Google Shape;530;g2bbf2f46c1d_1_1731"/>
          <p:cNvSpPr/>
          <p:nvPr/>
        </p:nvSpPr>
        <p:spPr>
          <a:xfrm>
            <a:off x="-16920" y="4728600"/>
            <a:ext cx="9191925" cy="429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SzPts val="1500"/>
            </a:pPr>
            <a:r>
              <a:rPr lang="it-IT" sz="112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25">
              <a:solidFill>
                <a:schemeClr val="dk1"/>
              </a:solidFill>
            </a:endParaRPr>
          </a:p>
        </p:txBody>
      </p:sp>
      <p:grpSp>
        <p:nvGrpSpPr>
          <p:cNvPr id="531" name="Google Shape;531;g2bbf2f46c1d_1_1731"/>
          <p:cNvGrpSpPr/>
          <p:nvPr/>
        </p:nvGrpSpPr>
        <p:grpSpPr>
          <a:xfrm>
            <a:off x="8394056" y="0"/>
            <a:ext cx="781050" cy="5143500"/>
            <a:chOff x="8114930" y="0"/>
            <a:chExt cx="1041400" cy="6858000"/>
          </a:xfrm>
        </p:grpSpPr>
        <p:pic>
          <p:nvPicPr>
            <p:cNvPr id="532" name="Google Shape;532;g2bbf2f46c1d_1_1731" descr="angoli-bianchi-bordino.ep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14930" y="0"/>
              <a:ext cx="10414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3" name="Google Shape;533;g2bbf2f46c1d_1_1731"/>
            <p:cNvSpPr txBox="1"/>
            <p:nvPr/>
          </p:nvSpPr>
          <p:spPr>
            <a:xfrm>
              <a:off x="8720675" y="6534999"/>
              <a:ext cx="420300" cy="1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694" rIns="91425" bIns="45694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31A2"/>
                </a:buClr>
                <a:buSzPts val="1200"/>
              </a:pPr>
              <a:fld id="{00000000-1234-1234-1234-123412341234}" type="slidenum">
                <a:rPr lang="it-IT" sz="1125">
                  <a:solidFill>
                    <a:srgbClr val="0031A2"/>
                  </a:solidFill>
                </a:rPr>
                <a:pPr algn="ctr">
                  <a:lnSpc>
                    <a:spcPct val="90000"/>
                  </a:lnSpc>
                  <a:buClr>
                    <a:srgbClr val="0031A2"/>
                  </a:buClr>
                  <a:buSzPts val="1200"/>
                </a:pPr>
                <a:t>5</a:t>
              </a:fld>
              <a:endParaRPr sz="1125">
                <a:solidFill>
                  <a:srgbClr val="0031A2"/>
                </a:solidFill>
              </a:endParaRPr>
            </a:p>
          </p:txBody>
        </p:sp>
        <p:pic>
          <p:nvPicPr>
            <p:cNvPr id="534" name="Google Shape;534;g2bbf2f46c1d_1_17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31970" y="138479"/>
              <a:ext cx="718352" cy="4439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5" name="Google Shape;535;g2bbf2f46c1d_1_1731"/>
          <p:cNvSpPr/>
          <p:nvPr/>
        </p:nvSpPr>
        <p:spPr>
          <a:xfrm>
            <a:off x="1091077" y="4777216"/>
            <a:ext cx="6641325" cy="34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SzPts val="2400"/>
            </a:pPr>
            <a:r>
              <a:rPr lang="it-IT"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25"/>
          </a:p>
        </p:txBody>
      </p:sp>
      <p:pic>
        <p:nvPicPr>
          <p:cNvPr id="536" name="Google Shape;536;g2bbf2f46c1d_1_17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71800" y="4839096"/>
            <a:ext cx="3600400" cy="252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g2bbf2f46c1d_1_1731"/>
          <p:cNvSpPr/>
          <p:nvPr/>
        </p:nvSpPr>
        <p:spPr>
          <a:xfrm>
            <a:off x="83419" y="2761500"/>
            <a:ext cx="2326725" cy="16960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D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/>
          </a:p>
        </p:txBody>
      </p:sp>
      <p:sp>
        <p:nvSpPr>
          <p:cNvPr id="538" name="Google Shape;538;g2bbf2f46c1d_1_1731"/>
          <p:cNvSpPr/>
          <p:nvPr/>
        </p:nvSpPr>
        <p:spPr>
          <a:xfrm>
            <a:off x="323640" y="335880"/>
            <a:ext cx="7408575" cy="7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it-IT" sz="2400" b="1">
                <a:solidFill>
                  <a:srgbClr val="24509A"/>
                </a:solidFill>
              </a:rPr>
              <a:t>Dalla L. n. 133/2008 </a:t>
            </a:r>
            <a:endParaRPr sz="2400" b="1">
              <a:solidFill>
                <a:srgbClr val="24509A"/>
              </a:solidFill>
            </a:endParaRPr>
          </a:p>
          <a:p>
            <a:pPr>
              <a:buClr>
                <a:schemeClr val="dk1"/>
              </a:buClr>
              <a:buSzPts val="3200"/>
            </a:pPr>
            <a:r>
              <a:rPr lang="it-IT" sz="2400" b="1">
                <a:solidFill>
                  <a:srgbClr val="24509A"/>
                </a:solidFill>
              </a:rPr>
              <a:t>al D.P.R. n.160/2010</a:t>
            </a:r>
            <a:endParaRPr sz="1800">
              <a:solidFill>
                <a:schemeClr val="dk1"/>
              </a:solidFill>
            </a:endParaRPr>
          </a:p>
          <a:p>
            <a:pPr>
              <a:buSzPts val="3200"/>
            </a:pPr>
            <a:endParaRPr sz="2400" b="1">
              <a:solidFill>
                <a:srgbClr val="24509A"/>
              </a:solidFill>
            </a:endParaRPr>
          </a:p>
        </p:txBody>
      </p:sp>
      <p:sp>
        <p:nvSpPr>
          <p:cNvPr id="539" name="Google Shape;539;g2bbf2f46c1d_1_1731"/>
          <p:cNvSpPr/>
          <p:nvPr/>
        </p:nvSpPr>
        <p:spPr>
          <a:xfrm>
            <a:off x="1952906" y="1445109"/>
            <a:ext cx="2052900" cy="16960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D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/>
          </a:p>
        </p:txBody>
      </p:sp>
      <p:sp>
        <p:nvSpPr>
          <p:cNvPr id="540" name="Google Shape;540;g2bbf2f46c1d_1_1731"/>
          <p:cNvSpPr/>
          <p:nvPr/>
        </p:nvSpPr>
        <p:spPr>
          <a:xfrm>
            <a:off x="5534197" y="1750425"/>
            <a:ext cx="2386575" cy="9184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it-IT" sz="1050" b="1" dirty="0">
                <a:solidFill>
                  <a:schemeClr val="lt1"/>
                </a:solidFill>
              </a:rPr>
              <a:t>Risposta </a:t>
            </a:r>
            <a:r>
              <a:rPr lang="it-IT" sz="1800" b="1" dirty="0">
                <a:solidFill>
                  <a:srgbClr val="FF0000"/>
                </a:solidFill>
              </a:rPr>
              <a:t>telematica</a:t>
            </a:r>
            <a:r>
              <a:rPr lang="it-IT" sz="1800" b="1" dirty="0">
                <a:solidFill>
                  <a:schemeClr val="lt1"/>
                </a:solidFill>
              </a:rPr>
              <a:t> </a:t>
            </a:r>
            <a:r>
              <a:rPr lang="it-IT" sz="1050" b="1" dirty="0">
                <a:solidFill>
                  <a:schemeClr val="lt1"/>
                </a:solidFill>
              </a:rPr>
              <a:t>unica e tempestiva in luogo di tutte le amministrazioni pubbliche coinvolte nel procedimento</a:t>
            </a:r>
            <a:endParaRPr sz="1050" b="1" dirty="0">
              <a:solidFill>
                <a:schemeClr val="lt1"/>
              </a:solidFill>
            </a:endParaRPr>
          </a:p>
        </p:txBody>
      </p:sp>
      <p:cxnSp>
        <p:nvCxnSpPr>
          <p:cNvPr id="541" name="Google Shape;541;g2bbf2f46c1d_1_1731"/>
          <p:cNvCxnSpPr/>
          <p:nvPr/>
        </p:nvCxnSpPr>
        <p:spPr>
          <a:xfrm rot="10800000" flipH="1">
            <a:off x="4347275" y="2233519"/>
            <a:ext cx="1062450" cy="9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42" name="Google Shape;542;g2bbf2f46c1d_1_1731"/>
          <p:cNvSpPr/>
          <p:nvPr/>
        </p:nvSpPr>
        <p:spPr>
          <a:xfrm>
            <a:off x="3884963" y="3271744"/>
            <a:ext cx="2583225" cy="2918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it-IT" sz="1050" b="1">
                <a:solidFill>
                  <a:schemeClr val="lt1"/>
                </a:solidFill>
              </a:rPr>
              <a:t>Livelli essenziali delle prestazioni</a:t>
            </a:r>
            <a:endParaRPr sz="1050" b="1">
              <a:solidFill>
                <a:schemeClr val="lt1"/>
              </a:solidFill>
            </a:endParaRPr>
          </a:p>
        </p:txBody>
      </p:sp>
      <p:sp>
        <p:nvSpPr>
          <p:cNvPr id="543" name="Google Shape;543;g2bbf2f46c1d_1_1731"/>
          <p:cNvSpPr/>
          <p:nvPr/>
        </p:nvSpPr>
        <p:spPr>
          <a:xfrm>
            <a:off x="3884869" y="3592744"/>
            <a:ext cx="2583225" cy="2918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it-IT" sz="1050" b="1">
                <a:solidFill>
                  <a:schemeClr val="lt1"/>
                </a:solidFill>
              </a:rPr>
              <a:t>Semplificazione</a:t>
            </a:r>
            <a:endParaRPr sz="1050"/>
          </a:p>
        </p:txBody>
      </p:sp>
      <p:sp>
        <p:nvSpPr>
          <p:cNvPr id="544" name="Google Shape;544;g2bbf2f46c1d_1_1731"/>
          <p:cNvSpPr/>
          <p:nvPr/>
        </p:nvSpPr>
        <p:spPr>
          <a:xfrm>
            <a:off x="3885019" y="3913739"/>
            <a:ext cx="2583225" cy="2918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it-IT" sz="1050" b="1">
                <a:solidFill>
                  <a:schemeClr val="lt1"/>
                </a:solidFill>
              </a:rPr>
              <a:t>SUAP unico punto di accesso</a:t>
            </a:r>
            <a:endParaRPr sz="1050" b="1">
              <a:solidFill>
                <a:schemeClr val="lt1"/>
              </a:solidFill>
            </a:endParaRPr>
          </a:p>
        </p:txBody>
      </p:sp>
      <p:cxnSp>
        <p:nvCxnSpPr>
          <p:cNvPr id="545" name="Google Shape;545;g2bbf2f46c1d_1_1731"/>
          <p:cNvCxnSpPr/>
          <p:nvPr/>
        </p:nvCxnSpPr>
        <p:spPr>
          <a:xfrm rot="10800000" flipH="1">
            <a:off x="2744750" y="3417656"/>
            <a:ext cx="1062450" cy="9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6" name="Google Shape;546;g2bbf2f46c1d_1_1731"/>
          <p:cNvCxnSpPr/>
          <p:nvPr/>
        </p:nvCxnSpPr>
        <p:spPr>
          <a:xfrm rot="10800000" flipH="1">
            <a:off x="2744750" y="3760556"/>
            <a:ext cx="1062450" cy="9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7" name="Google Shape;547;g2bbf2f46c1d_1_1731"/>
          <p:cNvCxnSpPr/>
          <p:nvPr/>
        </p:nvCxnSpPr>
        <p:spPr>
          <a:xfrm rot="10800000" flipH="1">
            <a:off x="2744750" y="4046306"/>
            <a:ext cx="1062450" cy="9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32019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g2bbf2f46c1d_1_1779" descr="Immagine che contiene scena, interno, governo, parlament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8483"/>
          <a:stretch/>
        </p:blipFill>
        <p:spPr>
          <a:xfrm>
            <a:off x="4581720" y="436320"/>
            <a:ext cx="4591080" cy="470664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g2bbf2f46c1d_1_1779"/>
          <p:cNvSpPr/>
          <p:nvPr/>
        </p:nvSpPr>
        <p:spPr>
          <a:xfrm>
            <a:off x="0" y="1357200"/>
            <a:ext cx="9191925" cy="3147300"/>
          </a:xfrm>
          <a:prstGeom prst="rect">
            <a:avLst/>
          </a:prstGeom>
          <a:solidFill>
            <a:srgbClr val="6AAAE4">
              <a:alpha val="96078"/>
            </a:srgbClr>
          </a:solidFill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SzPts val="1500"/>
            </a:pPr>
            <a:r>
              <a:rPr lang="it-IT" sz="112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25">
              <a:solidFill>
                <a:schemeClr val="dk1"/>
              </a:solidFill>
            </a:endParaRPr>
          </a:p>
        </p:txBody>
      </p:sp>
      <p:sp>
        <p:nvSpPr>
          <p:cNvPr id="555" name="Google Shape;555;g2bbf2f46c1d_1_1779"/>
          <p:cNvSpPr/>
          <p:nvPr/>
        </p:nvSpPr>
        <p:spPr>
          <a:xfrm>
            <a:off x="2459520" y="2958840"/>
            <a:ext cx="6713280" cy="36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556" name="Google Shape;556;g2bbf2f46c1d_1_1779"/>
          <p:cNvGrpSpPr/>
          <p:nvPr/>
        </p:nvGrpSpPr>
        <p:grpSpPr>
          <a:xfrm>
            <a:off x="83418" y="1553742"/>
            <a:ext cx="8922559" cy="2956819"/>
            <a:chOff x="83420" y="1553780"/>
            <a:chExt cx="8922782" cy="2956893"/>
          </a:xfrm>
        </p:grpSpPr>
        <p:sp>
          <p:nvSpPr>
            <p:cNvPr id="557" name="Google Shape;557;g2bbf2f46c1d_1_1779"/>
            <p:cNvSpPr/>
            <p:nvPr/>
          </p:nvSpPr>
          <p:spPr>
            <a:xfrm>
              <a:off x="741074" y="3292582"/>
              <a:ext cx="1592700" cy="7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>
                  <a:solidFill>
                    <a:srgbClr val="FFFFFF"/>
                  </a:solidFill>
                </a:rPr>
                <a:t>Adeguamento alla Direttiva Servizi che garantisce l’iniziativa economica privata</a:t>
              </a:r>
              <a:endParaRPr sz="1125">
                <a:solidFill>
                  <a:schemeClr val="dk1"/>
                </a:solidFill>
              </a:endParaRPr>
            </a:p>
            <a:p>
              <a:pPr>
                <a:buSzPts val="1500"/>
              </a:pPr>
              <a:r>
                <a:rPr lang="it-IT" sz="1125">
                  <a:solidFill>
                    <a:srgbClr val="FFFFFF"/>
                  </a:solidFill>
                </a:rPr>
                <a:t>(</a:t>
              </a:r>
              <a:r>
                <a:rPr lang="it-IT" sz="1125" i="1">
                  <a:solidFill>
                    <a:srgbClr val="FFFFFF"/>
                  </a:solidFill>
                </a:rPr>
                <a:t>Point of Single Contact</a:t>
              </a:r>
              <a:r>
                <a:rPr lang="it-IT" sz="1125">
                  <a:solidFill>
                    <a:srgbClr val="FFFFFF"/>
                  </a:solidFill>
                </a:rPr>
                <a:t>)</a:t>
              </a:r>
              <a:endParaRPr sz="1125">
                <a:solidFill>
                  <a:schemeClr val="dk1"/>
                </a:solidFill>
              </a:endParaRPr>
            </a:p>
            <a:p>
              <a:pPr>
                <a:buSzPts val="1500"/>
              </a:pPr>
              <a:endParaRPr sz="1125"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g2bbf2f46c1d_1_1779"/>
            <p:cNvSpPr/>
            <p:nvPr/>
          </p:nvSpPr>
          <p:spPr>
            <a:xfrm rot="-5400000">
              <a:off x="-340180" y="3743534"/>
              <a:ext cx="11010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 b="1">
                  <a:solidFill>
                    <a:srgbClr val="0032A1"/>
                  </a:solidFill>
                </a:rPr>
                <a:t>L. n. 133/2008</a:t>
              </a:r>
              <a:endParaRPr sz="1125">
                <a:solidFill>
                  <a:schemeClr val="dk1"/>
                </a:solidFill>
              </a:endParaRPr>
            </a:p>
          </p:txBody>
        </p:sp>
        <p:sp>
          <p:nvSpPr>
            <p:cNvPr id="559" name="Google Shape;559;g2bbf2f46c1d_1_1779"/>
            <p:cNvSpPr/>
            <p:nvPr/>
          </p:nvSpPr>
          <p:spPr>
            <a:xfrm rot="-5400000">
              <a:off x="1445357" y="2049530"/>
              <a:ext cx="12315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 b="1">
                  <a:solidFill>
                    <a:srgbClr val="0032A1"/>
                  </a:solidFill>
                </a:rPr>
                <a:t>D.P.R. 160/2010</a:t>
              </a:r>
              <a:r>
                <a:rPr lang="it-IT" sz="1125">
                  <a:solidFill>
                    <a:srgbClr val="0032A1"/>
                  </a:solidFill>
                </a:rPr>
                <a:t> </a:t>
              </a:r>
              <a:endParaRPr sz="1125">
                <a:solidFill>
                  <a:schemeClr val="dk1"/>
                </a:solidFill>
              </a:endParaRPr>
            </a:p>
          </p:txBody>
        </p:sp>
        <p:sp>
          <p:nvSpPr>
            <p:cNvPr id="560" name="Google Shape;560;g2bbf2f46c1d_1_1779"/>
            <p:cNvSpPr/>
            <p:nvPr/>
          </p:nvSpPr>
          <p:spPr>
            <a:xfrm rot="-5400000">
              <a:off x="2591187" y="3563100"/>
              <a:ext cx="16377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 b="1">
                  <a:solidFill>
                    <a:srgbClr val="0032A1"/>
                  </a:solidFill>
                </a:rPr>
                <a:t>Decreto interministeriale </a:t>
              </a:r>
              <a:endParaRPr sz="1125">
                <a:solidFill>
                  <a:schemeClr val="dk1"/>
                </a:solidFill>
              </a:endParaRPr>
            </a:p>
            <a:p>
              <a:pPr>
                <a:buSzPts val="1500"/>
              </a:pPr>
              <a:r>
                <a:rPr lang="it-IT" sz="1125" b="1">
                  <a:solidFill>
                    <a:srgbClr val="0032A1"/>
                  </a:solidFill>
                </a:rPr>
                <a:t>12 novembre 2021 </a:t>
              </a:r>
              <a:endParaRPr sz="1125">
                <a:solidFill>
                  <a:schemeClr val="dk1"/>
                </a:solidFill>
              </a:endParaRPr>
            </a:p>
          </p:txBody>
        </p:sp>
        <p:sp>
          <p:nvSpPr>
            <p:cNvPr id="561" name="Google Shape;561;g2bbf2f46c1d_1_1779"/>
            <p:cNvSpPr/>
            <p:nvPr/>
          </p:nvSpPr>
          <p:spPr>
            <a:xfrm rot="-5401259">
              <a:off x="5507581" y="3582733"/>
              <a:ext cx="16377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400"/>
              </a:pPr>
              <a:r>
                <a:rPr lang="it-IT" sz="1050" b="1">
                  <a:solidFill>
                    <a:srgbClr val="0032A1"/>
                  </a:solidFill>
                </a:rPr>
                <a:t>Decreto Interministeriale 26 settembre 2023 Specifiche tecniche dell’Allegato Tecnico d.P.R. 160/2010 </a:t>
              </a:r>
              <a:endParaRPr sz="1050">
                <a:solidFill>
                  <a:schemeClr val="dk1"/>
                </a:solidFill>
              </a:endParaRPr>
            </a:p>
            <a:p>
              <a:pPr>
                <a:buSzPts val="1400"/>
              </a:pPr>
              <a:endParaRPr sz="1050"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g2bbf2f46c1d_1_1779"/>
            <p:cNvSpPr/>
            <p:nvPr/>
          </p:nvSpPr>
          <p:spPr>
            <a:xfrm>
              <a:off x="2502000" y="1705320"/>
              <a:ext cx="1592700" cy="7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 dirty="0">
                  <a:solidFill>
                    <a:srgbClr val="FFFFFF"/>
                  </a:solidFill>
                </a:rPr>
                <a:t>Pubblicazione delle </a:t>
              </a:r>
              <a:r>
                <a:rPr lang="it-IT" dirty="0">
                  <a:solidFill>
                    <a:srgbClr val="FF0000"/>
                  </a:solidFill>
                </a:rPr>
                <a:t>regole</a:t>
              </a:r>
              <a:r>
                <a:rPr lang="it-IT" dirty="0">
                  <a:solidFill>
                    <a:srgbClr val="FFFFFF"/>
                  </a:solidFill>
                </a:rPr>
                <a:t> </a:t>
              </a:r>
              <a:r>
                <a:rPr lang="it-IT" dirty="0">
                  <a:solidFill>
                    <a:srgbClr val="FF0000"/>
                  </a:solidFill>
                </a:rPr>
                <a:t>tecniche</a:t>
              </a:r>
              <a:r>
                <a:rPr lang="it-IT" dirty="0">
                  <a:solidFill>
                    <a:srgbClr val="FFFFFF"/>
                  </a:solidFill>
                </a:rPr>
                <a:t> </a:t>
              </a:r>
              <a:r>
                <a:rPr lang="it-IT" sz="1125" dirty="0">
                  <a:solidFill>
                    <a:srgbClr val="FFFFFF"/>
                  </a:solidFill>
                </a:rPr>
                <a:t>che definiscono il SUAP uno strumento telematico</a:t>
              </a:r>
              <a:endParaRPr sz="1125" dirty="0">
                <a:solidFill>
                  <a:schemeClr val="dk1"/>
                </a:solidFill>
              </a:endParaRPr>
            </a:p>
            <a:p>
              <a:pPr>
                <a:buSzPts val="1500"/>
              </a:pPr>
              <a:endParaRPr sz="1125" dirty="0">
                <a:solidFill>
                  <a:schemeClr val="dk1"/>
                </a:solidFill>
              </a:endParaRPr>
            </a:p>
          </p:txBody>
        </p:sp>
        <p:sp>
          <p:nvSpPr>
            <p:cNvPr id="563" name="Google Shape;563;g2bbf2f46c1d_1_1779"/>
            <p:cNvSpPr/>
            <p:nvPr/>
          </p:nvSpPr>
          <p:spPr>
            <a:xfrm>
              <a:off x="4131480" y="3323551"/>
              <a:ext cx="1592700" cy="7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 dirty="0">
                  <a:solidFill>
                    <a:srgbClr val="FFFFFF"/>
                  </a:solidFill>
                </a:rPr>
                <a:t>Modifica dell’allegato tecnico al d.P.R. 160/2010</a:t>
              </a:r>
              <a:endParaRPr sz="1125" dirty="0">
                <a:solidFill>
                  <a:schemeClr val="dk1"/>
                </a:solidFill>
              </a:endParaRPr>
            </a:p>
          </p:txBody>
        </p:sp>
        <p:sp>
          <p:nvSpPr>
            <p:cNvPr id="564" name="Google Shape;564;g2bbf2f46c1d_1_1779"/>
            <p:cNvSpPr/>
            <p:nvPr/>
          </p:nvSpPr>
          <p:spPr>
            <a:xfrm>
              <a:off x="7413502" y="3289729"/>
              <a:ext cx="1592700" cy="7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SzPts val="1500"/>
              </a:pPr>
              <a:r>
                <a:rPr lang="it-IT" sz="1125">
                  <a:solidFill>
                    <a:srgbClr val="FFFFFF"/>
                  </a:solidFill>
                </a:rPr>
                <a:t>Pubblicate in G.U Serie Generale n. 276  in data 25 novembre 2023</a:t>
              </a:r>
              <a:endParaRPr sz="1125">
                <a:solidFill>
                  <a:schemeClr val="dk1"/>
                </a:solidFill>
              </a:endParaRPr>
            </a:p>
          </p:txBody>
        </p:sp>
      </p:grpSp>
      <p:sp>
        <p:nvSpPr>
          <p:cNvPr id="565" name="Google Shape;565;g2bbf2f46c1d_1_1779"/>
          <p:cNvSpPr/>
          <p:nvPr/>
        </p:nvSpPr>
        <p:spPr>
          <a:xfrm>
            <a:off x="702720" y="2958840"/>
            <a:ext cx="1716107" cy="36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g2bbf2f46c1d_1_1779"/>
          <p:cNvSpPr/>
          <p:nvPr/>
        </p:nvSpPr>
        <p:spPr>
          <a:xfrm>
            <a:off x="-108360" y="2958840"/>
            <a:ext cx="763182" cy="36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g2bbf2f46c1d_1_1779"/>
          <p:cNvSpPr/>
          <p:nvPr/>
        </p:nvSpPr>
        <p:spPr>
          <a:xfrm>
            <a:off x="623880" y="3839400"/>
            <a:ext cx="61875" cy="61875"/>
          </a:xfrm>
          <a:prstGeom prst="ellipse">
            <a:avLst/>
          </a:prstGeom>
          <a:solidFill>
            <a:srgbClr val="6AAA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500"/>
            </a:pPr>
            <a:endParaRPr sz="1125"/>
          </a:p>
        </p:txBody>
      </p:sp>
      <p:grpSp>
        <p:nvGrpSpPr>
          <p:cNvPr id="568" name="Google Shape;568;g2bbf2f46c1d_1_1779"/>
          <p:cNvGrpSpPr/>
          <p:nvPr/>
        </p:nvGrpSpPr>
        <p:grpSpPr>
          <a:xfrm>
            <a:off x="451789" y="2761491"/>
            <a:ext cx="415790" cy="1616000"/>
            <a:chOff x="451800" y="2761560"/>
            <a:chExt cx="415800" cy="1616040"/>
          </a:xfrm>
        </p:grpSpPr>
        <p:sp>
          <p:nvSpPr>
            <p:cNvPr id="569" name="Google Shape;569;g2bbf2f46c1d_1_1779"/>
            <p:cNvSpPr/>
            <p:nvPr/>
          </p:nvSpPr>
          <p:spPr>
            <a:xfrm>
              <a:off x="607680" y="2911320"/>
              <a:ext cx="94800" cy="94800"/>
            </a:xfrm>
            <a:prstGeom prst="ellipse">
              <a:avLst/>
            </a:prstGeom>
            <a:solidFill>
              <a:srgbClr val="FFD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70" name="Google Shape;570;g2bbf2f46c1d_1_1779"/>
            <p:cNvSpPr/>
            <p:nvPr/>
          </p:nvSpPr>
          <p:spPr>
            <a:xfrm>
              <a:off x="56376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FFDF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71" name="Google Shape;571;g2bbf2f46c1d_1_1779"/>
            <p:cNvSpPr/>
            <p:nvPr/>
          </p:nvSpPr>
          <p:spPr>
            <a:xfrm>
              <a:off x="50688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72" name="Google Shape;572;g2bbf2f46c1d_1_1779"/>
            <p:cNvSpPr/>
            <p:nvPr/>
          </p:nvSpPr>
          <p:spPr>
            <a:xfrm rot="10800000">
              <a:off x="654822" y="3107520"/>
              <a:ext cx="378" cy="1270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73" name="Google Shape;573;g2bbf2f46c1d_1_1779"/>
            <p:cNvSpPr/>
            <p:nvPr/>
          </p:nvSpPr>
          <p:spPr>
            <a:xfrm>
              <a:off x="451800" y="2761560"/>
              <a:ext cx="415800" cy="415800"/>
            </a:xfrm>
            <a:prstGeom prst="arc">
              <a:avLst>
                <a:gd name="adj1" fmla="val 5469225"/>
                <a:gd name="adj2" fmla="val 1071620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</p:grpSp>
      <p:grpSp>
        <p:nvGrpSpPr>
          <p:cNvPr id="574" name="Google Shape;574;g2bbf2f46c1d_1_1779"/>
          <p:cNvGrpSpPr/>
          <p:nvPr/>
        </p:nvGrpSpPr>
        <p:grpSpPr>
          <a:xfrm>
            <a:off x="2258586" y="1419787"/>
            <a:ext cx="415790" cy="1746695"/>
            <a:chOff x="2258640" y="1419822"/>
            <a:chExt cx="415800" cy="1746738"/>
          </a:xfrm>
        </p:grpSpPr>
        <p:sp>
          <p:nvSpPr>
            <p:cNvPr id="575" name="Google Shape;575;g2bbf2f46c1d_1_1779"/>
            <p:cNvSpPr/>
            <p:nvPr/>
          </p:nvSpPr>
          <p:spPr>
            <a:xfrm rot="10800000">
              <a:off x="2466342" y="1419822"/>
              <a:ext cx="378" cy="14994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76" name="Google Shape;576;g2bbf2f46c1d_1_1779"/>
            <p:cNvSpPr/>
            <p:nvPr/>
          </p:nvSpPr>
          <p:spPr>
            <a:xfrm>
              <a:off x="2419200" y="2911320"/>
              <a:ext cx="94800" cy="94800"/>
            </a:xfrm>
            <a:prstGeom prst="ellipse">
              <a:avLst/>
            </a:prstGeom>
            <a:solidFill>
              <a:srgbClr val="FF6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77" name="Google Shape;577;g2bbf2f46c1d_1_1779"/>
            <p:cNvSpPr/>
            <p:nvPr/>
          </p:nvSpPr>
          <p:spPr>
            <a:xfrm>
              <a:off x="237492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FF6B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78" name="Google Shape;578;g2bbf2f46c1d_1_1779"/>
            <p:cNvSpPr/>
            <p:nvPr/>
          </p:nvSpPr>
          <p:spPr>
            <a:xfrm>
              <a:off x="231804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79" name="Google Shape;579;g2bbf2f46c1d_1_1779"/>
            <p:cNvSpPr/>
            <p:nvPr/>
          </p:nvSpPr>
          <p:spPr>
            <a:xfrm>
              <a:off x="2258640" y="2750760"/>
              <a:ext cx="415800" cy="415800"/>
            </a:xfrm>
            <a:prstGeom prst="arc">
              <a:avLst>
                <a:gd name="adj1" fmla="val 10876096"/>
                <a:gd name="adj2" fmla="val 1629504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</p:grpSp>
      <p:grpSp>
        <p:nvGrpSpPr>
          <p:cNvPr id="580" name="Google Shape;580;g2bbf2f46c1d_1_1779"/>
          <p:cNvGrpSpPr/>
          <p:nvPr/>
        </p:nvGrpSpPr>
        <p:grpSpPr>
          <a:xfrm>
            <a:off x="3880705" y="2761491"/>
            <a:ext cx="415790" cy="1616000"/>
            <a:chOff x="3880800" y="2761560"/>
            <a:chExt cx="415800" cy="1616040"/>
          </a:xfrm>
        </p:grpSpPr>
        <p:sp>
          <p:nvSpPr>
            <p:cNvPr id="581" name="Google Shape;581;g2bbf2f46c1d_1_1779"/>
            <p:cNvSpPr/>
            <p:nvPr/>
          </p:nvSpPr>
          <p:spPr>
            <a:xfrm>
              <a:off x="4036680" y="2911320"/>
              <a:ext cx="94800" cy="94800"/>
            </a:xfrm>
            <a:prstGeom prst="ellipse">
              <a:avLst/>
            </a:prstGeom>
            <a:solidFill>
              <a:srgbClr val="92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82" name="Google Shape;582;g2bbf2f46c1d_1_1779"/>
            <p:cNvSpPr/>
            <p:nvPr/>
          </p:nvSpPr>
          <p:spPr>
            <a:xfrm>
              <a:off x="399276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92D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83" name="Google Shape;583;g2bbf2f46c1d_1_1779"/>
            <p:cNvSpPr/>
            <p:nvPr/>
          </p:nvSpPr>
          <p:spPr>
            <a:xfrm>
              <a:off x="393588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84" name="Google Shape;584;g2bbf2f46c1d_1_1779"/>
            <p:cNvSpPr/>
            <p:nvPr/>
          </p:nvSpPr>
          <p:spPr>
            <a:xfrm rot="10800000">
              <a:off x="4083822" y="3107520"/>
              <a:ext cx="378" cy="1270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85" name="Google Shape;585;g2bbf2f46c1d_1_1779"/>
            <p:cNvSpPr/>
            <p:nvPr/>
          </p:nvSpPr>
          <p:spPr>
            <a:xfrm>
              <a:off x="3880800" y="2761560"/>
              <a:ext cx="415800" cy="415800"/>
            </a:xfrm>
            <a:prstGeom prst="arc">
              <a:avLst>
                <a:gd name="adj1" fmla="val 5469225"/>
                <a:gd name="adj2" fmla="val 1071620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</p:grpSp>
      <p:grpSp>
        <p:nvGrpSpPr>
          <p:cNvPr id="586" name="Google Shape;586;g2bbf2f46c1d_1_1779"/>
          <p:cNvGrpSpPr/>
          <p:nvPr/>
        </p:nvGrpSpPr>
        <p:grpSpPr>
          <a:xfrm>
            <a:off x="7194784" y="2761491"/>
            <a:ext cx="415790" cy="1616000"/>
            <a:chOff x="7194960" y="2761560"/>
            <a:chExt cx="415800" cy="1616040"/>
          </a:xfrm>
        </p:grpSpPr>
        <p:sp>
          <p:nvSpPr>
            <p:cNvPr id="587" name="Google Shape;587;g2bbf2f46c1d_1_1779"/>
            <p:cNvSpPr/>
            <p:nvPr/>
          </p:nvSpPr>
          <p:spPr>
            <a:xfrm>
              <a:off x="7350840" y="2911320"/>
              <a:ext cx="94800" cy="94800"/>
            </a:xfrm>
            <a:prstGeom prst="ellipse">
              <a:avLst/>
            </a:prstGeom>
            <a:solidFill>
              <a:srgbClr val="C3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88" name="Google Shape;588;g2bbf2f46c1d_1_1779"/>
            <p:cNvSpPr/>
            <p:nvPr/>
          </p:nvSpPr>
          <p:spPr>
            <a:xfrm>
              <a:off x="7306920" y="2867040"/>
              <a:ext cx="183000" cy="183000"/>
            </a:xfrm>
            <a:prstGeom prst="ellipse">
              <a:avLst/>
            </a:prstGeom>
            <a:noFill/>
            <a:ln w="12600" cap="flat" cmpd="sng">
              <a:solidFill>
                <a:srgbClr val="C31B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89" name="Google Shape;589;g2bbf2f46c1d_1_1779"/>
            <p:cNvSpPr/>
            <p:nvPr/>
          </p:nvSpPr>
          <p:spPr>
            <a:xfrm>
              <a:off x="7250040" y="2810160"/>
              <a:ext cx="296700" cy="2967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  <p:sp>
          <p:nvSpPr>
            <p:cNvPr id="590" name="Google Shape;590;g2bbf2f46c1d_1_1779"/>
            <p:cNvSpPr/>
            <p:nvPr/>
          </p:nvSpPr>
          <p:spPr>
            <a:xfrm rot="10800000">
              <a:off x="7397982" y="3107520"/>
              <a:ext cx="378" cy="1270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91" name="Google Shape;591;g2bbf2f46c1d_1_1779"/>
            <p:cNvSpPr/>
            <p:nvPr/>
          </p:nvSpPr>
          <p:spPr>
            <a:xfrm>
              <a:off x="7194960" y="2761560"/>
              <a:ext cx="415800" cy="415800"/>
            </a:xfrm>
            <a:prstGeom prst="arc">
              <a:avLst>
                <a:gd name="adj1" fmla="val 5469225"/>
                <a:gd name="adj2" fmla="val 10716208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500"/>
              </a:pPr>
              <a:endParaRPr sz="1125"/>
            </a:p>
          </p:txBody>
        </p:sp>
      </p:grpSp>
      <p:sp>
        <p:nvSpPr>
          <p:cNvPr id="592" name="Google Shape;592;g2bbf2f46c1d_1_1779"/>
          <p:cNvSpPr/>
          <p:nvPr/>
        </p:nvSpPr>
        <p:spPr>
          <a:xfrm>
            <a:off x="-16920" y="4728600"/>
            <a:ext cx="9191925" cy="429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SzPts val="1500"/>
            </a:pPr>
            <a:r>
              <a:rPr lang="it-IT" sz="112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25">
              <a:solidFill>
                <a:schemeClr val="dk1"/>
              </a:solidFill>
            </a:endParaRPr>
          </a:p>
        </p:txBody>
      </p:sp>
      <p:grpSp>
        <p:nvGrpSpPr>
          <p:cNvPr id="593" name="Google Shape;593;g2bbf2f46c1d_1_1779"/>
          <p:cNvGrpSpPr/>
          <p:nvPr/>
        </p:nvGrpSpPr>
        <p:grpSpPr>
          <a:xfrm>
            <a:off x="8394056" y="0"/>
            <a:ext cx="781050" cy="5143500"/>
            <a:chOff x="8114930" y="0"/>
            <a:chExt cx="1041400" cy="6858000"/>
          </a:xfrm>
        </p:grpSpPr>
        <p:pic>
          <p:nvPicPr>
            <p:cNvPr id="594" name="Google Shape;594;g2bbf2f46c1d_1_1779" descr="angoli-bianchi-bordino.ep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14930" y="0"/>
              <a:ext cx="10414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5" name="Google Shape;595;g2bbf2f46c1d_1_1779"/>
            <p:cNvSpPr txBox="1"/>
            <p:nvPr/>
          </p:nvSpPr>
          <p:spPr>
            <a:xfrm>
              <a:off x="8720675" y="6534999"/>
              <a:ext cx="420300" cy="1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694" rIns="91425" bIns="45694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31A2"/>
                </a:buClr>
                <a:buSzPts val="1200"/>
              </a:pPr>
              <a:fld id="{00000000-1234-1234-1234-123412341234}" type="slidenum">
                <a:rPr lang="it-IT" sz="1125">
                  <a:solidFill>
                    <a:srgbClr val="0031A2"/>
                  </a:solidFill>
                </a:rPr>
                <a:pPr algn="ctr">
                  <a:lnSpc>
                    <a:spcPct val="90000"/>
                  </a:lnSpc>
                  <a:buClr>
                    <a:srgbClr val="0031A2"/>
                  </a:buClr>
                  <a:buSzPts val="1200"/>
                </a:pPr>
                <a:t>6</a:t>
              </a:fld>
              <a:endParaRPr sz="1125">
                <a:solidFill>
                  <a:srgbClr val="0031A2"/>
                </a:solidFill>
              </a:endParaRPr>
            </a:p>
          </p:txBody>
        </p:sp>
        <p:pic>
          <p:nvPicPr>
            <p:cNvPr id="596" name="Google Shape;596;g2bbf2f46c1d_1_177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31970" y="138479"/>
              <a:ext cx="718352" cy="4439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7" name="Google Shape;597;g2bbf2f46c1d_1_1779"/>
          <p:cNvSpPr/>
          <p:nvPr/>
        </p:nvSpPr>
        <p:spPr>
          <a:xfrm>
            <a:off x="1091077" y="4777216"/>
            <a:ext cx="6641325" cy="34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SzPts val="2400"/>
            </a:pPr>
            <a:r>
              <a:rPr lang="it-IT"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25"/>
          </a:p>
        </p:txBody>
      </p:sp>
      <p:pic>
        <p:nvPicPr>
          <p:cNvPr id="598" name="Google Shape;598;g2bbf2f46c1d_1_17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71800" y="4839096"/>
            <a:ext cx="3600400" cy="252934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g2bbf2f46c1d_1_1779"/>
          <p:cNvSpPr/>
          <p:nvPr/>
        </p:nvSpPr>
        <p:spPr>
          <a:xfrm>
            <a:off x="323640" y="335880"/>
            <a:ext cx="7408575" cy="7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200"/>
            </a:pPr>
            <a:r>
              <a:rPr lang="it-IT" sz="2400" b="1">
                <a:solidFill>
                  <a:srgbClr val="24509A"/>
                </a:solidFill>
              </a:rPr>
              <a:t>Il percorso normativo</a:t>
            </a:r>
            <a:br>
              <a:rPr lang="it-IT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</p:txBody>
      </p:sp>
      <p:sp>
        <p:nvSpPr>
          <p:cNvPr id="600" name="Google Shape;600;g2bbf2f46c1d_1_1779"/>
          <p:cNvSpPr/>
          <p:nvPr/>
        </p:nvSpPr>
        <p:spPr>
          <a:xfrm>
            <a:off x="3208281" y="2634075"/>
            <a:ext cx="2463525" cy="181327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DF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SzPts val="1400"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92899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3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bbf2f46c1d_1_1930"/>
          <p:cNvSpPr/>
          <p:nvPr/>
        </p:nvSpPr>
        <p:spPr>
          <a:xfrm>
            <a:off x="323640" y="335880"/>
            <a:ext cx="7408350" cy="7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3200"/>
            </a:pPr>
            <a:r>
              <a:rPr lang="it-IT" sz="2400" b="1">
                <a:solidFill>
                  <a:srgbClr val="24509A"/>
                </a:solidFill>
              </a:rPr>
              <a:t>Sistema informatico degli Sportelli Unici (SSU)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708" name="Google Shape;708;g2bbf2f46c1d_1_1930"/>
          <p:cNvSpPr txBox="1"/>
          <p:nvPr/>
        </p:nvSpPr>
        <p:spPr>
          <a:xfrm>
            <a:off x="329534" y="2267737"/>
            <a:ext cx="4448475" cy="23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1600"/>
            </a:pPr>
            <a:r>
              <a:rPr lang="it-IT" sz="1200">
                <a:solidFill>
                  <a:srgbClr val="202124"/>
                </a:solidFill>
              </a:rPr>
              <a:t>Insieme degli elementi e componenti strutturali che consentono la comunicazione ed il trasferimento dei dati in modalità telematica tra il SUAP e gli enti Terzi coinvolti nel procedimento</a:t>
            </a:r>
            <a:endParaRPr sz="1050"/>
          </a:p>
          <a:p>
            <a:pPr algn="just">
              <a:buSzPts val="1600"/>
            </a:pPr>
            <a:endParaRPr sz="1200" u="sng">
              <a:solidFill>
                <a:srgbClr val="202124"/>
              </a:solidFill>
            </a:endParaRPr>
          </a:p>
          <a:p>
            <a:pPr algn="just">
              <a:buSzPts val="1600"/>
            </a:pPr>
            <a:r>
              <a:rPr lang="it-IT" sz="1200" i="1" u="sng">
                <a:solidFill>
                  <a:srgbClr val="202124"/>
                </a:solidFill>
              </a:rPr>
              <a:t>art. 2 comma 2 lettera a) nuovo allegato tecnico DPR 160/2010</a:t>
            </a:r>
            <a:endParaRPr sz="1200" i="1" u="sng">
              <a:solidFill>
                <a:schemeClr val="dk1"/>
              </a:solidFill>
            </a:endParaRPr>
          </a:p>
          <a:p>
            <a:pPr algn="just">
              <a:buSzPts val="1800"/>
            </a:pPr>
            <a:endParaRPr sz="1350">
              <a:solidFill>
                <a:schemeClr val="dk1"/>
              </a:solidFill>
            </a:endParaRPr>
          </a:p>
          <a:p>
            <a:pPr algn="just">
              <a:buSzPts val="1600"/>
            </a:pPr>
            <a:r>
              <a:rPr lang="it-IT" sz="1200">
                <a:solidFill>
                  <a:schemeClr val="dk1"/>
                </a:solidFill>
              </a:rPr>
              <a:t>L'insieme dei sistemi informatici dei soggetti di cui  al  comma</a:t>
            </a:r>
            <a:endParaRPr sz="1050"/>
          </a:p>
          <a:p>
            <a:pPr algn="just">
              <a:buSzPts val="1600"/>
            </a:pPr>
            <a:r>
              <a:rPr lang="it-IT" sz="1200">
                <a:solidFill>
                  <a:schemeClr val="dk1"/>
                </a:solidFill>
              </a:rPr>
              <a:t>1, conformi  alle  specifiche  tecniche  ai  sensi  dell'articolo  5,</a:t>
            </a:r>
            <a:endParaRPr sz="1050"/>
          </a:p>
          <a:p>
            <a:pPr algn="just">
              <a:buSzPts val="1600"/>
            </a:pPr>
            <a:r>
              <a:rPr lang="it-IT" sz="1200">
                <a:solidFill>
                  <a:schemeClr val="dk1"/>
                </a:solidFill>
              </a:rPr>
              <a:t>costituisce il Sistema Informatico degli Sportelli Unici</a:t>
            </a:r>
            <a:endParaRPr sz="1050"/>
          </a:p>
          <a:p>
            <a:pPr algn="just">
              <a:buSzPts val="1800"/>
            </a:pPr>
            <a:endParaRPr sz="1350">
              <a:solidFill>
                <a:schemeClr val="dk1"/>
              </a:solidFill>
            </a:endParaRPr>
          </a:p>
          <a:p>
            <a:pPr algn="just">
              <a:buSzPts val="1600"/>
            </a:pPr>
            <a:r>
              <a:rPr lang="it-IT" sz="1200" i="1" u="sng">
                <a:solidFill>
                  <a:srgbClr val="202124"/>
                </a:solidFill>
              </a:rPr>
              <a:t>art. 3 comma 2 lettera a) nuovo allegato tecnico DPR 160/2010</a:t>
            </a:r>
            <a:endParaRPr sz="1200" i="1" u="sng">
              <a:solidFill>
                <a:schemeClr val="dk1"/>
              </a:solidFill>
            </a:endParaRPr>
          </a:p>
          <a:p>
            <a:pPr algn="just">
              <a:buSzPts val="1800"/>
            </a:pPr>
            <a:endParaRPr sz="1350">
              <a:solidFill>
                <a:schemeClr val="dk1"/>
              </a:solidFill>
            </a:endParaRPr>
          </a:p>
        </p:txBody>
      </p:sp>
      <p:grpSp>
        <p:nvGrpSpPr>
          <p:cNvPr id="709" name="Google Shape;709;g2bbf2f46c1d_1_1930"/>
          <p:cNvGrpSpPr/>
          <p:nvPr/>
        </p:nvGrpSpPr>
        <p:grpSpPr>
          <a:xfrm>
            <a:off x="329532" y="1524979"/>
            <a:ext cx="2944681" cy="636622"/>
            <a:chOff x="5243760" y="2080440"/>
            <a:chExt cx="2794080" cy="561618"/>
          </a:xfrm>
        </p:grpSpPr>
        <p:sp>
          <p:nvSpPr>
            <p:cNvPr id="710" name="Google Shape;710;g2bbf2f46c1d_1_1930"/>
            <p:cNvSpPr/>
            <p:nvPr/>
          </p:nvSpPr>
          <p:spPr>
            <a:xfrm>
              <a:off x="5243760" y="2080440"/>
              <a:ext cx="1486800" cy="5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algn="just">
                <a:buSzPts val="4000"/>
              </a:pPr>
              <a:r>
                <a:rPr lang="it-IT" sz="3000" b="1">
                  <a:solidFill>
                    <a:srgbClr val="444444"/>
                  </a:solidFill>
                </a:rPr>
                <a:t>SSU</a:t>
              </a:r>
              <a:endParaRPr sz="3000"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g2bbf2f46c1d_1_1930"/>
            <p:cNvSpPr/>
            <p:nvPr/>
          </p:nvSpPr>
          <p:spPr>
            <a:xfrm>
              <a:off x="6294240" y="2149920"/>
              <a:ext cx="17436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SzPts val="1400"/>
              </a:pPr>
              <a:r>
                <a:rPr lang="it-IT" sz="1050">
                  <a:solidFill>
                    <a:srgbClr val="444444"/>
                  </a:solidFill>
                </a:rPr>
                <a:t>Sistema Informatico degli Sportelli Unici</a:t>
              </a:r>
              <a:endParaRPr sz="1050">
                <a:solidFill>
                  <a:schemeClr val="dk1"/>
                </a:solidFill>
              </a:endParaRPr>
            </a:p>
          </p:txBody>
        </p:sp>
        <p:sp>
          <p:nvSpPr>
            <p:cNvPr id="712" name="Google Shape;712;g2bbf2f46c1d_1_1930"/>
            <p:cNvSpPr/>
            <p:nvPr/>
          </p:nvSpPr>
          <p:spPr>
            <a:xfrm>
              <a:off x="6286320" y="2184840"/>
              <a:ext cx="378" cy="4572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sp>
        <p:nvSpPr>
          <p:cNvPr id="713" name="Google Shape;713;g2bbf2f46c1d_1_1930"/>
          <p:cNvSpPr/>
          <p:nvPr/>
        </p:nvSpPr>
        <p:spPr>
          <a:xfrm>
            <a:off x="4841788" y="2907362"/>
            <a:ext cx="1610775" cy="1594125"/>
          </a:xfrm>
          <a:prstGeom prst="ellipse">
            <a:avLst/>
          </a:prstGeom>
          <a:solidFill>
            <a:srgbClr val="18A08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400"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714" name="Google Shape;714;g2bbf2f46c1d_1_1930"/>
          <p:cNvSpPr/>
          <p:nvPr/>
        </p:nvSpPr>
        <p:spPr>
          <a:xfrm>
            <a:off x="5158886" y="3384761"/>
            <a:ext cx="976500" cy="319275"/>
          </a:xfrm>
          <a:prstGeom prst="rect">
            <a:avLst/>
          </a:prstGeom>
          <a:solidFill>
            <a:srgbClr val="18A08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32A1"/>
              </a:buClr>
              <a:buSzPts val="900"/>
            </a:pPr>
            <a:r>
              <a:rPr lang="it-IT" sz="1200" b="1">
                <a:solidFill>
                  <a:schemeClr val="lt1"/>
                </a:solidFill>
              </a:rPr>
              <a:t>Front Office</a:t>
            </a:r>
            <a:endParaRPr sz="1200">
              <a:solidFill>
                <a:schemeClr val="lt1"/>
              </a:solidFill>
            </a:endParaRPr>
          </a:p>
          <a:p>
            <a:pPr algn="ctr">
              <a:buClr>
                <a:srgbClr val="0032A1"/>
              </a:buClr>
              <a:buSzPts val="900"/>
            </a:pPr>
            <a:r>
              <a:rPr lang="it-IT" sz="1200" b="1">
                <a:solidFill>
                  <a:schemeClr val="lt1"/>
                </a:solidFill>
              </a:rPr>
              <a:t>SUAP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715" name="Google Shape;715;g2bbf2f46c1d_1_1930"/>
          <p:cNvSpPr/>
          <p:nvPr/>
        </p:nvSpPr>
        <p:spPr>
          <a:xfrm>
            <a:off x="6026606" y="2907362"/>
            <a:ext cx="1610775" cy="1594125"/>
          </a:xfrm>
          <a:prstGeom prst="ellipse">
            <a:avLst/>
          </a:prstGeom>
          <a:solidFill>
            <a:srgbClr val="F39C0F"/>
          </a:solidFill>
          <a:ln w="255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400"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716" name="Google Shape;716;g2bbf2f46c1d_1_1930"/>
          <p:cNvSpPr/>
          <p:nvPr/>
        </p:nvSpPr>
        <p:spPr>
          <a:xfrm>
            <a:off x="6343706" y="3384761"/>
            <a:ext cx="976500" cy="319275"/>
          </a:xfrm>
          <a:prstGeom prst="rect">
            <a:avLst/>
          </a:prstGeom>
          <a:solidFill>
            <a:srgbClr val="F39C0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1F497D"/>
              </a:buClr>
              <a:buSzPts val="900"/>
            </a:pPr>
            <a:r>
              <a:rPr lang="it-IT" sz="1200" b="1">
                <a:solidFill>
                  <a:schemeClr val="lt1"/>
                </a:solidFill>
              </a:rPr>
              <a:t>Back Office</a:t>
            </a:r>
            <a:endParaRPr sz="1200">
              <a:solidFill>
                <a:schemeClr val="lt1"/>
              </a:solidFill>
            </a:endParaRPr>
          </a:p>
          <a:p>
            <a:pPr algn="ctr">
              <a:buClr>
                <a:srgbClr val="1F497D"/>
              </a:buClr>
              <a:buSzPts val="900"/>
            </a:pPr>
            <a:r>
              <a:rPr lang="it-IT" sz="1200" b="1">
                <a:solidFill>
                  <a:schemeClr val="lt1"/>
                </a:solidFill>
              </a:rPr>
              <a:t>SUAP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717" name="Google Shape;717;g2bbf2f46c1d_1_1930"/>
          <p:cNvSpPr/>
          <p:nvPr/>
        </p:nvSpPr>
        <p:spPr>
          <a:xfrm>
            <a:off x="6401651" y="1400684"/>
            <a:ext cx="809775" cy="1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32A1"/>
              </a:buClr>
              <a:buSzPts val="1800"/>
            </a:pPr>
            <a:r>
              <a:rPr lang="it-IT" sz="2100" b="1" dirty="0">
                <a:solidFill>
                  <a:srgbClr val="287EB9"/>
                </a:solidFill>
              </a:rPr>
              <a:t>PDND</a:t>
            </a:r>
            <a:endParaRPr sz="2100" dirty="0">
              <a:solidFill>
                <a:srgbClr val="287EB9"/>
              </a:solidFill>
            </a:endParaRPr>
          </a:p>
        </p:txBody>
      </p:sp>
      <p:grpSp>
        <p:nvGrpSpPr>
          <p:cNvPr id="718" name="Google Shape;718;g2bbf2f46c1d_1_1930"/>
          <p:cNvGrpSpPr/>
          <p:nvPr/>
        </p:nvGrpSpPr>
        <p:grpSpPr>
          <a:xfrm>
            <a:off x="5158886" y="2135043"/>
            <a:ext cx="3388950" cy="447750"/>
            <a:chOff x="6878514" y="2846724"/>
            <a:chExt cx="4518600" cy="597000"/>
          </a:xfrm>
        </p:grpSpPr>
        <p:sp>
          <p:nvSpPr>
            <p:cNvPr id="719" name="Google Shape;719;g2bbf2f46c1d_1_1930"/>
            <p:cNvSpPr/>
            <p:nvPr/>
          </p:nvSpPr>
          <p:spPr>
            <a:xfrm>
              <a:off x="6878514" y="2846724"/>
              <a:ext cx="4518600" cy="597000"/>
            </a:xfrm>
            <a:prstGeom prst="roundRect">
              <a:avLst>
                <a:gd name="adj" fmla="val 50000"/>
              </a:avLst>
            </a:prstGeom>
            <a:solidFill>
              <a:srgbClr val="287E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1050" dirty="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720" name="Google Shape;720;g2bbf2f46c1d_1_1930"/>
            <p:cNvSpPr/>
            <p:nvPr/>
          </p:nvSpPr>
          <p:spPr>
            <a:xfrm>
              <a:off x="8051292" y="3037344"/>
              <a:ext cx="2172900" cy="2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400"/>
              </a:pPr>
              <a:r>
                <a:rPr lang="it-IT" sz="150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Catalogo SSU</a:t>
              </a:r>
              <a:endParaRPr sz="15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721" name="Google Shape;721;g2bbf2f46c1d_1_1930"/>
          <p:cNvSpPr/>
          <p:nvPr/>
        </p:nvSpPr>
        <p:spPr>
          <a:xfrm>
            <a:off x="7211426" y="2907362"/>
            <a:ext cx="1610775" cy="1594125"/>
          </a:xfrm>
          <a:prstGeom prst="ellipse">
            <a:avLst/>
          </a:prstGeom>
          <a:solidFill>
            <a:srgbClr val="9BBB58"/>
          </a:solidFill>
          <a:ln w="255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400"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722" name="Google Shape;722;g2bbf2f46c1d_1_1930"/>
          <p:cNvSpPr/>
          <p:nvPr/>
        </p:nvSpPr>
        <p:spPr>
          <a:xfrm>
            <a:off x="7400195" y="3384761"/>
            <a:ext cx="1233225" cy="319275"/>
          </a:xfrm>
          <a:prstGeom prst="rect">
            <a:avLst/>
          </a:prstGeom>
          <a:solidFill>
            <a:srgbClr val="9BBB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32A1"/>
              </a:buClr>
              <a:buSzPts val="900"/>
            </a:pPr>
            <a:r>
              <a:rPr lang="it-IT" sz="1200" b="1">
                <a:solidFill>
                  <a:schemeClr val="lt1"/>
                </a:solidFill>
              </a:rPr>
              <a:t>Back Office</a:t>
            </a:r>
            <a:endParaRPr sz="1200">
              <a:solidFill>
                <a:schemeClr val="lt1"/>
              </a:solidFill>
            </a:endParaRPr>
          </a:p>
          <a:p>
            <a:pPr algn="ctr">
              <a:buClr>
                <a:srgbClr val="0032A1"/>
              </a:buClr>
              <a:buSzPts val="900"/>
            </a:pPr>
            <a:r>
              <a:rPr lang="it-IT" sz="1200" b="1">
                <a:solidFill>
                  <a:schemeClr val="lt1"/>
                </a:solidFill>
              </a:rPr>
              <a:t>ENTI TERZI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723" name="Google Shape;723;g2bbf2f46c1d_1_1930"/>
          <p:cNvSpPr/>
          <p:nvPr/>
        </p:nvSpPr>
        <p:spPr>
          <a:xfrm>
            <a:off x="6620953" y="3859976"/>
            <a:ext cx="423900" cy="4194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400"/>
            </a:pPr>
            <a:endParaRPr sz="1050"/>
          </a:p>
        </p:txBody>
      </p:sp>
      <p:pic>
        <p:nvPicPr>
          <p:cNvPr id="724" name="Google Shape;724;g2bbf2f46c1d_1_1930" descr="Previe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3250" y="3787597"/>
            <a:ext cx="547097" cy="54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g2bbf2f46c1d_1_1930" descr="building 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9401" y="3845917"/>
            <a:ext cx="415517" cy="411215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g2bbf2f46c1d_1_1930"/>
          <p:cNvSpPr/>
          <p:nvPr/>
        </p:nvSpPr>
        <p:spPr>
          <a:xfrm rot="10800000">
            <a:off x="7913819" y="2595647"/>
            <a:ext cx="205875" cy="298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BBB5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lt1"/>
              </a:solidFill>
            </a:endParaRPr>
          </a:p>
        </p:txBody>
      </p:sp>
      <p:sp>
        <p:nvSpPr>
          <p:cNvPr id="727" name="Google Shape;727;g2bbf2f46c1d_1_1930"/>
          <p:cNvSpPr/>
          <p:nvPr/>
        </p:nvSpPr>
        <p:spPr>
          <a:xfrm rot="10800000">
            <a:off x="6729001" y="2589171"/>
            <a:ext cx="205875" cy="298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39C0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lt1"/>
              </a:solidFill>
            </a:endParaRPr>
          </a:p>
        </p:txBody>
      </p:sp>
      <p:sp>
        <p:nvSpPr>
          <p:cNvPr id="728" name="Google Shape;728;g2bbf2f46c1d_1_1930"/>
          <p:cNvSpPr/>
          <p:nvPr/>
        </p:nvSpPr>
        <p:spPr>
          <a:xfrm rot="10800000">
            <a:off x="5544182" y="2582695"/>
            <a:ext cx="205875" cy="298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8A08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lt1"/>
              </a:solidFill>
            </a:endParaRPr>
          </a:p>
        </p:txBody>
      </p:sp>
      <p:sp>
        <p:nvSpPr>
          <p:cNvPr id="729" name="Google Shape;729;g2bbf2f46c1d_1_1930"/>
          <p:cNvSpPr/>
          <p:nvPr/>
        </p:nvSpPr>
        <p:spPr>
          <a:xfrm rot="10800000">
            <a:off x="6762336" y="1778738"/>
            <a:ext cx="205875" cy="298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87EB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lt1"/>
              </a:solidFill>
            </a:endParaRPr>
          </a:p>
        </p:txBody>
      </p:sp>
      <p:grpSp>
        <p:nvGrpSpPr>
          <p:cNvPr id="730" name="Google Shape;730;g2bbf2f46c1d_1_1930"/>
          <p:cNvGrpSpPr/>
          <p:nvPr/>
        </p:nvGrpSpPr>
        <p:grpSpPr>
          <a:xfrm>
            <a:off x="8394056" y="0"/>
            <a:ext cx="781050" cy="5143500"/>
            <a:chOff x="8114930" y="0"/>
            <a:chExt cx="1041400" cy="6858000"/>
          </a:xfrm>
        </p:grpSpPr>
        <p:pic>
          <p:nvPicPr>
            <p:cNvPr id="731" name="Google Shape;731;g2bbf2f46c1d_1_1930" descr="angoli-bianchi-bordino.eps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14930" y="0"/>
              <a:ext cx="10414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2" name="Google Shape;732;g2bbf2f46c1d_1_1930"/>
            <p:cNvSpPr txBox="1"/>
            <p:nvPr/>
          </p:nvSpPr>
          <p:spPr>
            <a:xfrm>
              <a:off x="8720675" y="6534999"/>
              <a:ext cx="420300" cy="1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694" rIns="91425" bIns="45694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31A2"/>
                </a:buClr>
                <a:buSzPts val="1200"/>
              </a:pPr>
              <a:fld id="{00000000-1234-1234-1234-123412341234}" type="slidenum">
                <a:rPr lang="it-IT" sz="900">
                  <a:solidFill>
                    <a:srgbClr val="0031A2"/>
                  </a:solidFill>
                </a:rPr>
                <a:pPr algn="ctr">
                  <a:lnSpc>
                    <a:spcPct val="90000"/>
                  </a:lnSpc>
                  <a:buClr>
                    <a:srgbClr val="0031A2"/>
                  </a:buClr>
                  <a:buSzPts val="1200"/>
                </a:pPr>
                <a:t>8</a:t>
              </a:fld>
              <a:endParaRPr sz="975">
                <a:solidFill>
                  <a:srgbClr val="0031A2"/>
                </a:solidFill>
              </a:endParaRPr>
            </a:p>
          </p:txBody>
        </p:sp>
        <p:pic>
          <p:nvPicPr>
            <p:cNvPr id="733" name="Google Shape;733;g2bbf2f46c1d_1_19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31970" y="138479"/>
              <a:ext cx="718352" cy="4439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4" name="Google Shape;734;g2bbf2f46c1d_1_1930"/>
          <p:cNvSpPr/>
          <p:nvPr/>
        </p:nvSpPr>
        <p:spPr>
          <a:xfrm>
            <a:off x="1091077" y="4777216"/>
            <a:ext cx="6641325" cy="34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694" rIns="91425" bIns="45694" anchor="ctr" anchorCtr="0">
            <a:noAutofit/>
          </a:bodyPr>
          <a:lstStyle/>
          <a:p>
            <a:pPr algn="ctr">
              <a:buSzPts val="2400"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25"/>
          </a:p>
        </p:txBody>
      </p:sp>
      <p:pic>
        <p:nvPicPr>
          <p:cNvPr id="735" name="Google Shape;735;g2bbf2f46c1d_1_19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71800" y="4839096"/>
            <a:ext cx="3600400" cy="252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bbf2f46c1d_1_2029"/>
          <p:cNvSpPr/>
          <p:nvPr/>
        </p:nvSpPr>
        <p:spPr>
          <a:xfrm>
            <a:off x="323640" y="335880"/>
            <a:ext cx="7408350" cy="7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SzPts val="3200"/>
            </a:pPr>
            <a:r>
              <a:rPr lang="it-IT" sz="2400" b="1">
                <a:solidFill>
                  <a:srgbClr val="24509A"/>
                </a:solidFill>
              </a:rPr>
              <a:t>Che cosa è il Catalogo SSU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809" name="Google Shape;809;g2bbf2f46c1d_1_2029"/>
          <p:cNvSpPr txBox="1"/>
          <p:nvPr/>
        </p:nvSpPr>
        <p:spPr>
          <a:xfrm>
            <a:off x="323100" y="1577205"/>
            <a:ext cx="2429325" cy="304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1600"/>
            </a:pPr>
            <a:r>
              <a:rPr lang="it-IT" sz="1200">
                <a:solidFill>
                  <a:srgbClr val="202124"/>
                </a:solidFill>
              </a:rPr>
              <a:t>Il Catalogo del Sistema Informatico degli Sportelli Unici (SSU) costituisce la base di conoscenza dei procedimenti amministrativi unica e condivisa tra i SUAP, gli uffici comunali e le altre amministrazioni pubbliche coinvolte nel procedimento, comprende l’elenco dei sistemi informatici Front Office Suap, Back Office Suap ed Enti Terzi e le regole per lo scambio informatico delle informazioni tra le stesse. </a:t>
            </a:r>
            <a:r>
              <a:rPr lang="it-IT" sz="900" i="1" u="sng">
                <a:solidFill>
                  <a:srgbClr val="202124"/>
                </a:solidFill>
              </a:rPr>
              <a:t>art. 3 comma 3 lettera d) nuovo allegato tecnico DPR 160/2010</a:t>
            </a:r>
            <a:r>
              <a:rPr lang="it-IT" sz="1200" i="1" u="sng">
                <a:solidFill>
                  <a:srgbClr val="202124"/>
                </a:solidFill>
              </a:rPr>
              <a:t>.</a:t>
            </a:r>
            <a:endParaRPr sz="1050"/>
          </a:p>
          <a:p>
            <a:pPr algn="just">
              <a:buSzPts val="1800"/>
            </a:pPr>
            <a:endParaRPr sz="1350">
              <a:solidFill>
                <a:schemeClr val="dk1"/>
              </a:solidFill>
            </a:endParaRPr>
          </a:p>
        </p:txBody>
      </p:sp>
      <p:sp>
        <p:nvSpPr>
          <p:cNvPr id="810" name="Google Shape;810;g2bbf2f46c1d_1_2029"/>
          <p:cNvSpPr txBox="1"/>
          <p:nvPr/>
        </p:nvSpPr>
        <p:spPr>
          <a:xfrm>
            <a:off x="2917045" y="1594304"/>
            <a:ext cx="603945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1600"/>
            </a:pPr>
            <a:r>
              <a:rPr lang="it-IT" sz="1200">
                <a:solidFill>
                  <a:srgbClr val="202124"/>
                </a:solidFill>
              </a:rPr>
              <a:t>Funzionalità</a:t>
            </a:r>
            <a:r>
              <a:rPr lang="it-IT" sz="1350">
                <a:solidFill>
                  <a:srgbClr val="202124"/>
                </a:solidFill>
              </a:rPr>
              <a:t> </a:t>
            </a:r>
            <a:r>
              <a:rPr lang="it-IT" sz="1050" i="1" u="sng">
                <a:solidFill>
                  <a:srgbClr val="202124"/>
                </a:solidFill>
              </a:rPr>
              <a:t>(art 11 comma 1 nuovo allegato tecnico DPR 160/2010, scelte del Gruppo Tecnico nella definizione delle Specifiche Tecniche di cui all’art. 5 del nuovo Allegato Tecnico al DPR 160/2010)</a:t>
            </a:r>
            <a:endParaRPr sz="1050"/>
          </a:p>
        </p:txBody>
      </p:sp>
      <p:sp>
        <p:nvSpPr>
          <p:cNvPr id="811" name="Google Shape;811;g2bbf2f46c1d_1_2029"/>
          <p:cNvSpPr/>
          <p:nvPr/>
        </p:nvSpPr>
        <p:spPr>
          <a:xfrm>
            <a:off x="2917045" y="2271010"/>
            <a:ext cx="1816200" cy="955575"/>
          </a:xfrm>
          <a:prstGeom prst="rect">
            <a:avLst/>
          </a:prstGeom>
          <a:solidFill>
            <a:srgbClr val="2A80B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lt1"/>
              </a:solidFill>
            </a:endParaRPr>
          </a:p>
        </p:txBody>
      </p:sp>
      <p:sp>
        <p:nvSpPr>
          <p:cNvPr id="812" name="Google Shape;812;g2bbf2f46c1d_1_2029"/>
          <p:cNvSpPr/>
          <p:nvPr/>
        </p:nvSpPr>
        <p:spPr>
          <a:xfrm>
            <a:off x="4828454" y="2271723"/>
            <a:ext cx="1816200" cy="955575"/>
          </a:xfrm>
          <a:prstGeom prst="rect">
            <a:avLst/>
          </a:prstGeom>
          <a:solidFill>
            <a:srgbClr val="169F8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lt1"/>
              </a:solidFill>
            </a:endParaRPr>
          </a:p>
        </p:txBody>
      </p:sp>
      <p:sp>
        <p:nvSpPr>
          <p:cNvPr id="813" name="Google Shape;813;g2bbf2f46c1d_1_2029"/>
          <p:cNvSpPr/>
          <p:nvPr/>
        </p:nvSpPr>
        <p:spPr>
          <a:xfrm>
            <a:off x="6739864" y="2272436"/>
            <a:ext cx="1816200" cy="955575"/>
          </a:xfrm>
          <a:prstGeom prst="rect">
            <a:avLst/>
          </a:prstGeom>
          <a:solidFill>
            <a:srgbClr val="99BB5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lt1"/>
              </a:solidFill>
            </a:endParaRPr>
          </a:p>
        </p:txBody>
      </p:sp>
      <p:sp>
        <p:nvSpPr>
          <p:cNvPr id="814" name="Google Shape;814;g2bbf2f46c1d_1_2029"/>
          <p:cNvSpPr/>
          <p:nvPr/>
        </p:nvSpPr>
        <p:spPr>
          <a:xfrm>
            <a:off x="2917045" y="3354746"/>
            <a:ext cx="1816200" cy="955575"/>
          </a:xfrm>
          <a:prstGeom prst="rect">
            <a:avLst/>
          </a:prstGeom>
          <a:solidFill>
            <a:srgbClr val="F6980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lt1"/>
              </a:solidFill>
            </a:endParaRPr>
          </a:p>
        </p:txBody>
      </p:sp>
      <p:sp>
        <p:nvSpPr>
          <p:cNvPr id="815" name="Google Shape;815;g2bbf2f46c1d_1_2029"/>
          <p:cNvSpPr/>
          <p:nvPr/>
        </p:nvSpPr>
        <p:spPr>
          <a:xfrm>
            <a:off x="4828454" y="3355460"/>
            <a:ext cx="1816200" cy="955575"/>
          </a:xfrm>
          <a:prstGeom prst="rect">
            <a:avLst/>
          </a:prstGeom>
          <a:solidFill>
            <a:srgbClr val="C1382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>
              <a:buSzPts val="1400"/>
            </a:pPr>
            <a:endParaRPr sz="1050">
              <a:solidFill>
                <a:schemeClr val="lt1"/>
              </a:solidFill>
            </a:endParaRPr>
          </a:p>
        </p:txBody>
      </p:sp>
      <p:sp>
        <p:nvSpPr>
          <p:cNvPr id="816" name="Google Shape;816;g2bbf2f46c1d_1_2029"/>
          <p:cNvSpPr/>
          <p:nvPr/>
        </p:nvSpPr>
        <p:spPr>
          <a:xfrm>
            <a:off x="6739864" y="3356173"/>
            <a:ext cx="1816200" cy="955575"/>
          </a:xfrm>
          <a:prstGeom prst="rect">
            <a:avLst/>
          </a:prstGeom>
          <a:solidFill>
            <a:srgbClr val="303E4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lt1"/>
              </a:solidFill>
            </a:endParaRPr>
          </a:p>
        </p:txBody>
      </p:sp>
      <p:sp>
        <p:nvSpPr>
          <p:cNvPr id="817" name="Google Shape;817;g2bbf2f46c1d_1_2029"/>
          <p:cNvSpPr txBox="1"/>
          <p:nvPr/>
        </p:nvSpPr>
        <p:spPr>
          <a:xfrm>
            <a:off x="3566760" y="2377963"/>
            <a:ext cx="11511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1200"/>
            </a:pPr>
            <a:r>
              <a:rPr lang="it-IT" sz="1050">
                <a:solidFill>
                  <a:schemeClr val="lt1"/>
                </a:solidFill>
              </a:rPr>
              <a:t>Registrazione delle componenti informatiche FO/BO SUAP, ed Enti terzi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18" name="Google Shape;818;g2bbf2f46c1d_1_2029"/>
          <p:cNvSpPr txBox="1"/>
          <p:nvPr/>
        </p:nvSpPr>
        <p:spPr>
          <a:xfrm>
            <a:off x="5482340" y="2377963"/>
            <a:ext cx="11511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1200"/>
            </a:pPr>
            <a:r>
              <a:rPr lang="it-IT" sz="1050">
                <a:solidFill>
                  <a:schemeClr val="lt1"/>
                </a:solidFill>
              </a:rPr>
              <a:t>Consultazione dell'elenco delle suddette componenti informatiche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19" name="Google Shape;819;g2bbf2f46c1d_1_2029"/>
          <p:cNvSpPr txBox="1"/>
          <p:nvPr/>
        </p:nvSpPr>
        <p:spPr>
          <a:xfrm>
            <a:off x="7206126" y="2377963"/>
            <a:ext cx="1270456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1200"/>
            </a:pPr>
            <a:r>
              <a:rPr lang="it-IT" sz="1050" dirty="0">
                <a:solidFill>
                  <a:schemeClr val="lt1"/>
                </a:solidFill>
              </a:rPr>
              <a:t>Consultazione delle regole per lo scambio informatico delle informazioni</a:t>
            </a:r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820" name="Google Shape;820;g2bbf2f46c1d_1_2029"/>
          <p:cNvSpPr txBox="1"/>
          <p:nvPr/>
        </p:nvSpPr>
        <p:spPr>
          <a:xfrm>
            <a:off x="3567903" y="3520934"/>
            <a:ext cx="11511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1200"/>
            </a:pPr>
            <a:r>
              <a:rPr lang="it-IT" sz="1050">
                <a:solidFill>
                  <a:schemeClr val="lt1"/>
                </a:solidFill>
              </a:rPr>
              <a:t>Censimento e consultazione dei procedimenti amministrativi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21" name="Google Shape;821;g2bbf2f46c1d_1_2029"/>
          <p:cNvSpPr txBox="1"/>
          <p:nvPr/>
        </p:nvSpPr>
        <p:spPr>
          <a:xfrm>
            <a:off x="5482340" y="3520933"/>
            <a:ext cx="94815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1200"/>
            </a:pPr>
            <a:r>
              <a:rPr lang="it-IT" sz="1050">
                <a:solidFill>
                  <a:schemeClr val="lt1"/>
                </a:solidFill>
              </a:rPr>
              <a:t>Generazione del codice univoco di istanza (CUI)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22" name="Google Shape;822;g2bbf2f46c1d_1_2029"/>
          <p:cNvSpPr txBox="1"/>
          <p:nvPr/>
        </p:nvSpPr>
        <p:spPr>
          <a:xfrm>
            <a:off x="7393207" y="3520933"/>
            <a:ext cx="11628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1200"/>
            </a:pPr>
            <a:r>
              <a:rPr lang="it-IT" sz="1050">
                <a:solidFill>
                  <a:schemeClr val="lt1"/>
                </a:solidFill>
              </a:rPr>
              <a:t>Ricezione flussi di comunicazione tra SUAP ed Enti Terzi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23" name="Google Shape;823;g2bbf2f46c1d_1_2029"/>
          <p:cNvSpPr txBox="1"/>
          <p:nvPr/>
        </p:nvSpPr>
        <p:spPr>
          <a:xfrm>
            <a:off x="2771408" y="2217671"/>
            <a:ext cx="677475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9600"/>
            </a:pPr>
            <a:r>
              <a:rPr lang="it-IT" sz="7200" b="1">
                <a:solidFill>
                  <a:schemeClr val="lt1"/>
                </a:solidFill>
              </a:rPr>
              <a:t>1</a:t>
            </a:r>
            <a:endParaRPr sz="1050"/>
          </a:p>
        </p:txBody>
      </p:sp>
      <p:sp>
        <p:nvSpPr>
          <p:cNvPr id="824" name="Google Shape;824;g2bbf2f46c1d_1_2029"/>
          <p:cNvSpPr txBox="1"/>
          <p:nvPr/>
        </p:nvSpPr>
        <p:spPr>
          <a:xfrm>
            <a:off x="4659589" y="2221439"/>
            <a:ext cx="677475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9600"/>
            </a:pPr>
            <a:r>
              <a:rPr lang="it-IT" sz="7200" b="1">
                <a:solidFill>
                  <a:schemeClr val="lt1"/>
                </a:solidFill>
              </a:rPr>
              <a:t>2</a:t>
            </a:r>
            <a:endParaRPr sz="1050"/>
          </a:p>
        </p:txBody>
      </p:sp>
      <p:sp>
        <p:nvSpPr>
          <p:cNvPr id="825" name="Google Shape;825;g2bbf2f46c1d_1_2029"/>
          <p:cNvSpPr txBox="1"/>
          <p:nvPr/>
        </p:nvSpPr>
        <p:spPr>
          <a:xfrm>
            <a:off x="6552971" y="2217671"/>
            <a:ext cx="677475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9600"/>
            </a:pPr>
            <a:r>
              <a:rPr lang="it-IT" sz="7200" b="1">
                <a:solidFill>
                  <a:schemeClr val="lt1"/>
                </a:solidFill>
              </a:rPr>
              <a:t>3</a:t>
            </a:r>
            <a:endParaRPr sz="1050"/>
          </a:p>
        </p:txBody>
      </p:sp>
      <p:sp>
        <p:nvSpPr>
          <p:cNvPr id="826" name="Google Shape;826;g2bbf2f46c1d_1_2029"/>
          <p:cNvSpPr txBox="1"/>
          <p:nvPr/>
        </p:nvSpPr>
        <p:spPr>
          <a:xfrm>
            <a:off x="2771408" y="3276203"/>
            <a:ext cx="677475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9600"/>
            </a:pPr>
            <a:r>
              <a:rPr lang="it-IT" sz="7200" b="1">
                <a:solidFill>
                  <a:schemeClr val="lt1"/>
                </a:solidFill>
              </a:rPr>
              <a:t>4</a:t>
            </a:r>
            <a:endParaRPr sz="1050"/>
          </a:p>
        </p:txBody>
      </p:sp>
      <p:sp>
        <p:nvSpPr>
          <p:cNvPr id="827" name="Google Shape;827;g2bbf2f46c1d_1_2029"/>
          <p:cNvSpPr txBox="1"/>
          <p:nvPr/>
        </p:nvSpPr>
        <p:spPr>
          <a:xfrm>
            <a:off x="4640538" y="3279972"/>
            <a:ext cx="677475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9600"/>
            </a:pPr>
            <a:r>
              <a:rPr lang="it-IT" sz="7200" b="1">
                <a:solidFill>
                  <a:schemeClr val="lt1"/>
                </a:solidFill>
              </a:rPr>
              <a:t>5</a:t>
            </a:r>
            <a:endParaRPr sz="1050"/>
          </a:p>
        </p:txBody>
      </p:sp>
      <p:sp>
        <p:nvSpPr>
          <p:cNvPr id="828" name="Google Shape;828;g2bbf2f46c1d_1_2029"/>
          <p:cNvSpPr txBox="1"/>
          <p:nvPr/>
        </p:nvSpPr>
        <p:spPr>
          <a:xfrm>
            <a:off x="6552971" y="3276203"/>
            <a:ext cx="677475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9600"/>
            </a:pPr>
            <a:r>
              <a:rPr lang="it-IT" sz="7200" b="1">
                <a:solidFill>
                  <a:schemeClr val="lt1"/>
                </a:solidFill>
              </a:rPr>
              <a:t>6</a:t>
            </a:r>
            <a:endParaRPr sz="1050"/>
          </a:p>
        </p:txBody>
      </p:sp>
      <p:grpSp>
        <p:nvGrpSpPr>
          <p:cNvPr id="829" name="Google Shape;829;g2bbf2f46c1d_1_2029"/>
          <p:cNvGrpSpPr/>
          <p:nvPr/>
        </p:nvGrpSpPr>
        <p:grpSpPr>
          <a:xfrm>
            <a:off x="8394056" y="0"/>
            <a:ext cx="781050" cy="5143500"/>
            <a:chOff x="8114930" y="0"/>
            <a:chExt cx="1041400" cy="6858000"/>
          </a:xfrm>
        </p:grpSpPr>
        <p:pic>
          <p:nvPicPr>
            <p:cNvPr id="830" name="Google Shape;830;g2bbf2f46c1d_1_2029" descr="angoli-bianchi-bordino.ep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14930" y="0"/>
              <a:ext cx="10414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1" name="Google Shape;831;g2bbf2f46c1d_1_2029"/>
            <p:cNvSpPr txBox="1"/>
            <p:nvPr/>
          </p:nvSpPr>
          <p:spPr>
            <a:xfrm>
              <a:off x="8720675" y="6534999"/>
              <a:ext cx="420300" cy="1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694" rIns="91425" bIns="45694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31A2"/>
                </a:buClr>
                <a:buSzPts val="1200"/>
              </a:pPr>
              <a:fld id="{00000000-1234-1234-1234-123412341234}" type="slidenum">
                <a:rPr lang="it-IT" sz="900">
                  <a:solidFill>
                    <a:srgbClr val="0031A2"/>
                  </a:solidFill>
                </a:rPr>
                <a:pPr algn="ctr">
                  <a:lnSpc>
                    <a:spcPct val="90000"/>
                  </a:lnSpc>
                  <a:buClr>
                    <a:srgbClr val="0031A2"/>
                  </a:buClr>
                  <a:buSzPts val="1200"/>
                </a:pPr>
                <a:t>9</a:t>
              </a:fld>
              <a:endParaRPr sz="975">
                <a:solidFill>
                  <a:srgbClr val="0031A2"/>
                </a:solidFill>
              </a:endParaRPr>
            </a:p>
          </p:txBody>
        </p:sp>
        <p:pic>
          <p:nvPicPr>
            <p:cNvPr id="832" name="Google Shape;832;g2bbf2f46c1d_1_20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31970" y="138479"/>
              <a:ext cx="718352" cy="4439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33" name="Google Shape;833;g2bbf2f46c1d_1_20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1800" y="4839096"/>
            <a:ext cx="3600400" cy="252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1115</Words>
  <Application>Microsoft Office PowerPoint</Application>
  <PresentationFormat>Presentazione su schermo (16:9)</PresentationFormat>
  <Paragraphs>192</Paragraphs>
  <Slides>14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Quattrocento Sans</vt:lpstr>
      <vt:lpstr>Arial</vt:lpstr>
      <vt:lpstr>Times New Roman</vt:lpstr>
      <vt:lpstr>Bookman Old Style</vt:lpstr>
      <vt:lpstr>Calibri</vt:lpstr>
      <vt:lpstr>Titillium Web</vt:lpstr>
      <vt:lpstr>Tema di Office</vt:lpstr>
      <vt:lpstr>Simple Light</vt:lpstr>
      <vt:lpstr>Presentazione standard di PowerPoint</vt:lpstr>
      <vt:lpstr>I Suap in Campania</vt:lpstr>
      <vt:lpstr>Gli attori coinvolti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Patini</dc:creator>
  <cp:lastModifiedBy>Iazzetta Monica</cp:lastModifiedBy>
  <cp:revision>70</cp:revision>
  <cp:lastPrinted>2024-10-07T09:15:04Z</cp:lastPrinted>
  <dcterms:modified xsi:type="dcterms:W3CDTF">2024-10-08T14:12:16Z</dcterms:modified>
</cp:coreProperties>
</file>