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661" r:id="rId3"/>
    <p:sldId id="657" r:id="rId4"/>
    <p:sldId id="658" r:id="rId5"/>
    <p:sldId id="667" r:id="rId6"/>
    <p:sldId id="664" r:id="rId7"/>
    <p:sldId id="665" r:id="rId8"/>
    <p:sldId id="659" r:id="rId9"/>
    <p:sldId id="666" r:id="rId10"/>
    <p:sldId id="359" r:id="rId11"/>
  </p:sldIdLst>
  <p:sldSz cx="9180513" cy="6840538"/>
  <p:notesSz cx="6797675" cy="9926638"/>
  <p:defaultTextStyle>
    <a:defPPr>
      <a:defRPr lang="en-GB"/>
    </a:defPPr>
    <a:lvl1pPr algn="ctr" defTabSz="449263" rtl="0" fontAlgn="base" hangingPunct="0">
      <a:lnSpc>
        <a:spcPct val="93000"/>
      </a:lnSpc>
      <a:spcBef>
        <a:spcPct val="0"/>
      </a:spcBef>
      <a:spcAft>
        <a:spcPct val="0"/>
      </a:spcAft>
      <a:buClr>
        <a:srgbClr val="000000"/>
      </a:buClr>
      <a:buSzPct val="45000"/>
      <a:buFont typeface="StarSymbol" charset="0"/>
      <a:defRPr kern="1200">
        <a:solidFill>
          <a:srgbClr val="003867"/>
        </a:solidFill>
        <a:latin typeface="Verdana" pitchFamily="34" charset="0"/>
        <a:ea typeface="MS Gothic" pitchFamily="49" charset="-128"/>
        <a:cs typeface="+mn-cs"/>
      </a:defRPr>
    </a:lvl1pPr>
    <a:lvl2pPr marL="431800" indent="-215900" algn="ctr" defTabSz="449263" rtl="0" fontAlgn="base" hangingPunct="0">
      <a:lnSpc>
        <a:spcPct val="93000"/>
      </a:lnSpc>
      <a:spcBef>
        <a:spcPct val="0"/>
      </a:spcBef>
      <a:spcAft>
        <a:spcPct val="0"/>
      </a:spcAft>
      <a:buClr>
        <a:srgbClr val="000000"/>
      </a:buClr>
      <a:buSzPct val="45000"/>
      <a:buFont typeface="StarSymbol" charset="0"/>
      <a:defRPr kern="1200">
        <a:solidFill>
          <a:srgbClr val="003867"/>
        </a:solidFill>
        <a:latin typeface="Verdana" pitchFamily="34" charset="0"/>
        <a:ea typeface="MS Gothic" pitchFamily="49" charset="-128"/>
        <a:cs typeface="+mn-cs"/>
      </a:defRPr>
    </a:lvl2pPr>
    <a:lvl3pPr marL="647700" indent="-215900" algn="ctr" defTabSz="449263" rtl="0" fontAlgn="base" hangingPunct="0">
      <a:lnSpc>
        <a:spcPct val="93000"/>
      </a:lnSpc>
      <a:spcBef>
        <a:spcPct val="0"/>
      </a:spcBef>
      <a:spcAft>
        <a:spcPct val="0"/>
      </a:spcAft>
      <a:buClr>
        <a:srgbClr val="000000"/>
      </a:buClr>
      <a:buSzPct val="45000"/>
      <a:buFont typeface="StarSymbol" charset="0"/>
      <a:defRPr kern="1200">
        <a:solidFill>
          <a:srgbClr val="003867"/>
        </a:solidFill>
        <a:latin typeface="Verdana" pitchFamily="34" charset="0"/>
        <a:ea typeface="MS Gothic" pitchFamily="49" charset="-128"/>
        <a:cs typeface="+mn-cs"/>
      </a:defRPr>
    </a:lvl3pPr>
    <a:lvl4pPr marL="863600" indent="-215900" algn="ctr" defTabSz="449263" rtl="0" fontAlgn="base" hangingPunct="0">
      <a:lnSpc>
        <a:spcPct val="93000"/>
      </a:lnSpc>
      <a:spcBef>
        <a:spcPct val="0"/>
      </a:spcBef>
      <a:spcAft>
        <a:spcPct val="0"/>
      </a:spcAft>
      <a:buClr>
        <a:srgbClr val="000000"/>
      </a:buClr>
      <a:buSzPct val="45000"/>
      <a:buFont typeface="StarSymbol" charset="0"/>
      <a:defRPr kern="1200">
        <a:solidFill>
          <a:srgbClr val="003867"/>
        </a:solidFill>
        <a:latin typeface="Verdana" pitchFamily="34" charset="0"/>
        <a:ea typeface="MS Gothic" pitchFamily="49" charset="-128"/>
        <a:cs typeface="+mn-cs"/>
      </a:defRPr>
    </a:lvl4pPr>
    <a:lvl5pPr marL="1079500" indent="-215900" algn="ctr" defTabSz="449263" rtl="0" fontAlgn="base" hangingPunct="0">
      <a:lnSpc>
        <a:spcPct val="93000"/>
      </a:lnSpc>
      <a:spcBef>
        <a:spcPct val="0"/>
      </a:spcBef>
      <a:spcAft>
        <a:spcPct val="0"/>
      </a:spcAft>
      <a:buClr>
        <a:srgbClr val="000000"/>
      </a:buClr>
      <a:buSzPct val="45000"/>
      <a:buFont typeface="StarSymbol" charset="0"/>
      <a:defRPr kern="1200">
        <a:solidFill>
          <a:srgbClr val="003867"/>
        </a:solidFill>
        <a:latin typeface="Verdana" pitchFamily="34" charset="0"/>
        <a:ea typeface="MS Gothic" pitchFamily="49" charset="-128"/>
        <a:cs typeface="+mn-cs"/>
      </a:defRPr>
    </a:lvl5pPr>
    <a:lvl6pPr marL="2286000" algn="l" defTabSz="914400" rtl="0" eaLnBrk="1" latinLnBrk="0" hangingPunct="1">
      <a:defRPr kern="1200">
        <a:solidFill>
          <a:srgbClr val="003867"/>
        </a:solidFill>
        <a:latin typeface="Verdana" pitchFamily="34" charset="0"/>
        <a:ea typeface="MS Gothic" pitchFamily="49" charset="-128"/>
        <a:cs typeface="+mn-cs"/>
      </a:defRPr>
    </a:lvl6pPr>
    <a:lvl7pPr marL="2743200" algn="l" defTabSz="914400" rtl="0" eaLnBrk="1" latinLnBrk="0" hangingPunct="1">
      <a:defRPr kern="1200">
        <a:solidFill>
          <a:srgbClr val="003867"/>
        </a:solidFill>
        <a:latin typeface="Verdana" pitchFamily="34" charset="0"/>
        <a:ea typeface="MS Gothic" pitchFamily="49" charset="-128"/>
        <a:cs typeface="+mn-cs"/>
      </a:defRPr>
    </a:lvl7pPr>
    <a:lvl8pPr marL="3200400" algn="l" defTabSz="914400" rtl="0" eaLnBrk="1" latinLnBrk="0" hangingPunct="1">
      <a:defRPr kern="1200">
        <a:solidFill>
          <a:srgbClr val="003867"/>
        </a:solidFill>
        <a:latin typeface="Verdana" pitchFamily="34" charset="0"/>
        <a:ea typeface="MS Gothic" pitchFamily="49" charset="-128"/>
        <a:cs typeface="+mn-cs"/>
      </a:defRPr>
    </a:lvl8pPr>
    <a:lvl9pPr marL="3657600" algn="l" defTabSz="914400" rtl="0" eaLnBrk="1" latinLnBrk="0" hangingPunct="1">
      <a:defRPr kern="1200">
        <a:solidFill>
          <a:srgbClr val="003867"/>
        </a:solidFill>
        <a:latin typeface="Verdana" pitchFamily="34" charset="0"/>
        <a:ea typeface="MS Gothic" pitchFamily="49" charset="-128"/>
        <a:cs typeface="+mn-cs"/>
      </a:defRPr>
    </a:lvl9pPr>
  </p:defaultTextStyle>
  <p:extLst>
    <p:ext uri="{521415D9-36F7-43E2-AB2F-B90AF26B5E84}">
      <p14:sectionLst xmlns:p14="http://schemas.microsoft.com/office/powerpoint/2010/main">
        <p14:section name="Sezione predefinita" id="{1A5F6374-B513-4B2B-A18E-8A3B1F687BFC}">
          <p14:sldIdLst>
            <p14:sldId id="256"/>
            <p14:sldId id="661"/>
            <p14:sldId id="657"/>
            <p14:sldId id="658"/>
            <p14:sldId id="667"/>
            <p14:sldId id="664"/>
            <p14:sldId id="665"/>
            <p14:sldId id="659"/>
            <p14:sldId id="666"/>
            <p14:sldId id="359"/>
          </p14:sldIdLst>
        </p14:section>
        <p14:section name="Sezione senza titolo" id="{7630B871-B38F-449E-BC3A-2C2CD34785FE}">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674">
          <p15:clr>
            <a:srgbClr val="A4A3A4"/>
          </p15:clr>
        </p15:guide>
        <p15:guide id="2" pos="19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6699"/>
    <a:srgbClr val="B9CBD5"/>
    <a:srgbClr val="0066CC"/>
    <a:srgbClr val="33CCCC"/>
    <a:srgbClr val="0099CC"/>
    <a:srgbClr val="003399"/>
    <a:srgbClr val="F6800A"/>
    <a:srgbClr val="CC0066"/>
    <a:srgbClr val="8CAABA"/>
    <a:srgbClr val="7296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ile medio 2 - Color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B344D84-9AFB-497E-A393-DC336BA19D2E}" styleName="Stile medio 3 - Colore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9C7853C-536D-4A76-A0AE-DD22124D55A5}" styleName="Stile con tema 1 - Colore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1EBBBCC-DAD2-459C-BE2E-F6DE35CF9A28}" styleName="Stile scuro 2 - Colore 3/Colore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23" autoAdjust="0"/>
    <p:restoredTop sz="88262" autoAdjust="0"/>
  </p:normalViewPr>
  <p:slideViewPr>
    <p:cSldViewPr>
      <p:cViewPr varScale="1">
        <p:scale>
          <a:sx n="60" d="100"/>
          <a:sy n="60" d="100"/>
        </p:scale>
        <p:origin x="1788" y="72"/>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9" d="100"/>
          <a:sy n="69" d="100"/>
        </p:scale>
        <p:origin x="2316" y="48"/>
      </p:cViewPr>
      <p:guideLst>
        <p:guide orient="horz" pos="2674"/>
        <p:guide pos="19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7D3E854F-DD01-48EE-A80E-2A5EDAEB5505}" type="datetimeFigureOut">
              <a:rPr lang="it-IT" smtClean="0"/>
              <a:t>23/11/2021</a:t>
            </a:fld>
            <a:endParaRPr lang="it-IT"/>
          </a:p>
        </p:txBody>
      </p:sp>
      <p:sp>
        <p:nvSpPr>
          <p:cNvPr id="4" name="Segnaposto piè di pagina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D280CCAD-B9C8-40AB-B6A2-96014C638010}" type="slidenum">
              <a:rPr lang="it-IT" smtClean="0"/>
              <a:t>‹N›</a:t>
            </a:fld>
            <a:endParaRPr lang="it-IT"/>
          </a:p>
        </p:txBody>
      </p:sp>
    </p:spTree>
    <p:extLst>
      <p:ext uri="{BB962C8B-B14F-4D97-AF65-F5344CB8AC3E}">
        <p14:creationId xmlns:p14="http://schemas.microsoft.com/office/powerpoint/2010/main" val="35125233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p:cNvSpPr>
          <p:nvPr>
            <p:ph type="sldImg"/>
          </p:nvPr>
        </p:nvSpPr>
        <p:spPr bwMode="auto">
          <a:xfrm>
            <a:off x="900113" y="754063"/>
            <a:ext cx="4994275" cy="3722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p:cNvSpPr>
            <a:spLocks noGrp="1" noChangeArrowheads="1"/>
          </p:cNvSpPr>
          <p:nvPr>
            <p:ph type="body"/>
          </p:nvPr>
        </p:nvSpPr>
        <p:spPr bwMode="auto">
          <a:xfrm>
            <a:off x="679482" y="4714970"/>
            <a:ext cx="5437284" cy="446588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it-IT" altLang="it-IT"/>
          </a:p>
        </p:txBody>
      </p:sp>
      <p:sp>
        <p:nvSpPr>
          <p:cNvPr id="2051" name="Rectangle 3"/>
          <p:cNvSpPr>
            <a:spLocks noGrp="1" noChangeArrowheads="1"/>
          </p:cNvSpPr>
          <p:nvPr>
            <p:ph type="hdr"/>
          </p:nvPr>
        </p:nvSpPr>
        <p:spPr bwMode="auto">
          <a:xfrm>
            <a:off x="1" y="0"/>
            <a:ext cx="2949180" cy="4952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lnSpc>
                <a:spcPct val="95000"/>
              </a:lnSpc>
              <a:tabLst>
                <a:tab pos="663310" algn="l"/>
                <a:tab pos="1326619" algn="l"/>
                <a:tab pos="1989929" algn="l"/>
                <a:tab pos="2653238" algn="l"/>
              </a:tabLst>
              <a:defRPr sz="1300">
                <a:solidFill>
                  <a:srgbClr val="000000"/>
                </a:solidFill>
                <a:latin typeface="Times New Roman" pitchFamily="18" charset="0"/>
              </a:defRPr>
            </a:lvl1pPr>
          </a:lstStyle>
          <a:p>
            <a:endParaRPr lang="en-GB" altLang="it-IT"/>
          </a:p>
        </p:txBody>
      </p:sp>
      <p:sp>
        <p:nvSpPr>
          <p:cNvPr id="2052" name="Rectangle 4"/>
          <p:cNvSpPr>
            <a:spLocks noGrp="1" noChangeArrowheads="1"/>
          </p:cNvSpPr>
          <p:nvPr>
            <p:ph type="dt"/>
          </p:nvPr>
        </p:nvSpPr>
        <p:spPr bwMode="auto">
          <a:xfrm>
            <a:off x="3847068" y="0"/>
            <a:ext cx="2949180" cy="4952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663310" algn="l"/>
                <a:tab pos="1326619" algn="l"/>
                <a:tab pos="1989929" algn="l"/>
                <a:tab pos="2653238" algn="l"/>
              </a:tabLst>
              <a:defRPr sz="1300">
                <a:solidFill>
                  <a:srgbClr val="000000"/>
                </a:solidFill>
                <a:latin typeface="Times New Roman" pitchFamily="18" charset="0"/>
              </a:defRPr>
            </a:lvl1pPr>
          </a:lstStyle>
          <a:p>
            <a:endParaRPr lang="en-GB" altLang="it-IT"/>
          </a:p>
        </p:txBody>
      </p:sp>
      <p:sp>
        <p:nvSpPr>
          <p:cNvPr id="2053" name="Rectangle 5"/>
          <p:cNvSpPr>
            <a:spLocks noGrp="1" noChangeArrowheads="1"/>
          </p:cNvSpPr>
          <p:nvPr>
            <p:ph type="ftr"/>
          </p:nvPr>
        </p:nvSpPr>
        <p:spPr bwMode="auto">
          <a:xfrm>
            <a:off x="1" y="9429937"/>
            <a:ext cx="2949180" cy="4952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l">
              <a:lnSpc>
                <a:spcPct val="95000"/>
              </a:lnSpc>
              <a:tabLst>
                <a:tab pos="663310" algn="l"/>
                <a:tab pos="1326619" algn="l"/>
                <a:tab pos="1989929" algn="l"/>
                <a:tab pos="2653238" algn="l"/>
              </a:tabLst>
              <a:defRPr sz="1300">
                <a:solidFill>
                  <a:srgbClr val="000000"/>
                </a:solidFill>
                <a:latin typeface="Times New Roman" pitchFamily="18" charset="0"/>
              </a:defRPr>
            </a:lvl1pPr>
          </a:lstStyle>
          <a:p>
            <a:endParaRPr lang="en-GB" altLang="it-IT"/>
          </a:p>
        </p:txBody>
      </p:sp>
      <p:sp>
        <p:nvSpPr>
          <p:cNvPr id="2054" name="Rectangle 6"/>
          <p:cNvSpPr>
            <a:spLocks noGrp="1" noChangeArrowheads="1"/>
          </p:cNvSpPr>
          <p:nvPr>
            <p:ph type="sldNum"/>
          </p:nvPr>
        </p:nvSpPr>
        <p:spPr bwMode="auto">
          <a:xfrm>
            <a:off x="3847068" y="9429937"/>
            <a:ext cx="2949180" cy="4952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lnSpc>
                <a:spcPct val="95000"/>
              </a:lnSpc>
              <a:tabLst>
                <a:tab pos="663310" algn="l"/>
                <a:tab pos="1326619" algn="l"/>
                <a:tab pos="1989929" algn="l"/>
                <a:tab pos="2653238" algn="l"/>
              </a:tabLst>
              <a:defRPr sz="1300">
                <a:solidFill>
                  <a:srgbClr val="000000"/>
                </a:solidFill>
                <a:latin typeface="Times New Roman" pitchFamily="18" charset="0"/>
              </a:defRPr>
            </a:lvl1pPr>
          </a:lstStyle>
          <a:p>
            <a:fld id="{1214D463-30E5-490B-893B-B311BB0EE759}" type="slidenum">
              <a:rPr lang="en-GB" altLang="it-IT"/>
              <a:pPr/>
              <a:t>‹N›</a:t>
            </a:fld>
            <a:endParaRPr lang="en-GB" altLang="it-IT"/>
          </a:p>
        </p:txBody>
      </p:sp>
    </p:spTree>
    <p:extLst>
      <p:ext uri="{BB962C8B-B14F-4D97-AF65-F5344CB8AC3E}">
        <p14:creationId xmlns:p14="http://schemas.microsoft.com/office/powerpoint/2010/main" val="376830328"/>
      </p:ext>
    </p:extLst>
  </p:cSld>
  <p:clrMap bg1="lt1" tx1="dk1" bg2="lt2" tx2="dk2" accent1="accent1" accent2="accent2" accent3="accent3" accent4="accent4" accent5="accent5" accent6="accent6" hlink="hlink" folHlink="folHlink"/>
  <p:hf hdr="0" ftr="0" dt="0"/>
  <p:notesStyle>
    <a:lvl1pPr algn="l" defTabSz="449263" rtl="0" fontAlgn="base">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Arial" charset="0"/>
      </a:defRPr>
    </a:lvl1pPr>
    <a:lvl2pPr marL="742950" indent="-285750" algn="l" defTabSz="449263" rtl="0" fontAlgn="base">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Arial" charset="0"/>
      </a:defRPr>
    </a:lvl2pPr>
    <a:lvl3pPr marL="1143000" indent="-228600" algn="l" defTabSz="449263" rtl="0" fontAlgn="base">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Arial" charset="0"/>
      </a:defRPr>
    </a:lvl3pPr>
    <a:lvl4pPr marL="1600200" indent="-228600" algn="l" defTabSz="449263" rtl="0" fontAlgn="base">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Arial" charset="0"/>
      </a:defRPr>
    </a:lvl4pPr>
    <a:lvl5pPr marL="2057400" indent="-228600" algn="l" defTabSz="449263" rtl="0" fontAlgn="base">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27A40CD5-85E8-4E4B-8059-33F590100E5A}" type="slidenum">
              <a:rPr lang="en-GB" altLang="it-IT"/>
              <a:pPr/>
              <a:t>1</a:t>
            </a:fld>
            <a:endParaRPr lang="en-GB" altLang="it-IT"/>
          </a:p>
        </p:txBody>
      </p:sp>
      <p:sp>
        <p:nvSpPr>
          <p:cNvPr id="5121" name="Rectangle 1"/>
          <p:cNvSpPr txBox="1">
            <a:spLocks noGrp="1" noRot="1" noChangeAspect="1" noChangeArrowheads="1"/>
          </p:cNvSpPr>
          <p:nvPr>
            <p:ph type="sldImg"/>
          </p:nvPr>
        </p:nvSpPr>
        <p:spPr bwMode="auto">
          <a:xfrm>
            <a:off x="900113" y="754063"/>
            <a:ext cx="4995862" cy="37242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2" name="Rectangle 2"/>
          <p:cNvSpPr txBox="1">
            <a:spLocks noGrp="1" noChangeArrowheads="1"/>
          </p:cNvSpPr>
          <p:nvPr>
            <p:ph type="body" idx="1"/>
          </p:nvPr>
        </p:nvSpPr>
        <p:spPr bwMode="auto">
          <a:xfrm>
            <a:off x="679482" y="4714969"/>
            <a:ext cx="5438711" cy="446735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la validazione costituisce l’elemento essenziale attraverso cui assicurare il corretto funzionamento del regime regolamentare a presidio degli ampi margini di autonomia concessi agli operatori, per evitarne comportamenti opportunistici. Questi potrebbero essere incentivati dalla convenienza per le banche a far emergere livelli di rischio inferiori a quelli effettivamente assunti, in modo da ridurre l’entità del capitale a fini regolamentari. </a:t>
            </a:r>
          </a:p>
        </p:txBody>
      </p:sp>
      <p:sp>
        <p:nvSpPr>
          <p:cNvPr id="4" name="Segnaposto numero diapositiva 3"/>
          <p:cNvSpPr>
            <a:spLocks noGrp="1"/>
          </p:cNvSpPr>
          <p:nvPr>
            <p:ph type="sldNum"/>
          </p:nvPr>
        </p:nvSpPr>
        <p:spPr/>
        <p:txBody>
          <a:bodyPr/>
          <a:lstStyle/>
          <a:p>
            <a:fld id="{1214D463-30E5-490B-893B-B311BB0EE759}" type="slidenum">
              <a:rPr lang="en-GB" altLang="it-IT" smtClean="0"/>
              <a:pPr/>
              <a:t>5</a:t>
            </a:fld>
            <a:endParaRPr lang="en-GB" altLang="it-IT"/>
          </a:p>
        </p:txBody>
      </p:sp>
    </p:spTree>
    <p:extLst>
      <p:ext uri="{BB962C8B-B14F-4D97-AF65-F5344CB8AC3E}">
        <p14:creationId xmlns:p14="http://schemas.microsoft.com/office/powerpoint/2010/main" val="30206686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400" dirty="0"/>
              <a:t>Secondo le LG EBA la valutazione dell’impresa va basata su </a:t>
            </a:r>
            <a:r>
              <a:rPr lang="it-IT" sz="1400" dirty="0" err="1"/>
              <a:t>uana</a:t>
            </a:r>
            <a:r>
              <a:rPr lang="it-IT" sz="1400" dirty="0"/>
              <a:t> serie di stime sulla sua capacità di produrre reddito nel futuro, considerando tutta serie di variabili attinenti il contesto in continuo mutamento.</a:t>
            </a:r>
          </a:p>
          <a:p>
            <a:r>
              <a:rPr lang="it-IT" sz="1400" dirty="0"/>
              <a:t>In sostanza, occorre fare un’attenta valutazione degli </a:t>
            </a:r>
            <a:r>
              <a:rPr lang="it-IT" sz="1400" dirty="0" err="1"/>
              <a:t>asset</a:t>
            </a:r>
            <a:r>
              <a:rPr lang="it-IT" sz="1400" dirty="0"/>
              <a:t> immateriali che consentono di raggiungere tali risultati.</a:t>
            </a:r>
          </a:p>
        </p:txBody>
      </p:sp>
      <p:sp>
        <p:nvSpPr>
          <p:cNvPr id="4" name="Segnaposto numero diapositiva 3"/>
          <p:cNvSpPr>
            <a:spLocks noGrp="1"/>
          </p:cNvSpPr>
          <p:nvPr>
            <p:ph type="sldNum"/>
          </p:nvPr>
        </p:nvSpPr>
        <p:spPr/>
        <p:txBody>
          <a:bodyPr/>
          <a:lstStyle/>
          <a:p>
            <a:fld id="{1214D463-30E5-490B-893B-B311BB0EE759}" type="slidenum">
              <a:rPr lang="en-GB" altLang="it-IT" smtClean="0"/>
              <a:pPr/>
              <a:t>8</a:t>
            </a:fld>
            <a:endParaRPr lang="en-GB" altLang="it-IT"/>
          </a:p>
        </p:txBody>
      </p:sp>
    </p:spTree>
    <p:extLst>
      <p:ext uri="{BB962C8B-B14F-4D97-AF65-F5344CB8AC3E}">
        <p14:creationId xmlns:p14="http://schemas.microsoft.com/office/powerpoint/2010/main" val="42393083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200" kern="1200" dirty="0">
                <a:solidFill>
                  <a:srgbClr val="000000"/>
                </a:solidFill>
                <a:effectLst/>
                <a:latin typeface="Times New Roman" pitchFamily="18" charset="0"/>
                <a:ea typeface="+mn-ea"/>
                <a:cs typeface="Arial" charset="0"/>
              </a:rPr>
              <a:t>La possibilità del settore bancario di intervenire tempestivamente ai primi segnali di crisi dell’impresa cliente, adottando le misure necessarie per favorire una traiettoria diversa da quella altrimenti disegnata dall’inerzia, è peraltro necessariamente condizionata dalla disponibilità di un quadro informativo ampio, aggiornato e affidabile circa la situazione economico-finanziaria di quest’ultima. Ciò appare tanto più rilevante in un Paese, come l’Italia, caratterizzato da un tessuto imprenditoriale polverizzato sul territorio, costituto in prevalenza da imprese micro o piccole ancora poco strutturate soprattutto per quanto riguarda la gestione finanziaria e il rapporto con il mondo finanziario.</a:t>
            </a:r>
          </a:p>
          <a:p>
            <a:r>
              <a:rPr lang="it-IT" sz="1200" kern="1200" dirty="0">
                <a:solidFill>
                  <a:srgbClr val="000000"/>
                </a:solidFill>
                <a:effectLst/>
                <a:latin typeface="Times New Roman" pitchFamily="18" charset="0"/>
                <a:ea typeface="+mn-ea"/>
                <a:cs typeface="Arial" charset="0"/>
              </a:rPr>
              <a:t>Da questo punto, il Codice della crisi di impresa e dell’insolvenza (</a:t>
            </a:r>
            <a:r>
              <a:rPr lang="it-IT" sz="1200" kern="1200" dirty="0" err="1">
                <a:solidFill>
                  <a:srgbClr val="000000"/>
                </a:solidFill>
                <a:effectLst/>
                <a:latin typeface="Times New Roman" pitchFamily="18" charset="0"/>
                <a:ea typeface="+mn-ea"/>
                <a:cs typeface="Arial" charset="0"/>
              </a:rPr>
              <a:t>D.Lgs.</a:t>
            </a:r>
            <a:r>
              <a:rPr lang="it-IT" sz="1200" kern="1200" dirty="0">
                <a:solidFill>
                  <a:srgbClr val="000000"/>
                </a:solidFill>
                <a:effectLst/>
                <a:latin typeface="Times New Roman" pitchFamily="18" charset="0"/>
                <a:ea typeface="+mn-ea"/>
                <a:cs typeface="Arial" charset="0"/>
              </a:rPr>
              <a:t> 14/2019), può rappresentare l’elemento che chiude il cerchio.</a:t>
            </a:r>
          </a:p>
          <a:p>
            <a:r>
              <a:rPr lang="it-IT" sz="1200" kern="1200" dirty="0">
                <a:solidFill>
                  <a:srgbClr val="000000"/>
                </a:solidFill>
                <a:effectLst/>
                <a:latin typeface="Times New Roman" pitchFamily="18" charset="0"/>
                <a:ea typeface="+mn-ea"/>
                <a:cs typeface="Arial" charset="0"/>
              </a:rPr>
              <a:t>Il principale obiettivo del Codice – che entra in vigore il 1° settembre 2021 - è quello di consentire, attraverso l’introduzione delle nuove procedure di allerta, l’anticipata emersione della crisi e una gestione precoce della stessa, prevedendo misure premiali per il debitore per l’iniziativa assunta tempestivamente.</a:t>
            </a:r>
          </a:p>
          <a:p>
            <a:r>
              <a:rPr lang="it-IT" sz="1200" kern="1200" dirty="0">
                <a:solidFill>
                  <a:srgbClr val="000000"/>
                </a:solidFill>
                <a:effectLst/>
                <a:latin typeface="Times New Roman" pitchFamily="18" charset="0"/>
                <a:ea typeface="+mn-ea"/>
                <a:cs typeface="Arial" charset="0"/>
              </a:rPr>
              <a:t>Il Codice non riguarda specificamente il settore bancario; infatti, esso fa diretto riferimento alle banche in solo due articoli, l’art 14 (nel quale è previsto che le banche debbano comunicare all’organo di controllo societario qualsiasi variazione o revisione o revoca degli affidamenti nel momento in cui ne danno notizia all’amministrazione dell’impresa) e l’art. 12 (in cui è invece previsto che l’attivazione della procedura di allerta nonché la presentazione da parte del debitore dell'istanza di composizione assistita della crisi non possono costituire di per sé causa di risoluzione dei contratti pendenti né di revoca degli affidamenti bancari concessi ).</a:t>
            </a:r>
          </a:p>
          <a:p>
            <a:r>
              <a:rPr lang="it-IT" sz="1200" kern="1200" dirty="0">
                <a:solidFill>
                  <a:srgbClr val="000000"/>
                </a:solidFill>
                <a:effectLst/>
                <a:latin typeface="Times New Roman" pitchFamily="18" charset="0"/>
                <a:ea typeface="+mn-ea"/>
                <a:cs typeface="Arial" charset="0"/>
              </a:rPr>
              <a:t>Anche gli indici individuati dal Consiglio Nazionale dei Dottori Commercialisti sono funzionali all’applicazione del Codice da parte delle imprese; essi non devono però essere necessariamente utilizzati dalle banche ai fini della valutazione del merito di credito e, in ogni caso, non sarebbero i soli elementi che le banche considerano. </a:t>
            </a:r>
          </a:p>
          <a:p>
            <a:r>
              <a:rPr lang="it-IT" sz="1200" kern="1200" dirty="0">
                <a:solidFill>
                  <a:srgbClr val="000000"/>
                </a:solidFill>
                <a:effectLst/>
                <a:latin typeface="Times New Roman" pitchFamily="18" charset="0"/>
                <a:ea typeface="+mn-ea"/>
                <a:cs typeface="Arial" charset="0"/>
              </a:rPr>
              <a:t>Premesso quanto, sopra, tale normativa sulla crisi d’impresa è comunque di grande rilevanza per il settore bancario. </a:t>
            </a:r>
          </a:p>
          <a:p>
            <a:r>
              <a:rPr lang="it-IT" sz="1200" kern="1200" dirty="0">
                <a:solidFill>
                  <a:srgbClr val="000000"/>
                </a:solidFill>
                <a:effectLst/>
                <a:latin typeface="Times New Roman" pitchFamily="18" charset="0"/>
                <a:ea typeface="+mn-ea"/>
                <a:cs typeface="Arial" charset="0"/>
              </a:rPr>
              <a:t>Essa crea infatti i presupposti per costruire una diversa relazione tra banche e imprese, in una direzione coerente con la regolamentazione europea di vigilanza sugli intermediari bancari e finanziari a cui prima si faceva cenno.</a:t>
            </a:r>
          </a:p>
          <a:p>
            <a:r>
              <a:rPr lang="it-IT" sz="1200" kern="1200" dirty="0">
                <a:solidFill>
                  <a:srgbClr val="000000"/>
                </a:solidFill>
                <a:effectLst/>
                <a:latin typeface="Times New Roman" pitchFamily="18" charset="0"/>
                <a:ea typeface="+mn-ea"/>
                <a:cs typeface="Arial" charset="0"/>
              </a:rPr>
              <a:t>In primo luogo, in quanto il Codice promuove all’interno del mondo delle imprese una cultura manageriale basata sull’impiego di presidi organizzativi e strumenti gestionali funzionali a un migliore controllo della situazione economico-finanziaria e reagire tempestivamente alle eventuali situazioni di squilibrio. </a:t>
            </a:r>
          </a:p>
          <a:p>
            <a:r>
              <a:rPr lang="it-IT" sz="1200" kern="1200" dirty="0">
                <a:solidFill>
                  <a:srgbClr val="000000"/>
                </a:solidFill>
                <a:effectLst/>
                <a:latin typeface="Times New Roman" pitchFamily="18" charset="0"/>
                <a:ea typeface="+mn-ea"/>
                <a:cs typeface="Arial" charset="0"/>
              </a:rPr>
              <a:t>In secondo luogo, perché - proprio al fine di avere un maggior controllo degli andamenti aziendali - favorisce lo sviluppo di sistemi informativi più evoluti, ad esempio per il calcolo del </a:t>
            </a:r>
            <a:r>
              <a:rPr lang="it-IT" sz="1200" kern="1200" dirty="0" err="1">
                <a:solidFill>
                  <a:srgbClr val="000000"/>
                </a:solidFill>
                <a:effectLst/>
                <a:latin typeface="Times New Roman" pitchFamily="18" charset="0"/>
                <a:ea typeface="+mn-ea"/>
                <a:cs typeface="Arial" charset="0"/>
              </a:rPr>
              <a:t>Debt</a:t>
            </a:r>
            <a:r>
              <a:rPr lang="it-IT" sz="1200" kern="1200" dirty="0">
                <a:solidFill>
                  <a:srgbClr val="000000"/>
                </a:solidFill>
                <a:effectLst/>
                <a:latin typeface="Times New Roman" pitchFamily="18" charset="0"/>
                <a:ea typeface="+mn-ea"/>
                <a:cs typeface="Arial" charset="0"/>
              </a:rPr>
              <a:t> Service </a:t>
            </a:r>
            <a:r>
              <a:rPr lang="it-IT" sz="1200" kern="1200" dirty="0" err="1">
                <a:solidFill>
                  <a:srgbClr val="000000"/>
                </a:solidFill>
                <a:effectLst/>
                <a:latin typeface="Times New Roman" pitchFamily="18" charset="0"/>
                <a:ea typeface="+mn-ea"/>
                <a:cs typeface="Arial" charset="0"/>
              </a:rPr>
              <a:t>Coverage</a:t>
            </a:r>
            <a:r>
              <a:rPr lang="it-IT" sz="1200" kern="1200" dirty="0">
                <a:solidFill>
                  <a:srgbClr val="000000"/>
                </a:solidFill>
                <a:effectLst/>
                <a:latin typeface="Times New Roman" pitchFamily="18" charset="0"/>
                <a:ea typeface="+mn-ea"/>
                <a:cs typeface="Arial" charset="0"/>
              </a:rPr>
              <a:t> Ratio (DSCR), che sono la condizione per sviluppare con il settore bancario un rapporto più maturo, basato su maggiore trasparenza e collaborazione nell’ottimizzazione della gestione finanziaria. </a:t>
            </a:r>
          </a:p>
          <a:p>
            <a:r>
              <a:rPr lang="it-IT" sz="1200" kern="1200" dirty="0">
                <a:solidFill>
                  <a:srgbClr val="000000"/>
                </a:solidFill>
                <a:effectLst/>
                <a:latin typeface="Times New Roman" pitchFamily="18" charset="0"/>
                <a:ea typeface="+mn-ea"/>
                <a:cs typeface="Arial" charset="0"/>
              </a:rPr>
              <a:t>In conclusione, il combinato disposto della disciplina del codice e quella di vigilanza sulle banche disegnano la prospettiva di una relazione banca-impresa più articolata e ricca di contenuti. </a:t>
            </a:r>
          </a:p>
          <a:p>
            <a:r>
              <a:rPr lang="it-IT" sz="1200" kern="1200" dirty="0">
                <a:solidFill>
                  <a:srgbClr val="000000"/>
                </a:solidFill>
                <a:effectLst/>
                <a:latin typeface="Times New Roman" pitchFamily="18" charset="0"/>
                <a:ea typeface="+mn-ea"/>
                <a:cs typeface="Arial" charset="0"/>
              </a:rPr>
              <a:t>La realizzazione di tale prospettiva richiede un cambiamento profondo, anche culturale, da parte delle imprese e delle banche. Le imprese devono essere più trasparenti nei confronti delle banche e collaborare maggiormente con esse per ottimizzare la propria gestione finanziaria. Parallelamente, le banche devono attrezzarsi per gestire con flessibilità i possibili squilibri economico-finanziari che le imprese dovessero evidenziare, assumendo d’intesa con quest’ultima le iniziative opportune. </a:t>
            </a:r>
          </a:p>
          <a:p>
            <a:r>
              <a:rPr lang="it-IT" sz="1200" kern="1200" dirty="0">
                <a:solidFill>
                  <a:srgbClr val="000000"/>
                </a:solidFill>
                <a:effectLst/>
                <a:latin typeface="Times New Roman" pitchFamily="18" charset="0"/>
                <a:ea typeface="+mn-ea"/>
                <a:cs typeface="Arial" charset="0"/>
              </a:rPr>
              <a:t>Premesso che questa prospettiva è l’approdo ineludibile, è comunque necessario che essa si realizzi con la necessaria gradualità e proporzionalità, tenuto conto del punto di partenza e delle peculiarità del tessuto produttivo italiano, evitando di generare inutili ansie nel mondo delle imprese.</a:t>
            </a:r>
          </a:p>
          <a:p>
            <a:r>
              <a:rPr lang="it-IT" sz="1200" kern="1200" dirty="0">
                <a:solidFill>
                  <a:srgbClr val="000000"/>
                </a:solidFill>
                <a:effectLst/>
                <a:latin typeface="Times New Roman" pitchFamily="18" charset="0"/>
                <a:ea typeface="+mn-ea"/>
                <a:cs typeface="Arial" charset="0"/>
              </a:rPr>
              <a:t>Su questo punto l’ABI, d’intesa con la Confindustria e le altre associazioni di rappresentanza delle imprese, rispondendo alla consultazione dell’EBA sulle linee guida EBA sulla </a:t>
            </a:r>
            <a:r>
              <a:rPr lang="it-IT" sz="1200" i="1" kern="1200" dirty="0" err="1">
                <a:solidFill>
                  <a:srgbClr val="000000"/>
                </a:solidFill>
                <a:effectLst/>
                <a:latin typeface="Times New Roman" pitchFamily="18" charset="0"/>
                <a:ea typeface="+mn-ea"/>
                <a:cs typeface="Arial" charset="0"/>
              </a:rPr>
              <a:t>Loan</a:t>
            </a:r>
            <a:r>
              <a:rPr lang="it-IT" sz="1200" i="1" kern="1200" dirty="0">
                <a:solidFill>
                  <a:srgbClr val="000000"/>
                </a:solidFill>
                <a:effectLst/>
                <a:latin typeface="Times New Roman" pitchFamily="18" charset="0"/>
                <a:ea typeface="+mn-ea"/>
                <a:cs typeface="Arial" charset="0"/>
              </a:rPr>
              <a:t> </a:t>
            </a:r>
            <a:r>
              <a:rPr lang="it-IT" sz="1200" i="1" kern="1200" dirty="0" err="1">
                <a:solidFill>
                  <a:srgbClr val="000000"/>
                </a:solidFill>
                <a:effectLst/>
                <a:latin typeface="Times New Roman" pitchFamily="18" charset="0"/>
                <a:ea typeface="+mn-ea"/>
                <a:cs typeface="Arial" charset="0"/>
              </a:rPr>
              <a:t>Origination</a:t>
            </a:r>
            <a:r>
              <a:rPr lang="it-IT" sz="1200" i="1" kern="1200" dirty="0">
                <a:solidFill>
                  <a:srgbClr val="000000"/>
                </a:solidFill>
                <a:effectLst/>
                <a:latin typeface="Times New Roman" pitchFamily="18" charset="0"/>
                <a:ea typeface="+mn-ea"/>
                <a:cs typeface="Arial" charset="0"/>
              </a:rPr>
              <a:t> &amp; </a:t>
            </a:r>
            <a:r>
              <a:rPr lang="it-IT" sz="1200" i="1" kern="1200" dirty="0" err="1">
                <a:solidFill>
                  <a:srgbClr val="000000"/>
                </a:solidFill>
                <a:effectLst/>
                <a:latin typeface="Times New Roman" pitchFamily="18" charset="0"/>
                <a:ea typeface="+mn-ea"/>
                <a:cs typeface="Arial" charset="0"/>
              </a:rPr>
              <a:t>Monitoring</a:t>
            </a:r>
            <a:r>
              <a:rPr lang="it-IT" sz="1200" kern="1200" dirty="0">
                <a:solidFill>
                  <a:srgbClr val="000000"/>
                </a:solidFill>
                <a:effectLst/>
                <a:latin typeface="Times New Roman" pitchFamily="18" charset="0"/>
                <a:ea typeface="+mn-ea"/>
                <a:cs typeface="Arial" charset="0"/>
              </a:rPr>
              <a:t>, ha sottolineato due punti fondamentali: 1) occorre dare il tempo necessario a banche e imprese per adeguarsi alla nuova disciplina, anche in termini di presidi organizzativi e informatici; 2) è necessario che la sua applicazione sia proporzionale rispetto alla dimensione e settore di operatività dell’impresa, al fine di evitare oneri non coerenti con il valore aggiunto prodotto dalle maggiori informazioni.</a:t>
            </a:r>
          </a:p>
          <a:p>
            <a:endParaRPr lang="it-IT" dirty="0"/>
          </a:p>
        </p:txBody>
      </p:sp>
      <p:sp>
        <p:nvSpPr>
          <p:cNvPr id="4" name="Segnaposto numero diapositiva 3"/>
          <p:cNvSpPr>
            <a:spLocks noGrp="1"/>
          </p:cNvSpPr>
          <p:nvPr>
            <p:ph type="sldNum"/>
          </p:nvPr>
        </p:nvSpPr>
        <p:spPr/>
        <p:txBody>
          <a:bodyPr/>
          <a:lstStyle/>
          <a:p>
            <a:fld id="{1214D463-30E5-490B-893B-B311BB0EE759}" type="slidenum">
              <a:rPr lang="en-GB" altLang="it-IT" smtClean="0"/>
              <a:pPr/>
              <a:t>9</a:t>
            </a:fld>
            <a:endParaRPr lang="en-GB" altLang="it-IT"/>
          </a:p>
        </p:txBody>
      </p:sp>
    </p:spTree>
    <p:extLst>
      <p:ext uri="{BB962C8B-B14F-4D97-AF65-F5344CB8AC3E}">
        <p14:creationId xmlns:p14="http://schemas.microsoft.com/office/powerpoint/2010/main" val="346158187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Pr>
        <a:solidFill>
          <a:srgbClr val="002F63"/>
        </a:solidFill>
        <a:effectLst/>
      </p:bgPr>
    </p:bg>
    <p:spTree>
      <p:nvGrpSpPr>
        <p:cNvPr id="1" name=""/>
        <p:cNvGrpSpPr/>
        <p:nvPr/>
      </p:nvGrpSpPr>
      <p:grpSpPr>
        <a:xfrm>
          <a:off x="0" y="0"/>
          <a:ext cx="0" cy="0"/>
          <a:chOff x="0" y="0"/>
          <a:chExt cx="0" cy="0"/>
        </a:xfrm>
      </p:grpSpPr>
      <p:sp>
        <p:nvSpPr>
          <p:cNvPr id="7185" name="Text Box 17"/>
          <p:cNvSpPr txBox="1">
            <a:spLocks noChangeArrowheads="1"/>
          </p:cNvSpPr>
          <p:nvPr/>
        </p:nvSpPr>
        <p:spPr bwMode="auto">
          <a:xfrm>
            <a:off x="629816" y="3803808"/>
            <a:ext cx="7807177" cy="3485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spAutoFit/>
          </a:bodyPr>
          <a:lstStyle>
            <a:lvl1pPr algn="l">
              <a:tabLst>
                <a:tab pos="723900" algn="l"/>
                <a:tab pos="1447800" algn="l"/>
                <a:tab pos="2171700" algn="l"/>
              </a:tabLst>
              <a:defRPr>
                <a:solidFill>
                  <a:srgbClr val="000000"/>
                </a:solidFill>
                <a:latin typeface="Arial" charset="0"/>
                <a:ea typeface="MS Gothic" pitchFamily="49" charset="-128"/>
              </a:defRPr>
            </a:lvl1pPr>
            <a:lvl2pPr algn="l">
              <a:tabLst>
                <a:tab pos="723900" algn="l"/>
                <a:tab pos="1447800" algn="l"/>
                <a:tab pos="2171700" algn="l"/>
              </a:tabLst>
              <a:defRPr>
                <a:solidFill>
                  <a:srgbClr val="000000"/>
                </a:solidFill>
                <a:latin typeface="Arial" charset="0"/>
                <a:ea typeface="MS Gothic" pitchFamily="49" charset="-128"/>
              </a:defRPr>
            </a:lvl2pPr>
            <a:lvl3pPr algn="l">
              <a:tabLst>
                <a:tab pos="723900" algn="l"/>
                <a:tab pos="1447800" algn="l"/>
                <a:tab pos="2171700" algn="l"/>
              </a:tabLst>
              <a:defRPr>
                <a:solidFill>
                  <a:srgbClr val="000000"/>
                </a:solidFill>
                <a:latin typeface="Arial" charset="0"/>
                <a:ea typeface="MS Gothic" pitchFamily="49" charset="-128"/>
              </a:defRPr>
            </a:lvl3pPr>
            <a:lvl4pPr algn="l">
              <a:tabLst>
                <a:tab pos="723900" algn="l"/>
                <a:tab pos="1447800" algn="l"/>
                <a:tab pos="2171700" algn="l"/>
              </a:tabLst>
              <a:defRPr>
                <a:solidFill>
                  <a:srgbClr val="000000"/>
                </a:solidFill>
                <a:latin typeface="Arial" charset="0"/>
                <a:ea typeface="MS Gothic" pitchFamily="49" charset="-128"/>
              </a:defRPr>
            </a:lvl4pPr>
            <a:lvl5pPr algn="l">
              <a:tabLst>
                <a:tab pos="723900" algn="l"/>
                <a:tab pos="1447800" algn="l"/>
                <a:tab pos="2171700" algn="l"/>
              </a:tabLst>
              <a:defRPr>
                <a:solidFill>
                  <a:srgbClr val="000000"/>
                </a:solidFill>
                <a:latin typeface="Arial" charset="0"/>
                <a:ea typeface="MS Gothic" pitchFamily="49" charset="-128"/>
              </a:defRPr>
            </a:lvl5pPr>
            <a:lvl6pPr marL="1536700" indent="-215900" defTabSz="449263" fontAlgn="base" hangingPunct="0">
              <a:lnSpc>
                <a:spcPct val="93000"/>
              </a:lnSpc>
              <a:spcBef>
                <a:spcPct val="0"/>
              </a:spcBef>
              <a:spcAft>
                <a:spcPct val="0"/>
              </a:spcAft>
              <a:buClr>
                <a:srgbClr val="000000"/>
              </a:buClr>
              <a:buSzPct val="45000"/>
              <a:buFont typeface="StarSymbol" charset="0"/>
              <a:tabLst>
                <a:tab pos="723900" algn="l"/>
                <a:tab pos="1447800" algn="l"/>
                <a:tab pos="2171700" algn="l"/>
              </a:tabLst>
              <a:defRPr>
                <a:solidFill>
                  <a:srgbClr val="000000"/>
                </a:solidFill>
                <a:latin typeface="Arial" charset="0"/>
                <a:ea typeface="MS Gothic" pitchFamily="49" charset="-128"/>
              </a:defRPr>
            </a:lvl6pPr>
            <a:lvl7pPr marL="1993900" indent="-215900" defTabSz="449263" fontAlgn="base" hangingPunct="0">
              <a:lnSpc>
                <a:spcPct val="93000"/>
              </a:lnSpc>
              <a:spcBef>
                <a:spcPct val="0"/>
              </a:spcBef>
              <a:spcAft>
                <a:spcPct val="0"/>
              </a:spcAft>
              <a:buClr>
                <a:srgbClr val="000000"/>
              </a:buClr>
              <a:buSzPct val="45000"/>
              <a:buFont typeface="StarSymbol" charset="0"/>
              <a:tabLst>
                <a:tab pos="723900" algn="l"/>
                <a:tab pos="1447800" algn="l"/>
                <a:tab pos="2171700" algn="l"/>
              </a:tabLst>
              <a:defRPr>
                <a:solidFill>
                  <a:srgbClr val="000000"/>
                </a:solidFill>
                <a:latin typeface="Arial" charset="0"/>
                <a:ea typeface="MS Gothic" pitchFamily="49" charset="-128"/>
              </a:defRPr>
            </a:lvl7pPr>
            <a:lvl8pPr marL="2451100" indent="-215900" defTabSz="449263" fontAlgn="base" hangingPunct="0">
              <a:lnSpc>
                <a:spcPct val="93000"/>
              </a:lnSpc>
              <a:spcBef>
                <a:spcPct val="0"/>
              </a:spcBef>
              <a:spcAft>
                <a:spcPct val="0"/>
              </a:spcAft>
              <a:buClr>
                <a:srgbClr val="000000"/>
              </a:buClr>
              <a:buSzPct val="45000"/>
              <a:buFont typeface="StarSymbol" charset="0"/>
              <a:tabLst>
                <a:tab pos="723900" algn="l"/>
                <a:tab pos="1447800" algn="l"/>
                <a:tab pos="2171700" algn="l"/>
              </a:tabLst>
              <a:defRPr>
                <a:solidFill>
                  <a:srgbClr val="000000"/>
                </a:solidFill>
                <a:latin typeface="Arial" charset="0"/>
                <a:ea typeface="MS Gothic" pitchFamily="49" charset="-128"/>
              </a:defRPr>
            </a:lvl8pPr>
            <a:lvl9pPr marL="2908300" indent="-215900" defTabSz="449263" fontAlgn="base" hangingPunct="0">
              <a:lnSpc>
                <a:spcPct val="93000"/>
              </a:lnSpc>
              <a:spcBef>
                <a:spcPct val="0"/>
              </a:spcBef>
              <a:spcAft>
                <a:spcPct val="0"/>
              </a:spcAft>
              <a:buClr>
                <a:srgbClr val="000000"/>
              </a:buClr>
              <a:buSzPct val="45000"/>
              <a:buFont typeface="StarSymbol" charset="0"/>
              <a:tabLst>
                <a:tab pos="723900" algn="l"/>
                <a:tab pos="1447800" algn="l"/>
                <a:tab pos="2171700" algn="l"/>
              </a:tabLst>
              <a:defRPr>
                <a:solidFill>
                  <a:srgbClr val="000000"/>
                </a:solidFill>
                <a:latin typeface="Arial" charset="0"/>
                <a:ea typeface="MS Gothic" pitchFamily="49" charset="-128"/>
              </a:defRPr>
            </a:lvl9pPr>
          </a:lstStyle>
          <a:p>
            <a:pPr algn="ctr">
              <a:lnSpc>
                <a:spcPct val="101000"/>
              </a:lnSpc>
              <a:buClr>
                <a:srgbClr val="FFFFFF"/>
              </a:buClr>
            </a:pPr>
            <a:r>
              <a:rPr lang="it-IT" altLang="it-IT" sz="1800" b="1" kern="1200" dirty="0">
                <a:solidFill>
                  <a:schemeClr val="bg1"/>
                </a:solidFill>
                <a:latin typeface="Verdana" pitchFamily="34" charset="0"/>
                <a:ea typeface="MS Gothic" pitchFamily="49" charset="-128"/>
                <a:cs typeface="+mn-cs"/>
              </a:rPr>
              <a:t>Il rating e gli asset immateriali</a:t>
            </a:r>
            <a:endParaRPr lang="en-GB" altLang="it-IT" sz="1800" b="1" kern="1200" dirty="0">
              <a:solidFill>
                <a:schemeClr val="bg1"/>
              </a:solidFill>
              <a:latin typeface="Verdana" pitchFamily="34" charset="0"/>
              <a:ea typeface="MS Gothic" pitchFamily="49" charset="-128"/>
              <a:cs typeface="+mn-cs"/>
            </a:endParaRPr>
          </a:p>
        </p:txBody>
      </p:sp>
      <p:grpSp>
        <p:nvGrpSpPr>
          <p:cNvPr id="7186" name="Group 18"/>
          <p:cNvGrpSpPr>
            <a:grpSpLocks/>
          </p:cNvGrpSpPr>
          <p:nvPr/>
        </p:nvGrpSpPr>
        <p:grpSpPr bwMode="auto">
          <a:xfrm>
            <a:off x="4763" y="4959350"/>
            <a:ext cx="9169400" cy="71438"/>
            <a:chOff x="3" y="3124"/>
            <a:chExt cx="5776" cy="45"/>
          </a:xfrm>
        </p:grpSpPr>
        <p:sp>
          <p:nvSpPr>
            <p:cNvPr id="7187" name="AutoShape 19"/>
            <p:cNvSpPr>
              <a:spLocks noChangeArrowheads="1"/>
            </p:cNvSpPr>
            <p:nvPr/>
          </p:nvSpPr>
          <p:spPr bwMode="auto">
            <a:xfrm>
              <a:off x="3" y="3124"/>
              <a:ext cx="794" cy="46"/>
            </a:xfrm>
            <a:prstGeom prst="roundRect">
              <a:avLst>
                <a:gd name="adj" fmla="val 2171"/>
              </a:avLst>
            </a:prstGeom>
            <a:solidFill>
              <a:schemeClr val="bg1"/>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7188" name="AutoShape 20"/>
            <p:cNvSpPr>
              <a:spLocks noChangeArrowheads="1"/>
            </p:cNvSpPr>
            <p:nvPr/>
          </p:nvSpPr>
          <p:spPr bwMode="auto">
            <a:xfrm>
              <a:off x="4986" y="3124"/>
              <a:ext cx="794" cy="46"/>
            </a:xfrm>
            <a:prstGeom prst="roundRect">
              <a:avLst>
                <a:gd name="adj" fmla="val 2171"/>
              </a:avLst>
            </a:prstGeom>
            <a:solidFill>
              <a:schemeClr val="bg1"/>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7189" name="Line 21"/>
            <p:cNvSpPr>
              <a:spLocks noChangeShapeType="1"/>
            </p:cNvSpPr>
            <p:nvPr/>
          </p:nvSpPr>
          <p:spPr bwMode="auto">
            <a:xfrm>
              <a:off x="542" y="3147"/>
              <a:ext cx="4535" cy="1"/>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grpSp>
      <p:pic>
        <p:nvPicPr>
          <p:cNvPr id="7193" name="Picture 25" descr="altieri"/>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595438"/>
            <a:ext cx="9180513" cy="1562100"/>
          </a:xfrm>
          <a:prstGeom prst="rect">
            <a:avLst/>
          </a:prstGeom>
          <a:noFill/>
          <a:extLst>
            <a:ext uri="{909E8E84-426E-40DD-AFC4-6F175D3DCCD1}">
              <a14:hiddenFill xmlns:a14="http://schemas.microsoft.com/office/drawing/2010/main">
                <a:solidFill>
                  <a:srgbClr val="FFFFFF"/>
                </a:solidFill>
              </a14:hiddenFill>
            </a:ext>
          </a:extLst>
        </p:spPr>
      </p:pic>
      <p:grpSp>
        <p:nvGrpSpPr>
          <p:cNvPr id="7194" name="Group 26"/>
          <p:cNvGrpSpPr>
            <a:grpSpLocks/>
          </p:cNvGrpSpPr>
          <p:nvPr userDrawn="1"/>
        </p:nvGrpSpPr>
        <p:grpSpPr bwMode="auto">
          <a:xfrm>
            <a:off x="0" y="1547813"/>
            <a:ext cx="9178925" cy="71437"/>
            <a:chOff x="0" y="975"/>
            <a:chExt cx="5782" cy="45"/>
          </a:xfrm>
        </p:grpSpPr>
        <p:sp>
          <p:nvSpPr>
            <p:cNvPr id="7195" name="AutoShape 27"/>
            <p:cNvSpPr>
              <a:spLocks noChangeArrowheads="1"/>
            </p:cNvSpPr>
            <p:nvPr/>
          </p:nvSpPr>
          <p:spPr bwMode="auto">
            <a:xfrm>
              <a:off x="0" y="975"/>
              <a:ext cx="794" cy="46"/>
            </a:xfrm>
            <a:prstGeom prst="roundRect">
              <a:avLst>
                <a:gd name="adj" fmla="val 2171"/>
              </a:avLst>
            </a:prstGeom>
            <a:solidFill>
              <a:schemeClr val="bg1"/>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7196" name="AutoShape 28"/>
            <p:cNvSpPr>
              <a:spLocks noChangeArrowheads="1"/>
            </p:cNvSpPr>
            <p:nvPr/>
          </p:nvSpPr>
          <p:spPr bwMode="auto">
            <a:xfrm>
              <a:off x="4989" y="975"/>
              <a:ext cx="794" cy="46"/>
            </a:xfrm>
            <a:prstGeom prst="roundRect">
              <a:avLst>
                <a:gd name="adj" fmla="val 2171"/>
              </a:avLst>
            </a:prstGeom>
            <a:solidFill>
              <a:schemeClr val="bg1"/>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7197" name="Line 29"/>
            <p:cNvSpPr>
              <a:spLocks noChangeShapeType="1"/>
            </p:cNvSpPr>
            <p:nvPr/>
          </p:nvSpPr>
          <p:spPr bwMode="auto">
            <a:xfrm>
              <a:off x="544" y="998"/>
              <a:ext cx="4535" cy="1"/>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grpSp>
      <p:grpSp>
        <p:nvGrpSpPr>
          <p:cNvPr id="7198" name="Group 30"/>
          <p:cNvGrpSpPr>
            <a:grpSpLocks/>
          </p:cNvGrpSpPr>
          <p:nvPr userDrawn="1"/>
        </p:nvGrpSpPr>
        <p:grpSpPr bwMode="auto">
          <a:xfrm>
            <a:off x="4763" y="3132138"/>
            <a:ext cx="9169400" cy="71437"/>
            <a:chOff x="3" y="2013"/>
            <a:chExt cx="5776" cy="45"/>
          </a:xfrm>
        </p:grpSpPr>
        <p:sp>
          <p:nvSpPr>
            <p:cNvPr id="7199" name="AutoShape 31"/>
            <p:cNvSpPr>
              <a:spLocks noChangeArrowheads="1"/>
            </p:cNvSpPr>
            <p:nvPr/>
          </p:nvSpPr>
          <p:spPr bwMode="auto">
            <a:xfrm>
              <a:off x="3" y="2013"/>
              <a:ext cx="794" cy="46"/>
            </a:xfrm>
            <a:prstGeom prst="roundRect">
              <a:avLst>
                <a:gd name="adj" fmla="val 2171"/>
              </a:avLst>
            </a:prstGeom>
            <a:solidFill>
              <a:schemeClr val="bg1"/>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7200" name="AutoShape 32"/>
            <p:cNvSpPr>
              <a:spLocks noChangeArrowheads="1"/>
            </p:cNvSpPr>
            <p:nvPr/>
          </p:nvSpPr>
          <p:spPr bwMode="auto">
            <a:xfrm>
              <a:off x="4986" y="2013"/>
              <a:ext cx="794" cy="46"/>
            </a:xfrm>
            <a:prstGeom prst="roundRect">
              <a:avLst>
                <a:gd name="adj" fmla="val 2171"/>
              </a:avLst>
            </a:prstGeom>
            <a:solidFill>
              <a:schemeClr val="bg1"/>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7201" name="Line 33"/>
            <p:cNvSpPr>
              <a:spLocks noChangeShapeType="1"/>
            </p:cNvSpPr>
            <p:nvPr/>
          </p:nvSpPr>
          <p:spPr bwMode="auto">
            <a:xfrm>
              <a:off x="542" y="2036"/>
              <a:ext cx="4535" cy="1"/>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grpSp>
      <p:pic>
        <p:nvPicPr>
          <p:cNvPr id="7202" name="Picture 34" descr="ABI_negativo"/>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419475" y="539750"/>
            <a:ext cx="2341563" cy="533400"/>
          </a:xfrm>
          <a:prstGeom prst="rect">
            <a:avLst/>
          </a:prstGeom>
          <a:noFill/>
          <a:extLst>
            <a:ext uri="{909E8E84-426E-40DD-AFC4-6F175D3DCCD1}">
              <a14:hiddenFill xmlns:a14="http://schemas.microsoft.com/office/drawing/2010/main">
                <a:solidFill>
                  <a:srgbClr val="FFFFFF"/>
                </a:solidFill>
              </a14:hiddenFill>
            </a:ext>
          </a:extLst>
        </p:spPr>
      </p:pic>
      <p:sp>
        <p:nvSpPr>
          <p:cNvPr id="7203" name="Text Box 35"/>
          <p:cNvSpPr txBox="1">
            <a:spLocks noChangeArrowheads="1"/>
          </p:cNvSpPr>
          <p:nvPr userDrawn="1"/>
        </p:nvSpPr>
        <p:spPr bwMode="auto">
          <a:xfrm>
            <a:off x="2918849" y="5076453"/>
            <a:ext cx="3214688" cy="11618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gn="l">
              <a:tabLst>
                <a:tab pos="723900" algn="l"/>
                <a:tab pos="1447800" algn="l"/>
                <a:tab pos="2171700" algn="l"/>
                <a:tab pos="2895600" algn="l"/>
              </a:tabLst>
              <a:defRPr>
                <a:solidFill>
                  <a:srgbClr val="000000"/>
                </a:solidFill>
                <a:latin typeface="Arial" charset="0"/>
                <a:ea typeface="MS Gothic" pitchFamily="49" charset="-128"/>
              </a:defRPr>
            </a:lvl1pPr>
            <a:lvl2pPr algn="l">
              <a:tabLst>
                <a:tab pos="723900" algn="l"/>
                <a:tab pos="1447800" algn="l"/>
                <a:tab pos="2171700" algn="l"/>
                <a:tab pos="2895600" algn="l"/>
              </a:tabLst>
              <a:defRPr>
                <a:solidFill>
                  <a:srgbClr val="000000"/>
                </a:solidFill>
                <a:latin typeface="Arial" charset="0"/>
                <a:ea typeface="MS Gothic" pitchFamily="49" charset="-128"/>
              </a:defRPr>
            </a:lvl2pPr>
            <a:lvl3pPr algn="l">
              <a:tabLst>
                <a:tab pos="723900" algn="l"/>
                <a:tab pos="1447800" algn="l"/>
                <a:tab pos="2171700" algn="l"/>
                <a:tab pos="2895600" algn="l"/>
              </a:tabLst>
              <a:defRPr>
                <a:solidFill>
                  <a:srgbClr val="000000"/>
                </a:solidFill>
                <a:latin typeface="Arial" charset="0"/>
                <a:ea typeface="MS Gothic" pitchFamily="49" charset="-128"/>
              </a:defRPr>
            </a:lvl3pPr>
            <a:lvl4pPr algn="l">
              <a:tabLst>
                <a:tab pos="723900" algn="l"/>
                <a:tab pos="1447800" algn="l"/>
                <a:tab pos="2171700" algn="l"/>
                <a:tab pos="2895600" algn="l"/>
              </a:tabLst>
              <a:defRPr>
                <a:solidFill>
                  <a:srgbClr val="000000"/>
                </a:solidFill>
                <a:latin typeface="Arial" charset="0"/>
                <a:ea typeface="MS Gothic" pitchFamily="49" charset="-128"/>
              </a:defRPr>
            </a:lvl4pPr>
            <a:lvl5pPr algn="l">
              <a:tabLst>
                <a:tab pos="723900" algn="l"/>
                <a:tab pos="1447800" algn="l"/>
                <a:tab pos="2171700" algn="l"/>
                <a:tab pos="2895600" algn="l"/>
              </a:tabLst>
              <a:defRPr>
                <a:solidFill>
                  <a:srgbClr val="000000"/>
                </a:solidFill>
                <a:latin typeface="Arial" charset="0"/>
                <a:ea typeface="MS Gothic" pitchFamily="49" charset="-128"/>
              </a:defRPr>
            </a:lvl5pPr>
            <a:lvl6pPr marL="1536700" indent="-215900" defTabSz="449263" fontAlgn="base" hangingPunct="0">
              <a:lnSpc>
                <a:spcPct val="93000"/>
              </a:lnSpc>
              <a:spcBef>
                <a:spcPct val="0"/>
              </a:spcBef>
              <a:spcAft>
                <a:spcPct val="0"/>
              </a:spcAft>
              <a:buClr>
                <a:srgbClr val="000000"/>
              </a:buClr>
              <a:buSzPct val="45000"/>
              <a:buFont typeface="StarSymbol" charset="0"/>
              <a:tabLst>
                <a:tab pos="723900" algn="l"/>
                <a:tab pos="1447800" algn="l"/>
                <a:tab pos="2171700" algn="l"/>
                <a:tab pos="2895600" algn="l"/>
              </a:tabLst>
              <a:defRPr>
                <a:solidFill>
                  <a:srgbClr val="000000"/>
                </a:solidFill>
                <a:latin typeface="Arial" charset="0"/>
                <a:ea typeface="MS Gothic" pitchFamily="49" charset="-128"/>
              </a:defRPr>
            </a:lvl6pPr>
            <a:lvl7pPr marL="1993900" indent="-215900" defTabSz="449263" fontAlgn="base" hangingPunct="0">
              <a:lnSpc>
                <a:spcPct val="93000"/>
              </a:lnSpc>
              <a:spcBef>
                <a:spcPct val="0"/>
              </a:spcBef>
              <a:spcAft>
                <a:spcPct val="0"/>
              </a:spcAft>
              <a:buClr>
                <a:srgbClr val="000000"/>
              </a:buClr>
              <a:buSzPct val="45000"/>
              <a:buFont typeface="StarSymbol" charset="0"/>
              <a:tabLst>
                <a:tab pos="723900" algn="l"/>
                <a:tab pos="1447800" algn="l"/>
                <a:tab pos="2171700" algn="l"/>
                <a:tab pos="2895600" algn="l"/>
              </a:tabLst>
              <a:defRPr>
                <a:solidFill>
                  <a:srgbClr val="000000"/>
                </a:solidFill>
                <a:latin typeface="Arial" charset="0"/>
                <a:ea typeface="MS Gothic" pitchFamily="49" charset="-128"/>
              </a:defRPr>
            </a:lvl7pPr>
            <a:lvl8pPr marL="2451100" indent="-215900" defTabSz="449263" fontAlgn="base" hangingPunct="0">
              <a:lnSpc>
                <a:spcPct val="93000"/>
              </a:lnSpc>
              <a:spcBef>
                <a:spcPct val="0"/>
              </a:spcBef>
              <a:spcAft>
                <a:spcPct val="0"/>
              </a:spcAft>
              <a:buClr>
                <a:srgbClr val="000000"/>
              </a:buClr>
              <a:buSzPct val="45000"/>
              <a:buFont typeface="StarSymbol" charset="0"/>
              <a:tabLst>
                <a:tab pos="723900" algn="l"/>
                <a:tab pos="1447800" algn="l"/>
                <a:tab pos="2171700" algn="l"/>
                <a:tab pos="2895600" algn="l"/>
              </a:tabLst>
              <a:defRPr>
                <a:solidFill>
                  <a:srgbClr val="000000"/>
                </a:solidFill>
                <a:latin typeface="Arial" charset="0"/>
                <a:ea typeface="MS Gothic" pitchFamily="49" charset="-128"/>
              </a:defRPr>
            </a:lvl8pPr>
            <a:lvl9pPr marL="2908300" indent="-215900" defTabSz="449263" fontAlgn="base" hangingPunct="0">
              <a:lnSpc>
                <a:spcPct val="93000"/>
              </a:lnSpc>
              <a:spcBef>
                <a:spcPct val="0"/>
              </a:spcBef>
              <a:spcAft>
                <a:spcPct val="0"/>
              </a:spcAft>
              <a:buClr>
                <a:srgbClr val="000000"/>
              </a:buClr>
              <a:buSzPct val="45000"/>
              <a:buFont typeface="StarSymbol" charset="0"/>
              <a:tabLst>
                <a:tab pos="723900" algn="l"/>
                <a:tab pos="1447800" algn="l"/>
                <a:tab pos="2171700" algn="l"/>
                <a:tab pos="2895600" algn="l"/>
              </a:tabLst>
              <a:defRPr>
                <a:solidFill>
                  <a:srgbClr val="000000"/>
                </a:solidFill>
                <a:latin typeface="Arial" charset="0"/>
                <a:ea typeface="MS Gothic" pitchFamily="49" charset="-128"/>
              </a:defRPr>
            </a:lvl9pPr>
          </a:lstStyle>
          <a:p>
            <a:pPr algn="ctr">
              <a:lnSpc>
                <a:spcPct val="101000"/>
              </a:lnSpc>
              <a:buClr>
                <a:srgbClr val="FFFFFF"/>
              </a:buClr>
            </a:pPr>
            <a:r>
              <a:rPr lang="en-GB" altLang="it-IT" sz="1400" dirty="0">
                <a:solidFill>
                  <a:schemeClr val="bg1"/>
                </a:solidFill>
                <a:latin typeface="Verdana" pitchFamily="34" charset="0"/>
              </a:rPr>
              <a:t>Roma, </a:t>
            </a:r>
          </a:p>
          <a:p>
            <a:pPr algn="ctr">
              <a:lnSpc>
                <a:spcPct val="101000"/>
              </a:lnSpc>
              <a:buClr>
                <a:srgbClr val="FFFFFF"/>
              </a:buClr>
            </a:pPr>
            <a:endParaRPr lang="en-GB" altLang="it-IT" sz="1400" dirty="0">
              <a:solidFill>
                <a:schemeClr val="bg1"/>
              </a:solidFill>
              <a:latin typeface="Verdana" pitchFamily="34" charset="0"/>
            </a:endParaRPr>
          </a:p>
          <a:p>
            <a:pPr algn="ctr">
              <a:lnSpc>
                <a:spcPct val="101000"/>
              </a:lnSpc>
              <a:buClr>
                <a:srgbClr val="FFFFFF"/>
              </a:buClr>
            </a:pPr>
            <a:endParaRPr lang="en-GB" altLang="it-IT" sz="1400" dirty="0">
              <a:solidFill>
                <a:schemeClr val="bg1"/>
              </a:solidFill>
              <a:latin typeface="Verdana" pitchFamily="34" charset="0"/>
            </a:endParaRPr>
          </a:p>
          <a:p>
            <a:pPr algn="ctr">
              <a:lnSpc>
                <a:spcPct val="101000"/>
              </a:lnSpc>
              <a:buClr>
                <a:srgbClr val="FFFFFF"/>
              </a:buClr>
            </a:pPr>
            <a:endParaRPr lang="en-GB" altLang="it-IT" sz="1400" dirty="0">
              <a:solidFill>
                <a:schemeClr val="bg1"/>
              </a:solidFill>
              <a:latin typeface="Verdana" pitchFamily="34" charset="0"/>
            </a:endParaRPr>
          </a:p>
          <a:p>
            <a:pPr algn="ctr">
              <a:lnSpc>
                <a:spcPct val="101000"/>
              </a:lnSpc>
              <a:buClr>
                <a:srgbClr val="FFFFFF"/>
              </a:buClr>
            </a:pPr>
            <a:r>
              <a:rPr lang="en-GB" altLang="it-IT" sz="1400" dirty="0">
                <a:solidFill>
                  <a:schemeClr val="bg1"/>
                </a:solidFill>
                <a:latin typeface="Verdana" pitchFamily="34" charset="0"/>
              </a:rPr>
              <a:t>Ufficio </a:t>
            </a:r>
            <a:r>
              <a:rPr lang="en-GB" altLang="it-IT" sz="1400" dirty="0" err="1">
                <a:solidFill>
                  <a:schemeClr val="bg1"/>
                </a:solidFill>
                <a:latin typeface="Verdana" pitchFamily="34" charset="0"/>
              </a:rPr>
              <a:t>Credito</a:t>
            </a:r>
            <a:r>
              <a:rPr lang="en-GB" altLang="it-IT" sz="1400" dirty="0">
                <a:solidFill>
                  <a:schemeClr val="bg1"/>
                </a:solidFill>
                <a:latin typeface="Verdana" pitchFamily="34" charset="0"/>
              </a:rPr>
              <a:t> e </a:t>
            </a:r>
            <a:r>
              <a:rPr lang="en-GB" altLang="it-IT" sz="1400" dirty="0" err="1">
                <a:solidFill>
                  <a:schemeClr val="bg1"/>
                </a:solidFill>
                <a:latin typeface="Verdana" pitchFamily="34" charset="0"/>
              </a:rPr>
              <a:t>Sviluppo</a:t>
            </a:r>
            <a:endParaRPr lang="en-GB" altLang="it-IT" sz="1400" dirty="0">
              <a:solidFill>
                <a:schemeClr val="bg1"/>
              </a:solidFill>
              <a:latin typeface="Verdana"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458788" y="274638"/>
            <a:ext cx="8262937" cy="1139825"/>
          </a:xfrm>
          <a:prstGeom prst="rect">
            <a:avLst/>
          </a:prstGeom>
        </p:spPr>
        <p:txBody>
          <a:bodyPr/>
          <a:lstStyle/>
          <a:p>
            <a:r>
              <a:rPr lang="it-IT"/>
              <a:t>Fare clic per modificare lo stile del titolo</a:t>
            </a:r>
          </a:p>
        </p:txBody>
      </p:sp>
      <p:sp>
        <p:nvSpPr>
          <p:cNvPr id="3" name="Segnaposto testo verticale 2"/>
          <p:cNvSpPr>
            <a:spLocks noGrp="1"/>
          </p:cNvSpPr>
          <p:nvPr>
            <p:ph type="body" orient="vert" idx="1"/>
          </p:nvPr>
        </p:nvSpPr>
        <p:spPr>
          <a:xfrm>
            <a:off x="458788" y="1744663"/>
            <a:ext cx="8259762" cy="3763962"/>
          </a:xfrm>
          <a:prstGeom prst="rect">
            <a:avLst/>
          </a:prstGeo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idx="10"/>
          </p:nvPr>
        </p:nvSpPr>
        <p:spPr>
          <a:xfrm>
            <a:off x="458788" y="6446838"/>
            <a:ext cx="2136775" cy="469900"/>
          </a:xfrm>
          <a:prstGeom prst="rect">
            <a:avLst/>
          </a:prstGeom>
        </p:spPr>
        <p:txBody>
          <a:bodyPr/>
          <a:lstStyle>
            <a:lvl1pPr>
              <a:defRPr/>
            </a:lvl1pPr>
          </a:lstStyle>
          <a:p>
            <a:fld id="{C0B2012D-09F3-4714-A565-3A1D4C9DD78B}" type="datetime1">
              <a:rPr lang="en-GB" altLang="it-IT"/>
              <a:pPr/>
              <a:t>23/11/2021</a:t>
            </a:fld>
            <a:endParaRPr lang="en-GB" altLang="it-IT"/>
          </a:p>
        </p:txBody>
      </p:sp>
      <p:sp>
        <p:nvSpPr>
          <p:cNvPr id="5" name="Segnaposto piè di pagina 4"/>
          <p:cNvSpPr>
            <a:spLocks noGrp="1"/>
          </p:cNvSpPr>
          <p:nvPr>
            <p:ph type="ftr" idx="11"/>
          </p:nvPr>
        </p:nvSpPr>
        <p:spPr>
          <a:xfrm>
            <a:off x="5741988" y="6445250"/>
            <a:ext cx="2016125" cy="469900"/>
          </a:xfrm>
          <a:prstGeom prst="rect">
            <a:avLst/>
          </a:prstGeom>
        </p:spPr>
        <p:txBody>
          <a:bodyPr/>
          <a:lstStyle>
            <a:lvl1pPr>
              <a:defRPr/>
            </a:lvl1pPr>
          </a:lstStyle>
          <a:p>
            <a:endParaRPr lang="it-IT" altLang="it-IT"/>
          </a:p>
        </p:txBody>
      </p:sp>
    </p:spTree>
    <p:extLst>
      <p:ext uri="{BB962C8B-B14F-4D97-AF65-F5344CB8AC3E}">
        <p14:creationId xmlns:p14="http://schemas.microsoft.com/office/powerpoint/2010/main" val="2411829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56388" y="274638"/>
            <a:ext cx="2065337" cy="5233987"/>
          </a:xfrm>
          <a:prstGeom prst="rect">
            <a:avLst/>
          </a:prstGeo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8788" y="274638"/>
            <a:ext cx="6045200" cy="5233987"/>
          </a:xfrm>
          <a:prstGeom prst="rect">
            <a:avLst/>
          </a:prstGeo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idx="10"/>
          </p:nvPr>
        </p:nvSpPr>
        <p:spPr>
          <a:xfrm>
            <a:off x="458788" y="6446838"/>
            <a:ext cx="2136775" cy="469900"/>
          </a:xfrm>
          <a:prstGeom prst="rect">
            <a:avLst/>
          </a:prstGeom>
        </p:spPr>
        <p:txBody>
          <a:bodyPr/>
          <a:lstStyle>
            <a:lvl1pPr>
              <a:defRPr/>
            </a:lvl1pPr>
          </a:lstStyle>
          <a:p>
            <a:fld id="{BC3BFEF5-7F94-4569-A00F-E8967FA80343}" type="datetime1">
              <a:rPr lang="en-GB" altLang="it-IT"/>
              <a:pPr/>
              <a:t>23/11/2021</a:t>
            </a:fld>
            <a:endParaRPr lang="en-GB" altLang="it-IT"/>
          </a:p>
        </p:txBody>
      </p:sp>
      <p:sp>
        <p:nvSpPr>
          <p:cNvPr id="5" name="Segnaposto piè di pagina 4"/>
          <p:cNvSpPr>
            <a:spLocks noGrp="1"/>
          </p:cNvSpPr>
          <p:nvPr>
            <p:ph type="ftr" idx="11"/>
          </p:nvPr>
        </p:nvSpPr>
        <p:spPr>
          <a:xfrm>
            <a:off x="5741988" y="6445250"/>
            <a:ext cx="2016125" cy="469900"/>
          </a:xfrm>
          <a:prstGeom prst="rect">
            <a:avLst/>
          </a:prstGeom>
        </p:spPr>
        <p:txBody>
          <a:bodyPr/>
          <a:lstStyle>
            <a:lvl1pPr>
              <a:defRPr/>
            </a:lvl1pPr>
          </a:lstStyle>
          <a:p>
            <a:endParaRPr lang="it-IT" altLang="it-IT"/>
          </a:p>
        </p:txBody>
      </p:sp>
    </p:spTree>
    <p:extLst>
      <p:ext uri="{BB962C8B-B14F-4D97-AF65-F5344CB8AC3E}">
        <p14:creationId xmlns:p14="http://schemas.microsoft.com/office/powerpoint/2010/main" val="40553723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olo, ClipArt e testo">
    <p:spTree>
      <p:nvGrpSpPr>
        <p:cNvPr id="1" name=""/>
        <p:cNvGrpSpPr/>
        <p:nvPr/>
      </p:nvGrpSpPr>
      <p:grpSpPr>
        <a:xfrm>
          <a:off x="0" y="0"/>
          <a:ext cx="0" cy="0"/>
          <a:chOff x="0" y="0"/>
          <a:chExt cx="0" cy="0"/>
        </a:xfrm>
      </p:grpSpPr>
      <p:sp>
        <p:nvSpPr>
          <p:cNvPr id="2" name="Titolo 1"/>
          <p:cNvSpPr>
            <a:spLocks noGrp="1"/>
          </p:cNvSpPr>
          <p:nvPr>
            <p:ph type="title"/>
          </p:nvPr>
        </p:nvSpPr>
        <p:spPr>
          <a:xfrm>
            <a:off x="458788" y="274638"/>
            <a:ext cx="8262937" cy="1139825"/>
          </a:xfrm>
          <a:prstGeom prst="rect">
            <a:avLst/>
          </a:prstGeom>
        </p:spPr>
        <p:txBody>
          <a:bodyPr/>
          <a:lstStyle/>
          <a:p>
            <a:r>
              <a:rPr lang="it-IT"/>
              <a:t>Fare clic per modificare lo stile del titolo</a:t>
            </a:r>
          </a:p>
        </p:txBody>
      </p:sp>
      <p:sp>
        <p:nvSpPr>
          <p:cNvPr id="3" name="Segnaposto ClipArt 2"/>
          <p:cNvSpPr>
            <a:spLocks noGrp="1"/>
          </p:cNvSpPr>
          <p:nvPr>
            <p:ph type="clipArt" sz="half" idx="1"/>
          </p:nvPr>
        </p:nvSpPr>
        <p:spPr>
          <a:xfrm>
            <a:off x="458788" y="1744663"/>
            <a:ext cx="4052887" cy="3763962"/>
          </a:xfrm>
          <a:prstGeom prst="rect">
            <a:avLst/>
          </a:prstGeom>
        </p:spPr>
        <p:txBody>
          <a:bodyPr/>
          <a:lstStyle/>
          <a:p>
            <a:r>
              <a:rPr lang="it-IT"/>
              <a:t>Fare clic sull'icona per inserire un'immagine ClipArt</a:t>
            </a:r>
          </a:p>
        </p:txBody>
      </p:sp>
      <p:sp>
        <p:nvSpPr>
          <p:cNvPr id="4" name="Segnaposto testo 3"/>
          <p:cNvSpPr>
            <a:spLocks noGrp="1"/>
          </p:cNvSpPr>
          <p:nvPr>
            <p:ph type="body" sz="half" idx="2"/>
          </p:nvPr>
        </p:nvSpPr>
        <p:spPr>
          <a:xfrm>
            <a:off x="4664075" y="1744663"/>
            <a:ext cx="4054475" cy="3763962"/>
          </a:xfrm>
          <a:prstGeom prst="rect">
            <a:avLst/>
          </a:prstGeo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idx="10"/>
          </p:nvPr>
        </p:nvSpPr>
        <p:spPr>
          <a:xfrm>
            <a:off x="458788" y="6446838"/>
            <a:ext cx="2136775" cy="469900"/>
          </a:xfrm>
          <a:prstGeom prst="rect">
            <a:avLst/>
          </a:prstGeom>
        </p:spPr>
        <p:txBody>
          <a:bodyPr/>
          <a:lstStyle>
            <a:lvl1pPr>
              <a:defRPr/>
            </a:lvl1pPr>
          </a:lstStyle>
          <a:p>
            <a:r>
              <a:rPr lang="en-GB" altLang="it-IT" dirty="0"/>
              <a:t>18/11/2013</a:t>
            </a:r>
          </a:p>
        </p:txBody>
      </p:sp>
      <p:sp>
        <p:nvSpPr>
          <p:cNvPr id="6" name="Segnaposto piè di pagina 5"/>
          <p:cNvSpPr>
            <a:spLocks noGrp="1"/>
          </p:cNvSpPr>
          <p:nvPr>
            <p:ph type="ftr" idx="11"/>
          </p:nvPr>
        </p:nvSpPr>
        <p:spPr>
          <a:xfrm>
            <a:off x="5741988" y="6445250"/>
            <a:ext cx="2016125" cy="469900"/>
          </a:xfrm>
          <a:prstGeom prst="rect">
            <a:avLst/>
          </a:prstGeom>
        </p:spPr>
        <p:txBody>
          <a:bodyPr/>
          <a:lstStyle>
            <a:lvl1pPr>
              <a:defRPr/>
            </a:lvl1pPr>
          </a:lstStyle>
          <a:p>
            <a:endParaRPr lang="it-IT" altLang="it-IT"/>
          </a:p>
        </p:txBody>
      </p:sp>
    </p:spTree>
    <p:extLst>
      <p:ext uri="{BB962C8B-B14F-4D97-AF65-F5344CB8AC3E}">
        <p14:creationId xmlns:p14="http://schemas.microsoft.com/office/powerpoint/2010/main" val="1993241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8788" y="1744663"/>
            <a:ext cx="8259762" cy="3763962"/>
          </a:xfrm>
          <a:prstGeom prst="rect">
            <a:avLst/>
          </a:prstGeo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858198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5488" y="4395788"/>
            <a:ext cx="7802562" cy="1358900"/>
          </a:xfrm>
          <a:prstGeom prst="rect">
            <a:avLst/>
          </a:prstGeo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5488" y="2898775"/>
            <a:ext cx="7802562" cy="1497013"/>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Segnaposto data 3"/>
          <p:cNvSpPr>
            <a:spLocks noGrp="1"/>
          </p:cNvSpPr>
          <p:nvPr>
            <p:ph type="dt" idx="10"/>
          </p:nvPr>
        </p:nvSpPr>
        <p:spPr>
          <a:xfrm>
            <a:off x="458788" y="6446838"/>
            <a:ext cx="2136775" cy="469900"/>
          </a:xfrm>
          <a:prstGeom prst="rect">
            <a:avLst/>
          </a:prstGeom>
        </p:spPr>
        <p:txBody>
          <a:bodyPr/>
          <a:lstStyle>
            <a:lvl1pPr>
              <a:defRPr/>
            </a:lvl1pPr>
          </a:lstStyle>
          <a:p>
            <a:fld id="{18D78529-3699-4C02-BB23-558EEDF6D30A}" type="datetime1">
              <a:rPr lang="en-GB" altLang="it-IT"/>
              <a:pPr/>
              <a:t>23/11/2021</a:t>
            </a:fld>
            <a:endParaRPr lang="en-GB" altLang="it-IT"/>
          </a:p>
        </p:txBody>
      </p:sp>
      <p:sp>
        <p:nvSpPr>
          <p:cNvPr id="5" name="Segnaposto piè di pagina 4"/>
          <p:cNvSpPr>
            <a:spLocks noGrp="1"/>
          </p:cNvSpPr>
          <p:nvPr>
            <p:ph type="ftr" idx="11"/>
          </p:nvPr>
        </p:nvSpPr>
        <p:spPr>
          <a:xfrm>
            <a:off x="5741988" y="6445250"/>
            <a:ext cx="2016125" cy="469900"/>
          </a:xfrm>
          <a:prstGeom prst="rect">
            <a:avLst/>
          </a:prstGeom>
        </p:spPr>
        <p:txBody>
          <a:bodyPr/>
          <a:lstStyle>
            <a:lvl1pPr>
              <a:defRPr/>
            </a:lvl1pPr>
          </a:lstStyle>
          <a:p>
            <a:endParaRPr lang="it-IT" altLang="it-IT" dirty="0"/>
          </a:p>
        </p:txBody>
      </p:sp>
    </p:spTree>
    <p:extLst>
      <p:ext uri="{BB962C8B-B14F-4D97-AF65-F5344CB8AC3E}">
        <p14:creationId xmlns:p14="http://schemas.microsoft.com/office/powerpoint/2010/main" val="3803802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8788" y="274638"/>
            <a:ext cx="8262937" cy="1139825"/>
          </a:xfrm>
          <a:prstGeom prst="rect">
            <a:avLst/>
          </a:prstGeom>
        </p:spPr>
        <p:txBody>
          <a:bodyPr/>
          <a:lstStyle/>
          <a:p>
            <a:r>
              <a:rPr lang="it-IT" dirty="0"/>
              <a:t>Fare clic per modificare lo stile del titolo</a:t>
            </a:r>
          </a:p>
        </p:txBody>
      </p:sp>
      <p:sp>
        <p:nvSpPr>
          <p:cNvPr id="3" name="Segnaposto contenuto 2"/>
          <p:cNvSpPr>
            <a:spLocks noGrp="1"/>
          </p:cNvSpPr>
          <p:nvPr>
            <p:ph sz="half" idx="1"/>
          </p:nvPr>
        </p:nvSpPr>
        <p:spPr>
          <a:xfrm>
            <a:off x="458788" y="1744663"/>
            <a:ext cx="4052887" cy="376396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64075" y="1744663"/>
            <a:ext cx="4054475" cy="376396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idx="10"/>
          </p:nvPr>
        </p:nvSpPr>
        <p:spPr>
          <a:xfrm>
            <a:off x="458788" y="6446838"/>
            <a:ext cx="2136775" cy="469900"/>
          </a:xfrm>
          <a:prstGeom prst="rect">
            <a:avLst/>
          </a:prstGeom>
        </p:spPr>
        <p:txBody>
          <a:bodyPr/>
          <a:lstStyle>
            <a:lvl1pPr>
              <a:defRPr/>
            </a:lvl1pPr>
          </a:lstStyle>
          <a:p>
            <a:fld id="{E883428F-E72E-49CD-AC6A-5F313B42B26C}" type="datetime1">
              <a:rPr lang="en-GB" altLang="it-IT"/>
              <a:pPr/>
              <a:t>23/11/2021</a:t>
            </a:fld>
            <a:endParaRPr lang="en-GB" altLang="it-IT"/>
          </a:p>
        </p:txBody>
      </p:sp>
      <p:sp>
        <p:nvSpPr>
          <p:cNvPr id="6" name="Segnaposto piè di pagina 5"/>
          <p:cNvSpPr>
            <a:spLocks noGrp="1"/>
          </p:cNvSpPr>
          <p:nvPr>
            <p:ph type="ftr" idx="11"/>
          </p:nvPr>
        </p:nvSpPr>
        <p:spPr>
          <a:xfrm>
            <a:off x="5741988" y="6445250"/>
            <a:ext cx="2016125" cy="469900"/>
          </a:xfrm>
          <a:prstGeom prst="rect">
            <a:avLst/>
          </a:prstGeom>
        </p:spPr>
        <p:txBody>
          <a:bodyPr/>
          <a:lstStyle>
            <a:lvl1pPr>
              <a:defRPr/>
            </a:lvl1pPr>
          </a:lstStyle>
          <a:p>
            <a:endParaRPr lang="it-IT" altLang="it-IT"/>
          </a:p>
        </p:txBody>
      </p:sp>
    </p:spTree>
    <p:extLst>
      <p:ext uri="{BB962C8B-B14F-4D97-AF65-F5344CB8AC3E}">
        <p14:creationId xmlns:p14="http://schemas.microsoft.com/office/powerpoint/2010/main" val="2374482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8788" y="274638"/>
            <a:ext cx="8262937" cy="1139825"/>
          </a:xfrm>
          <a:prstGeom prst="rect">
            <a:avLst/>
          </a:prstGeo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8788" y="1531938"/>
            <a:ext cx="4056062" cy="63817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8788" y="2170113"/>
            <a:ext cx="4056062" cy="39401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64075" y="1531938"/>
            <a:ext cx="4057650" cy="63817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64075" y="2170113"/>
            <a:ext cx="4057650" cy="39401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idx="10"/>
          </p:nvPr>
        </p:nvSpPr>
        <p:spPr>
          <a:xfrm>
            <a:off x="458788" y="6446838"/>
            <a:ext cx="2136775" cy="469900"/>
          </a:xfrm>
          <a:prstGeom prst="rect">
            <a:avLst/>
          </a:prstGeom>
        </p:spPr>
        <p:txBody>
          <a:bodyPr/>
          <a:lstStyle>
            <a:lvl1pPr>
              <a:defRPr/>
            </a:lvl1pPr>
          </a:lstStyle>
          <a:p>
            <a:fld id="{220CD7E2-5458-4428-A679-D6FBCEB9D217}" type="datetime1">
              <a:rPr lang="en-GB" altLang="it-IT"/>
              <a:pPr/>
              <a:t>23/11/2021</a:t>
            </a:fld>
            <a:endParaRPr lang="en-GB" altLang="it-IT"/>
          </a:p>
        </p:txBody>
      </p:sp>
      <p:sp>
        <p:nvSpPr>
          <p:cNvPr id="8" name="Segnaposto piè di pagina 7"/>
          <p:cNvSpPr>
            <a:spLocks noGrp="1"/>
          </p:cNvSpPr>
          <p:nvPr>
            <p:ph type="ftr" idx="11"/>
          </p:nvPr>
        </p:nvSpPr>
        <p:spPr>
          <a:xfrm>
            <a:off x="5741988" y="6445250"/>
            <a:ext cx="2016125" cy="469900"/>
          </a:xfrm>
          <a:prstGeom prst="rect">
            <a:avLst/>
          </a:prstGeom>
        </p:spPr>
        <p:txBody>
          <a:bodyPr/>
          <a:lstStyle>
            <a:lvl1pPr>
              <a:defRPr/>
            </a:lvl1pPr>
          </a:lstStyle>
          <a:p>
            <a:endParaRPr lang="it-IT" altLang="it-IT"/>
          </a:p>
        </p:txBody>
      </p:sp>
    </p:spTree>
    <p:extLst>
      <p:ext uri="{BB962C8B-B14F-4D97-AF65-F5344CB8AC3E}">
        <p14:creationId xmlns:p14="http://schemas.microsoft.com/office/powerpoint/2010/main" val="677543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8788" y="274638"/>
            <a:ext cx="8262937" cy="1139825"/>
          </a:xfrm>
          <a:prstGeom prst="rect">
            <a:avLst/>
          </a:prstGeom>
        </p:spPr>
        <p:txBody>
          <a:bodyPr/>
          <a:lstStyle/>
          <a:p>
            <a:r>
              <a:rPr lang="it-IT"/>
              <a:t>Fare clic per modificare lo stile del titolo</a:t>
            </a:r>
          </a:p>
        </p:txBody>
      </p:sp>
      <p:sp>
        <p:nvSpPr>
          <p:cNvPr id="3" name="Segnaposto data 2"/>
          <p:cNvSpPr>
            <a:spLocks noGrp="1"/>
          </p:cNvSpPr>
          <p:nvPr>
            <p:ph type="dt" idx="10"/>
          </p:nvPr>
        </p:nvSpPr>
        <p:spPr>
          <a:xfrm>
            <a:off x="458788" y="6446838"/>
            <a:ext cx="2136775" cy="469900"/>
          </a:xfrm>
          <a:prstGeom prst="rect">
            <a:avLst/>
          </a:prstGeom>
        </p:spPr>
        <p:txBody>
          <a:bodyPr/>
          <a:lstStyle>
            <a:lvl1pPr>
              <a:defRPr/>
            </a:lvl1pPr>
          </a:lstStyle>
          <a:p>
            <a:fld id="{CAC9ABEF-ED73-4354-8A47-C971393ADC3C}" type="datetime1">
              <a:rPr lang="en-GB" altLang="it-IT"/>
              <a:pPr/>
              <a:t>23/11/2021</a:t>
            </a:fld>
            <a:endParaRPr lang="en-GB" altLang="it-IT"/>
          </a:p>
        </p:txBody>
      </p:sp>
      <p:sp>
        <p:nvSpPr>
          <p:cNvPr id="4" name="Segnaposto piè di pagina 3"/>
          <p:cNvSpPr>
            <a:spLocks noGrp="1"/>
          </p:cNvSpPr>
          <p:nvPr>
            <p:ph type="ftr" idx="11"/>
          </p:nvPr>
        </p:nvSpPr>
        <p:spPr>
          <a:xfrm>
            <a:off x="5741988" y="6445250"/>
            <a:ext cx="2016125" cy="469900"/>
          </a:xfrm>
          <a:prstGeom prst="rect">
            <a:avLst/>
          </a:prstGeom>
        </p:spPr>
        <p:txBody>
          <a:bodyPr/>
          <a:lstStyle>
            <a:lvl1pPr>
              <a:defRPr/>
            </a:lvl1pPr>
          </a:lstStyle>
          <a:p>
            <a:endParaRPr lang="it-IT" altLang="it-IT"/>
          </a:p>
        </p:txBody>
      </p:sp>
    </p:spTree>
    <p:extLst>
      <p:ext uri="{BB962C8B-B14F-4D97-AF65-F5344CB8AC3E}">
        <p14:creationId xmlns:p14="http://schemas.microsoft.com/office/powerpoint/2010/main" val="2309761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idx="10"/>
          </p:nvPr>
        </p:nvSpPr>
        <p:spPr>
          <a:xfrm>
            <a:off x="458788" y="6446838"/>
            <a:ext cx="2136775" cy="469900"/>
          </a:xfrm>
          <a:prstGeom prst="rect">
            <a:avLst/>
          </a:prstGeom>
        </p:spPr>
        <p:txBody>
          <a:bodyPr/>
          <a:lstStyle>
            <a:lvl1pPr>
              <a:defRPr/>
            </a:lvl1pPr>
          </a:lstStyle>
          <a:p>
            <a:fld id="{2E49F0BB-F93C-4B6C-B77F-786BEAFC6F69}" type="datetime1">
              <a:rPr lang="en-GB" altLang="it-IT"/>
              <a:pPr/>
              <a:t>23/11/2021</a:t>
            </a:fld>
            <a:endParaRPr lang="en-GB" altLang="it-IT"/>
          </a:p>
        </p:txBody>
      </p:sp>
      <p:sp>
        <p:nvSpPr>
          <p:cNvPr id="3" name="Segnaposto piè di pagina 2"/>
          <p:cNvSpPr>
            <a:spLocks noGrp="1"/>
          </p:cNvSpPr>
          <p:nvPr>
            <p:ph type="ftr" idx="11"/>
          </p:nvPr>
        </p:nvSpPr>
        <p:spPr>
          <a:xfrm>
            <a:off x="5741988" y="6445250"/>
            <a:ext cx="2016125" cy="469900"/>
          </a:xfrm>
          <a:prstGeom prst="rect">
            <a:avLst/>
          </a:prstGeom>
        </p:spPr>
        <p:txBody>
          <a:bodyPr/>
          <a:lstStyle>
            <a:lvl1pPr>
              <a:defRPr/>
            </a:lvl1pPr>
          </a:lstStyle>
          <a:p>
            <a:endParaRPr lang="it-IT" altLang="it-IT"/>
          </a:p>
        </p:txBody>
      </p:sp>
    </p:spTree>
    <p:extLst>
      <p:ext uri="{BB962C8B-B14F-4D97-AF65-F5344CB8AC3E}">
        <p14:creationId xmlns:p14="http://schemas.microsoft.com/office/powerpoint/2010/main" val="1137702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8788" y="273050"/>
            <a:ext cx="3021012" cy="1158875"/>
          </a:xfrm>
          <a:prstGeom prst="rect">
            <a:avLst/>
          </a:prstGeo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89338" y="273050"/>
            <a:ext cx="5132387" cy="5837238"/>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8788" y="1431925"/>
            <a:ext cx="3021012" cy="46783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idx="10"/>
          </p:nvPr>
        </p:nvSpPr>
        <p:spPr>
          <a:xfrm>
            <a:off x="458788" y="6446838"/>
            <a:ext cx="2136775" cy="469900"/>
          </a:xfrm>
          <a:prstGeom prst="rect">
            <a:avLst/>
          </a:prstGeom>
        </p:spPr>
        <p:txBody>
          <a:bodyPr/>
          <a:lstStyle>
            <a:lvl1pPr>
              <a:defRPr/>
            </a:lvl1pPr>
          </a:lstStyle>
          <a:p>
            <a:fld id="{F389385A-4C05-4B1B-9882-4A0ADBFFABC9}" type="datetime1">
              <a:rPr lang="en-GB" altLang="it-IT"/>
              <a:pPr/>
              <a:t>23/11/2021</a:t>
            </a:fld>
            <a:endParaRPr lang="en-GB" altLang="it-IT"/>
          </a:p>
        </p:txBody>
      </p:sp>
      <p:sp>
        <p:nvSpPr>
          <p:cNvPr id="6" name="Segnaposto piè di pagina 5"/>
          <p:cNvSpPr>
            <a:spLocks noGrp="1"/>
          </p:cNvSpPr>
          <p:nvPr>
            <p:ph type="ftr" idx="11"/>
          </p:nvPr>
        </p:nvSpPr>
        <p:spPr>
          <a:xfrm>
            <a:off x="5741988" y="6445250"/>
            <a:ext cx="2016125" cy="469900"/>
          </a:xfrm>
          <a:prstGeom prst="rect">
            <a:avLst/>
          </a:prstGeom>
        </p:spPr>
        <p:txBody>
          <a:bodyPr/>
          <a:lstStyle>
            <a:lvl1pPr>
              <a:defRPr/>
            </a:lvl1pPr>
          </a:lstStyle>
          <a:p>
            <a:endParaRPr lang="it-IT" altLang="it-IT"/>
          </a:p>
        </p:txBody>
      </p:sp>
    </p:spTree>
    <p:extLst>
      <p:ext uri="{BB962C8B-B14F-4D97-AF65-F5344CB8AC3E}">
        <p14:creationId xmlns:p14="http://schemas.microsoft.com/office/powerpoint/2010/main" val="1294686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800225" y="4787900"/>
            <a:ext cx="5507038" cy="565150"/>
          </a:xfrm>
          <a:prstGeom prst="rect">
            <a:avLst/>
          </a:prstGeo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800225" y="611188"/>
            <a:ext cx="5507038" cy="4103687"/>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p>
        </p:txBody>
      </p:sp>
      <p:sp>
        <p:nvSpPr>
          <p:cNvPr id="4" name="Segnaposto testo 3"/>
          <p:cNvSpPr>
            <a:spLocks noGrp="1"/>
          </p:cNvSpPr>
          <p:nvPr>
            <p:ph type="body" sz="half" idx="2"/>
          </p:nvPr>
        </p:nvSpPr>
        <p:spPr>
          <a:xfrm>
            <a:off x="1800225" y="5353050"/>
            <a:ext cx="5507038" cy="80327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idx="10"/>
          </p:nvPr>
        </p:nvSpPr>
        <p:spPr>
          <a:xfrm>
            <a:off x="458788" y="6446838"/>
            <a:ext cx="2136775" cy="469900"/>
          </a:xfrm>
          <a:prstGeom prst="rect">
            <a:avLst/>
          </a:prstGeom>
        </p:spPr>
        <p:txBody>
          <a:bodyPr/>
          <a:lstStyle>
            <a:lvl1pPr>
              <a:defRPr/>
            </a:lvl1pPr>
          </a:lstStyle>
          <a:p>
            <a:fld id="{B7637EAB-31EA-41F0-BD6F-8914F421A6F4}" type="datetime1">
              <a:rPr lang="en-GB" altLang="it-IT"/>
              <a:pPr/>
              <a:t>23/11/2021</a:t>
            </a:fld>
            <a:endParaRPr lang="en-GB" altLang="it-IT"/>
          </a:p>
        </p:txBody>
      </p:sp>
      <p:sp>
        <p:nvSpPr>
          <p:cNvPr id="6" name="Segnaposto piè di pagina 5"/>
          <p:cNvSpPr>
            <a:spLocks noGrp="1"/>
          </p:cNvSpPr>
          <p:nvPr>
            <p:ph type="ftr" idx="11"/>
          </p:nvPr>
        </p:nvSpPr>
        <p:spPr>
          <a:xfrm>
            <a:off x="5741988" y="6445250"/>
            <a:ext cx="2016125" cy="469900"/>
          </a:xfrm>
          <a:prstGeom prst="rect">
            <a:avLst/>
          </a:prstGeom>
        </p:spPr>
        <p:txBody>
          <a:bodyPr/>
          <a:lstStyle>
            <a:lvl1pPr>
              <a:defRPr/>
            </a:lvl1pPr>
          </a:lstStyle>
          <a:p>
            <a:endParaRPr lang="it-IT" altLang="it-IT"/>
          </a:p>
        </p:txBody>
      </p:sp>
    </p:spTree>
    <p:extLst>
      <p:ext uri="{BB962C8B-B14F-4D97-AF65-F5344CB8AC3E}">
        <p14:creationId xmlns:p14="http://schemas.microsoft.com/office/powerpoint/2010/main" val="3926118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1" name="Rectangle 7"/>
          <p:cNvSpPr>
            <a:spLocks noChangeArrowheads="1"/>
          </p:cNvSpPr>
          <p:nvPr userDrawn="1"/>
        </p:nvSpPr>
        <p:spPr bwMode="auto">
          <a:xfrm>
            <a:off x="0" y="6156325"/>
            <a:ext cx="9180513" cy="684213"/>
          </a:xfrm>
          <a:prstGeom prst="rect">
            <a:avLst/>
          </a:prstGeom>
          <a:solidFill>
            <a:srgbClr val="002F6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42" name="Rectangle 18"/>
          <p:cNvSpPr>
            <a:spLocks noChangeArrowheads="1"/>
          </p:cNvSpPr>
          <p:nvPr/>
        </p:nvSpPr>
        <p:spPr bwMode="auto">
          <a:xfrm>
            <a:off x="7974013" y="6446838"/>
            <a:ext cx="744537" cy="469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a:tabLst>
                <a:tab pos="723900" algn="l"/>
                <a:tab pos="1447800" algn="l"/>
              </a:tabLst>
              <a:defRPr>
                <a:solidFill>
                  <a:srgbClr val="000000"/>
                </a:solidFill>
                <a:latin typeface="Arial" charset="0"/>
                <a:ea typeface="MS Gothic" pitchFamily="49" charset="-128"/>
              </a:defRPr>
            </a:lvl1pPr>
            <a:lvl2pPr algn="l">
              <a:tabLst>
                <a:tab pos="723900" algn="l"/>
                <a:tab pos="1447800" algn="l"/>
              </a:tabLst>
              <a:defRPr>
                <a:solidFill>
                  <a:srgbClr val="000000"/>
                </a:solidFill>
                <a:latin typeface="Arial" charset="0"/>
                <a:ea typeface="MS Gothic" pitchFamily="49" charset="-128"/>
              </a:defRPr>
            </a:lvl2pPr>
            <a:lvl3pPr algn="l">
              <a:tabLst>
                <a:tab pos="723900" algn="l"/>
                <a:tab pos="1447800" algn="l"/>
              </a:tabLst>
              <a:defRPr>
                <a:solidFill>
                  <a:srgbClr val="000000"/>
                </a:solidFill>
                <a:latin typeface="Arial" charset="0"/>
                <a:ea typeface="MS Gothic" pitchFamily="49" charset="-128"/>
              </a:defRPr>
            </a:lvl3pPr>
            <a:lvl4pPr algn="l">
              <a:tabLst>
                <a:tab pos="723900" algn="l"/>
                <a:tab pos="1447800" algn="l"/>
              </a:tabLst>
              <a:defRPr>
                <a:solidFill>
                  <a:srgbClr val="000000"/>
                </a:solidFill>
                <a:latin typeface="Arial" charset="0"/>
                <a:ea typeface="MS Gothic" pitchFamily="49" charset="-128"/>
              </a:defRPr>
            </a:lvl4pPr>
            <a:lvl5pPr algn="l">
              <a:tabLst>
                <a:tab pos="723900" algn="l"/>
                <a:tab pos="1447800" algn="l"/>
              </a:tabLst>
              <a:defRPr>
                <a:solidFill>
                  <a:srgbClr val="000000"/>
                </a:solidFill>
                <a:latin typeface="Arial" charset="0"/>
                <a:ea typeface="MS Gothic" pitchFamily="49" charset="-128"/>
              </a:defRPr>
            </a:lvl5pPr>
            <a:lvl6pPr marL="1536700" indent="-215900" defTabSz="449263" fontAlgn="base" hangingPunct="0">
              <a:lnSpc>
                <a:spcPct val="93000"/>
              </a:lnSpc>
              <a:spcBef>
                <a:spcPct val="0"/>
              </a:spcBef>
              <a:spcAft>
                <a:spcPct val="0"/>
              </a:spcAft>
              <a:buClr>
                <a:srgbClr val="000000"/>
              </a:buClr>
              <a:buSzPct val="45000"/>
              <a:buFont typeface="StarSymbol" charset="0"/>
              <a:tabLst>
                <a:tab pos="723900" algn="l"/>
                <a:tab pos="1447800" algn="l"/>
              </a:tabLst>
              <a:defRPr>
                <a:solidFill>
                  <a:srgbClr val="000000"/>
                </a:solidFill>
                <a:latin typeface="Arial" charset="0"/>
                <a:ea typeface="MS Gothic" pitchFamily="49" charset="-128"/>
              </a:defRPr>
            </a:lvl6pPr>
            <a:lvl7pPr marL="1993900" indent="-215900" defTabSz="449263" fontAlgn="base" hangingPunct="0">
              <a:lnSpc>
                <a:spcPct val="93000"/>
              </a:lnSpc>
              <a:spcBef>
                <a:spcPct val="0"/>
              </a:spcBef>
              <a:spcAft>
                <a:spcPct val="0"/>
              </a:spcAft>
              <a:buClr>
                <a:srgbClr val="000000"/>
              </a:buClr>
              <a:buSzPct val="45000"/>
              <a:buFont typeface="StarSymbol" charset="0"/>
              <a:tabLst>
                <a:tab pos="723900" algn="l"/>
                <a:tab pos="1447800" algn="l"/>
              </a:tabLst>
              <a:defRPr>
                <a:solidFill>
                  <a:srgbClr val="000000"/>
                </a:solidFill>
                <a:latin typeface="Arial" charset="0"/>
                <a:ea typeface="MS Gothic" pitchFamily="49" charset="-128"/>
              </a:defRPr>
            </a:lvl7pPr>
            <a:lvl8pPr marL="2451100" indent="-215900" defTabSz="449263" fontAlgn="base" hangingPunct="0">
              <a:lnSpc>
                <a:spcPct val="93000"/>
              </a:lnSpc>
              <a:spcBef>
                <a:spcPct val="0"/>
              </a:spcBef>
              <a:spcAft>
                <a:spcPct val="0"/>
              </a:spcAft>
              <a:buClr>
                <a:srgbClr val="000000"/>
              </a:buClr>
              <a:buSzPct val="45000"/>
              <a:buFont typeface="StarSymbol" charset="0"/>
              <a:tabLst>
                <a:tab pos="723900" algn="l"/>
                <a:tab pos="1447800" algn="l"/>
              </a:tabLst>
              <a:defRPr>
                <a:solidFill>
                  <a:srgbClr val="000000"/>
                </a:solidFill>
                <a:latin typeface="Arial" charset="0"/>
                <a:ea typeface="MS Gothic" pitchFamily="49" charset="-128"/>
              </a:defRPr>
            </a:lvl8pPr>
            <a:lvl9pPr marL="2908300" indent="-215900" defTabSz="449263" fontAlgn="base" hangingPunct="0">
              <a:lnSpc>
                <a:spcPct val="93000"/>
              </a:lnSpc>
              <a:spcBef>
                <a:spcPct val="0"/>
              </a:spcBef>
              <a:spcAft>
                <a:spcPct val="0"/>
              </a:spcAft>
              <a:buClr>
                <a:srgbClr val="000000"/>
              </a:buClr>
              <a:buSzPct val="45000"/>
              <a:buFont typeface="StarSymbol" charset="0"/>
              <a:tabLst>
                <a:tab pos="723900" algn="l"/>
                <a:tab pos="1447800" algn="l"/>
              </a:tabLst>
              <a:defRPr>
                <a:solidFill>
                  <a:srgbClr val="000000"/>
                </a:solidFill>
                <a:latin typeface="Arial" charset="0"/>
                <a:ea typeface="MS Gothic" pitchFamily="49" charset="-128"/>
              </a:defRPr>
            </a:lvl9pPr>
          </a:lstStyle>
          <a:p>
            <a:pPr algn="r">
              <a:lnSpc>
                <a:spcPct val="95000"/>
              </a:lnSpc>
            </a:pPr>
            <a:endParaRPr lang="en-GB" altLang="it-IT" sz="900" dirty="0">
              <a:solidFill>
                <a:schemeClr val="bg1"/>
              </a:solidFill>
              <a:latin typeface="Verdana" pitchFamily="34" charset="0"/>
            </a:endParaRPr>
          </a:p>
        </p:txBody>
      </p:sp>
      <p:grpSp>
        <p:nvGrpSpPr>
          <p:cNvPr id="1045" name="Group 21"/>
          <p:cNvGrpSpPr>
            <a:grpSpLocks/>
          </p:cNvGrpSpPr>
          <p:nvPr userDrawn="1"/>
        </p:nvGrpSpPr>
        <p:grpSpPr bwMode="auto">
          <a:xfrm>
            <a:off x="-19050" y="611188"/>
            <a:ext cx="9218613" cy="73025"/>
            <a:chOff x="-12" y="385"/>
            <a:chExt cx="5807" cy="46"/>
          </a:xfrm>
        </p:grpSpPr>
        <p:sp>
          <p:nvSpPr>
            <p:cNvPr id="1033" name="AutoShape 9"/>
            <p:cNvSpPr>
              <a:spLocks noChangeArrowheads="1"/>
            </p:cNvSpPr>
            <p:nvPr/>
          </p:nvSpPr>
          <p:spPr bwMode="auto">
            <a:xfrm>
              <a:off x="-12" y="385"/>
              <a:ext cx="794" cy="46"/>
            </a:xfrm>
            <a:prstGeom prst="roundRect">
              <a:avLst>
                <a:gd name="adj" fmla="val 2171"/>
              </a:avLst>
            </a:prstGeom>
            <a:solidFill>
              <a:srgbClr val="002F63"/>
            </a:solidFill>
            <a:ln w="9525">
              <a:solidFill>
                <a:srgbClr val="003867"/>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1034" name="AutoShape 10"/>
            <p:cNvSpPr>
              <a:spLocks noChangeArrowheads="1"/>
            </p:cNvSpPr>
            <p:nvPr/>
          </p:nvSpPr>
          <p:spPr bwMode="auto">
            <a:xfrm>
              <a:off x="5001" y="385"/>
              <a:ext cx="794" cy="46"/>
            </a:xfrm>
            <a:prstGeom prst="roundRect">
              <a:avLst>
                <a:gd name="adj" fmla="val 2171"/>
              </a:avLst>
            </a:prstGeom>
            <a:solidFill>
              <a:srgbClr val="003867"/>
            </a:solidFill>
            <a:ln w="9525">
              <a:solidFill>
                <a:srgbClr val="003867"/>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1035" name="Line 11"/>
            <p:cNvSpPr>
              <a:spLocks noChangeShapeType="1"/>
            </p:cNvSpPr>
            <p:nvPr/>
          </p:nvSpPr>
          <p:spPr bwMode="auto">
            <a:xfrm>
              <a:off x="579" y="407"/>
              <a:ext cx="4535" cy="1"/>
            </a:xfrm>
            <a:prstGeom prst="line">
              <a:avLst/>
            </a:prstGeom>
            <a:noFill/>
            <a:ln w="9525">
              <a:solidFill>
                <a:srgbClr val="002F6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grpSp>
      <p:pic>
        <p:nvPicPr>
          <p:cNvPr id="1047" name="Picture 23" descr="ABI_negativo"/>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3810000" y="6319838"/>
            <a:ext cx="1562100" cy="35560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449263" rtl="0" eaLnBrk="1" fontAlgn="base" hangingPunct="1">
        <a:lnSpc>
          <a:spcPct val="93000"/>
        </a:lnSpc>
        <a:spcBef>
          <a:spcPct val="0"/>
        </a:spcBef>
        <a:spcAft>
          <a:spcPct val="0"/>
        </a:spcAft>
        <a:buClr>
          <a:srgbClr val="000000"/>
        </a:buClr>
        <a:buSzPct val="45000"/>
        <a:buFont typeface="StarSymbol" charset="0"/>
        <a:defRPr sz="4400">
          <a:solidFill>
            <a:srgbClr val="000000"/>
          </a:solidFill>
          <a:latin typeface="+mj-lt"/>
          <a:ea typeface="+mj-ea"/>
          <a:cs typeface="+mj-cs"/>
        </a:defRPr>
      </a:lvl1pPr>
      <a:lvl2pPr marL="431800" indent="-215900" algn="ctr" defTabSz="449263" rtl="0" eaLnBrk="1" fontAlgn="base" hangingPunct="1">
        <a:lnSpc>
          <a:spcPct val="93000"/>
        </a:lnSpc>
        <a:spcBef>
          <a:spcPct val="0"/>
        </a:spcBef>
        <a:spcAft>
          <a:spcPct val="0"/>
        </a:spcAft>
        <a:buClr>
          <a:srgbClr val="000000"/>
        </a:buClr>
        <a:buSzPct val="45000"/>
        <a:buFont typeface="StarSymbol" charset="0"/>
        <a:defRPr sz="4400">
          <a:solidFill>
            <a:srgbClr val="000000"/>
          </a:solidFill>
          <a:latin typeface="Arial" charset="0"/>
          <a:ea typeface="MS Gothic" pitchFamily="49" charset="-128"/>
        </a:defRPr>
      </a:lvl2pPr>
      <a:lvl3pPr marL="647700" indent="-215900" algn="ctr" defTabSz="449263" rtl="0" eaLnBrk="1" fontAlgn="base" hangingPunct="1">
        <a:lnSpc>
          <a:spcPct val="93000"/>
        </a:lnSpc>
        <a:spcBef>
          <a:spcPct val="0"/>
        </a:spcBef>
        <a:spcAft>
          <a:spcPct val="0"/>
        </a:spcAft>
        <a:buClr>
          <a:srgbClr val="000000"/>
        </a:buClr>
        <a:buSzPct val="45000"/>
        <a:buFont typeface="StarSymbol" charset="0"/>
        <a:defRPr sz="4400">
          <a:solidFill>
            <a:srgbClr val="000000"/>
          </a:solidFill>
          <a:latin typeface="Arial" charset="0"/>
          <a:ea typeface="MS Gothic" pitchFamily="49" charset="-128"/>
        </a:defRPr>
      </a:lvl3pPr>
      <a:lvl4pPr marL="863600" indent="-215900" algn="ctr" defTabSz="449263" rtl="0" eaLnBrk="1" fontAlgn="base" hangingPunct="1">
        <a:lnSpc>
          <a:spcPct val="93000"/>
        </a:lnSpc>
        <a:spcBef>
          <a:spcPct val="0"/>
        </a:spcBef>
        <a:spcAft>
          <a:spcPct val="0"/>
        </a:spcAft>
        <a:buClr>
          <a:srgbClr val="000000"/>
        </a:buClr>
        <a:buSzPct val="45000"/>
        <a:buFont typeface="StarSymbol" charset="0"/>
        <a:defRPr sz="4400">
          <a:solidFill>
            <a:srgbClr val="000000"/>
          </a:solidFill>
          <a:latin typeface="Arial" charset="0"/>
          <a:ea typeface="MS Gothic" pitchFamily="49" charset="-128"/>
        </a:defRPr>
      </a:lvl4pPr>
      <a:lvl5pPr marL="1079500" indent="-215900" algn="ctr" defTabSz="449263" rtl="0" eaLnBrk="1" fontAlgn="base" hangingPunct="1">
        <a:lnSpc>
          <a:spcPct val="93000"/>
        </a:lnSpc>
        <a:spcBef>
          <a:spcPct val="0"/>
        </a:spcBef>
        <a:spcAft>
          <a:spcPct val="0"/>
        </a:spcAft>
        <a:buClr>
          <a:srgbClr val="000000"/>
        </a:buClr>
        <a:buSzPct val="45000"/>
        <a:buFont typeface="StarSymbol" charset="0"/>
        <a:defRPr sz="4400">
          <a:solidFill>
            <a:srgbClr val="000000"/>
          </a:solidFill>
          <a:latin typeface="Arial" charset="0"/>
          <a:ea typeface="MS Gothic" pitchFamily="49" charset="-128"/>
        </a:defRPr>
      </a:lvl5pPr>
      <a:lvl6pPr marL="1536700" indent="-215900" algn="ctr" defTabSz="449263" rtl="0" eaLnBrk="1" fontAlgn="base" hangingPunct="1">
        <a:lnSpc>
          <a:spcPct val="93000"/>
        </a:lnSpc>
        <a:spcBef>
          <a:spcPct val="0"/>
        </a:spcBef>
        <a:spcAft>
          <a:spcPct val="0"/>
        </a:spcAft>
        <a:buClr>
          <a:srgbClr val="000000"/>
        </a:buClr>
        <a:buSzPct val="45000"/>
        <a:buFont typeface="StarSymbol" charset="0"/>
        <a:defRPr sz="4400">
          <a:solidFill>
            <a:srgbClr val="000000"/>
          </a:solidFill>
          <a:latin typeface="Arial" charset="0"/>
          <a:ea typeface="MS Gothic" pitchFamily="49" charset="-128"/>
        </a:defRPr>
      </a:lvl6pPr>
      <a:lvl7pPr marL="1993900" indent="-215900" algn="ctr" defTabSz="449263" rtl="0" eaLnBrk="1" fontAlgn="base" hangingPunct="1">
        <a:lnSpc>
          <a:spcPct val="93000"/>
        </a:lnSpc>
        <a:spcBef>
          <a:spcPct val="0"/>
        </a:spcBef>
        <a:spcAft>
          <a:spcPct val="0"/>
        </a:spcAft>
        <a:buClr>
          <a:srgbClr val="000000"/>
        </a:buClr>
        <a:buSzPct val="45000"/>
        <a:buFont typeface="StarSymbol" charset="0"/>
        <a:defRPr sz="4400">
          <a:solidFill>
            <a:srgbClr val="000000"/>
          </a:solidFill>
          <a:latin typeface="Arial" charset="0"/>
          <a:ea typeface="MS Gothic" pitchFamily="49" charset="-128"/>
        </a:defRPr>
      </a:lvl7pPr>
      <a:lvl8pPr marL="2451100" indent="-215900" algn="ctr" defTabSz="449263" rtl="0" eaLnBrk="1" fontAlgn="base" hangingPunct="1">
        <a:lnSpc>
          <a:spcPct val="93000"/>
        </a:lnSpc>
        <a:spcBef>
          <a:spcPct val="0"/>
        </a:spcBef>
        <a:spcAft>
          <a:spcPct val="0"/>
        </a:spcAft>
        <a:buClr>
          <a:srgbClr val="000000"/>
        </a:buClr>
        <a:buSzPct val="45000"/>
        <a:buFont typeface="StarSymbol" charset="0"/>
        <a:defRPr sz="4400">
          <a:solidFill>
            <a:srgbClr val="000000"/>
          </a:solidFill>
          <a:latin typeface="Arial" charset="0"/>
          <a:ea typeface="MS Gothic" pitchFamily="49" charset="-128"/>
        </a:defRPr>
      </a:lvl8pPr>
      <a:lvl9pPr marL="2908300" indent="-215900" algn="ctr" defTabSz="449263" rtl="0" eaLnBrk="1" fontAlgn="base" hangingPunct="1">
        <a:lnSpc>
          <a:spcPct val="93000"/>
        </a:lnSpc>
        <a:spcBef>
          <a:spcPct val="0"/>
        </a:spcBef>
        <a:spcAft>
          <a:spcPct val="0"/>
        </a:spcAft>
        <a:buClr>
          <a:srgbClr val="000000"/>
        </a:buClr>
        <a:buSzPct val="45000"/>
        <a:buFont typeface="StarSymbol" charset="0"/>
        <a:defRPr sz="4400">
          <a:solidFill>
            <a:srgbClr val="000000"/>
          </a:solidFill>
          <a:latin typeface="Arial" charset="0"/>
          <a:ea typeface="MS Gothic" pitchFamily="49" charset="-128"/>
        </a:defRPr>
      </a:lvl9pPr>
    </p:titleStyle>
    <p:bodyStyle>
      <a:lvl1pPr marL="584200" indent="-476250" algn="l" defTabSz="449263" rtl="0" eaLnBrk="1" fontAlgn="base" hangingPunct="1">
        <a:lnSpc>
          <a:spcPct val="93000"/>
        </a:lnSpc>
        <a:spcBef>
          <a:spcPct val="0"/>
        </a:spcBef>
        <a:spcAft>
          <a:spcPts val="1425"/>
        </a:spcAft>
        <a:buClr>
          <a:srgbClr val="000000"/>
        </a:buClr>
        <a:buSzPct val="45000"/>
        <a:buFont typeface="StarSymbol" charset="0"/>
        <a:defRPr sz="2500" b="1">
          <a:solidFill>
            <a:srgbClr val="C90000"/>
          </a:solidFill>
          <a:latin typeface="+mn-lt"/>
          <a:ea typeface="+mn-ea"/>
          <a:cs typeface="+mn-cs"/>
        </a:defRPr>
      </a:lvl1pPr>
      <a:lvl2pPr marL="1014413" indent="-438150" algn="l" defTabSz="449263" rtl="0" eaLnBrk="1" fontAlgn="base" hangingPunct="1">
        <a:lnSpc>
          <a:spcPct val="93000"/>
        </a:lnSpc>
        <a:spcBef>
          <a:spcPct val="0"/>
        </a:spcBef>
        <a:spcAft>
          <a:spcPts val="1138"/>
        </a:spcAft>
        <a:buClr>
          <a:srgbClr val="C90000"/>
        </a:buClr>
        <a:buFont typeface="StarSymbol" charset="0"/>
        <a:buAutoNum type="arabicParenR"/>
        <a:defRPr sz="2300" b="1">
          <a:solidFill>
            <a:srgbClr val="002F63"/>
          </a:solidFill>
          <a:latin typeface="+mn-lt"/>
          <a:ea typeface="+mn-ea"/>
        </a:defRPr>
      </a:lvl2pPr>
      <a:lvl3pPr marL="1536700" indent="-457200" algn="l" defTabSz="449263" rtl="0" eaLnBrk="1" fontAlgn="base" hangingPunct="1">
        <a:lnSpc>
          <a:spcPct val="93000"/>
        </a:lnSpc>
        <a:spcBef>
          <a:spcPct val="0"/>
        </a:spcBef>
        <a:spcAft>
          <a:spcPts val="850"/>
        </a:spcAft>
        <a:buClr>
          <a:srgbClr val="003867"/>
        </a:buClr>
        <a:buFont typeface="StarSymbol" charset="0"/>
        <a:buAutoNum type="alphaUcPeriod"/>
        <a:defRPr b="1">
          <a:solidFill>
            <a:srgbClr val="002F63"/>
          </a:solidFill>
          <a:latin typeface="+mn-lt"/>
          <a:ea typeface="+mn-ea"/>
        </a:defRPr>
      </a:lvl3pPr>
      <a:lvl4pPr marL="1892300" indent="-381000" algn="l" defTabSz="449263" rtl="0" eaLnBrk="1" fontAlgn="base" hangingPunct="1">
        <a:lnSpc>
          <a:spcPct val="93000"/>
        </a:lnSpc>
        <a:spcBef>
          <a:spcPct val="0"/>
        </a:spcBef>
        <a:spcAft>
          <a:spcPts val="575"/>
        </a:spcAft>
        <a:buClr>
          <a:srgbClr val="003867"/>
        </a:buClr>
        <a:buFont typeface="Verdana" pitchFamily="34" charset="0"/>
        <a:buChar char="•"/>
        <a:defRPr sz="1400" b="1">
          <a:solidFill>
            <a:srgbClr val="002F63"/>
          </a:solidFill>
          <a:latin typeface="+mn-lt"/>
          <a:ea typeface="+mn-ea"/>
        </a:defRPr>
      </a:lvl4pPr>
      <a:lvl5pPr marL="2324100" indent="-381000" algn="l" defTabSz="449263" rtl="0" eaLnBrk="1" fontAlgn="base" hangingPunct="1">
        <a:lnSpc>
          <a:spcPct val="93000"/>
        </a:lnSpc>
        <a:spcBef>
          <a:spcPct val="0"/>
        </a:spcBef>
        <a:spcAft>
          <a:spcPts val="288"/>
        </a:spcAft>
        <a:buClr>
          <a:srgbClr val="000000"/>
        </a:buClr>
        <a:buSzPct val="45000"/>
        <a:buFont typeface="StarSymbol" charset="0"/>
        <a:buChar char="●"/>
        <a:defRPr sz="2000">
          <a:solidFill>
            <a:srgbClr val="000000"/>
          </a:solidFill>
          <a:latin typeface="+mj-lt"/>
          <a:ea typeface="+mn-ea"/>
        </a:defRPr>
      </a:lvl5pPr>
      <a:lvl6pPr marL="2781300" indent="-381000" algn="l" defTabSz="449263" rtl="0" eaLnBrk="1" fontAlgn="base" hangingPunct="1">
        <a:lnSpc>
          <a:spcPct val="93000"/>
        </a:lnSpc>
        <a:spcBef>
          <a:spcPct val="0"/>
        </a:spcBef>
        <a:spcAft>
          <a:spcPts val="288"/>
        </a:spcAft>
        <a:buClr>
          <a:srgbClr val="000000"/>
        </a:buClr>
        <a:buSzPct val="45000"/>
        <a:buFont typeface="StarSymbol" charset="0"/>
        <a:buChar char="●"/>
        <a:defRPr sz="2000">
          <a:solidFill>
            <a:srgbClr val="000000"/>
          </a:solidFill>
          <a:latin typeface="+mj-lt"/>
          <a:ea typeface="+mn-ea"/>
        </a:defRPr>
      </a:lvl6pPr>
      <a:lvl7pPr marL="3238500" indent="-381000" algn="l" defTabSz="449263" rtl="0" eaLnBrk="1" fontAlgn="base" hangingPunct="1">
        <a:lnSpc>
          <a:spcPct val="93000"/>
        </a:lnSpc>
        <a:spcBef>
          <a:spcPct val="0"/>
        </a:spcBef>
        <a:spcAft>
          <a:spcPts val="288"/>
        </a:spcAft>
        <a:buClr>
          <a:srgbClr val="000000"/>
        </a:buClr>
        <a:buSzPct val="45000"/>
        <a:buFont typeface="StarSymbol" charset="0"/>
        <a:buChar char="●"/>
        <a:defRPr sz="2000">
          <a:solidFill>
            <a:srgbClr val="000000"/>
          </a:solidFill>
          <a:latin typeface="+mj-lt"/>
          <a:ea typeface="+mn-ea"/>
        </a:defRPr>
      </a:lvl7pPr>
      <a:lvl8pPr marL="3695700" indent="-381000" algn="l" defTabSz="449263" rtl="0" eaLnBrk="1" fontAlgn="base" hangingPunct="1">
        <a:lnSpc>
          <a:spcPct val="93000"/>
        </a:lnSpc>
        <a:spcBef>
          <a:spcPct val="0"/>
        </a:spcBef>
        <a:spcAft>
          <a:spcPts val="288"/>
        </a:spcAft>
        <a:buClr>
          <a:srgbClr val="000000"/>
        </a:buClr>
        <a:buSzPct val="45000"/>
        <a:buFont typeface="StarSymbol" charset="0"/>
        <a:buChar char="●"/>
        <a:defRPr sz="2000">
          <a:solidFill>
            <a:srgbClr val="000000"/>
          </a:solidFill>
          <a:latin typeface="+mj-lt"/>
          <a:ea typeface="+mn-ea"/>
        </a:defRPr>
      </a:lvl8pPr>
      <a:lvl9pPr marL="4152900" indent="-381000" algn="l" defTabSz="449263" rtl="0" eaLnBrk="1" fontAlgn="base" hangingPunct="1">
        <a:lnSpc>
          <a:spcPct val="93000"/>
        </a:lnSpc>
        <a:spcBef>
          <a:spcPct val="0"/>
        </a:spcBef>
        <a:spcAft>
          <a:spcPts val="288"/>
        </a:spcAft>
        <a:buClr>
          <a:srgbClr val="000000"/>
        </a:buClr>
        <a:buSzPct val="45000"/>
        <a:buFont typeface="StarSymbol" charset="0"/>
        <a:buChar char="●"/>
        <a:defRPr sz="2000">
          <a:solidFill>
            <a:srgbClr val="000000"/>
          </a:solidFill>
          <a:latin typeface="+mj-lt"/>
          <a:ea typeface="+mn-ea"/>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F4A84801-5D4E-46F5-A6A2-514D16C7E17F}"/>
              </a:ext>
            </a:extLst>
          </p:cNvPr>
          <p:cNvSpPr txBox="1"/>
          <p:nvPr/>
        </p:nvSpPr>
        <p:spPr>
          <a:xfrm>
            <a:off x="2213992" y="2526435"/>
            <a:ext cx="4916731" cy="1695336"/>
          </a:xfrm>
          <a:prstGeom prst="rect">
            <a:avLst/>
          </a:prstGeom>
          <a:noFill/>
        </p:spPr>
        <p:txBody>
          <a:bodyPr wrap="none" rtlCol="0">
            <a:spAutoFit/>
          </a:bodyPr>
          <a:lstStyle/>
          <a:p>
            <a:r>
              <a:rPr lang="it-IT" sz="2800" b="1" dirty="0"/>
              <a:t>Grazie per l’attenzione!</a:t>
            </a:r>
          </a:p>
          <a:p>
            <a:r>
              <a:rPr lang="it-IT" sz="2800" dirty="0"/>
              <a:t>cr@abi.it</a:t>
            </a:r>
          </a:p>
          <a:p>
            <a:endParaRPr lang="it-IT" sz="2800" b="1" dirty="0"/>
          </a:p>
          <a:p>
            <a:endParaRPr lang="it-IT" sz="2800" b="1" dirty="0"/>
          </a:p>
        </p:txBody>
      </p:sp>
    </p:spTree>
    <p:extLst>
      <p:ext uri="{BB962C8B-B14F-4D97-AF65-F5344CB8AC3E}">
        <p14:creationId xmlns:p14="http://schemas.microsoft.com/office/powerpoint/2010/main" val="1081965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44136D47-9E70-4F08-BF1E-850555F7892C}"/>
              </a:ext>
            </a:extLst>
          </p:cNvPr>
          <p:cNvSpPr txBox="1"/>
          <p:nvPr/>
        </p:nvSpPr>
        <p:spPr>
          <a:xfrm>
            <a:off x="125761" y="89376"/>
            <a:ext cx="8784975" cy="435825"/>
          </a:xfrm>
          <a:prstGeom prst="rect">
            <a:avLst/>
          </a:prstGeom>
          <a:noFill/>
        </p:spPr>
        <p:txBody>
          <a:bodyPr wrap="square" rtlCol="0">
            <a:spAutoFit/>
          </a:bodyPr>
          <a:lstStyle/>
          <a:p>
            <a:pPr algn="l"/>
            <a:r>
              <a:rPr lang="it-IT" sz="2400" b="1" dirty="0">
                <a:solidFill>
                  <a:schemeClr val="accent6">
                    <a:lumMod val="50000"/>
                  </a:schemeClr>
                </a:solidFill>
              </a:rPr>
              <a:t>Indice degli argomenti</a:t>
            </a:r>
          </a:p>
        </p:txBody>
      </p:sp>
      <p:sp>
        <p:nvSpPr>
          <p:cNvPr id="4" name="CasellaDiTesto 3">
            <a:extLst>
              <a:ext uri="{FF2B5EF4-FFF2-40B4-BE49-F238E27FC236}">
                <a16:creationId xmlns:a16="http://schemas.microsoft.com/office/drawing/2014/main" id="{690456AB-48DC-454A-8DC4-E1EDA74A2D2C}"/>
              </a:ext>
            </a:extLst>
          </p:cNvPr>
          <p:cNvSpPr txBox="1"/>
          <p:nvPr/>
        </p:nvSpPr>
        <p:spPr>
          <a:xfrm>
            <a:off x="557808" y="1548061"/>
            <a:ext cx="8784975" cy="4271554"/>
          </a:xfrm>
          <a:prstGeom prst="rect">
            <a:avLst/>
          </a:prstGeom>
          <a:noFill/>
        </p:spPr>
        <p:txBody>
          <a:bodyPr wrap="square" rtlCol="0">
            <a:spAutoFit/>
          </a:bodyPr>
          <a:lstStyle/>
          <a:p>
            <a:pPr marL="457200" indent="-457200" algn="l">
              <a:buFont typeface="+mj-lt"/>
              <a:buAutoNum type="arabicPeriod"/>
            </a:pPr>
            <a:endParaRPr lang="it-IT" sz="2400" dirty="0">
              <a:solidFill>
                <a:srgbClr val="C00000"/>
              </a:solidFill>
            </a:endParaRPr>
          </a:p>
          <a:p>
            <a:pPr marL="457200" indent="-457200" algn="l">
              <a:buSzPct val="70000"/>
              <a:buFont typeface="+mj-lt"/>
              <a:buAutoNum type="arabicPeriod"/>
            </a:pPr>
            <a:r>
              <a:rPr lang="it-IT" sz="2800" b="1" dirty="0">
                <a:solidFill>
                  <a:schemeClr val="accent6">
                    <a:lumMod val="50000"/>
                  </a:schemeClr>
                </a:solidFill>
              </a:rPr>
              <a:t>Il rating e i modelli di rating</a:t>
            </a:r>
          </a:p>
          <a:p>
            <a:pPr marL="457200" indent="-457200" algn="l">
              <a:buSzPct val="70000"/>
              <a:buFont typeface="+mj-lt"/>
              <a:buAutoNum type="arabicPeriod"/>
            </a:pPr>
            <a:endParaRPr lang="it-IT" sz="2800" b="1" dirty="0">
              <a:solidFill>
                <a:schemeClr val="accent6">
                  <a:lumMod val="50000"/>
                </a:schemeClr>
              </a:solidFill>
            </a:endParaRPr>
          </a:p>
          <a:p>
            <a:pPr marL="457200" indent="-457200" algn="l">
              <a:buSzPct val="70000"/>
              <a:buFont typeface="+mj-lt"/>
              <a:buAutoNum type="arabicPeriod"/>
            </a:pPr>
            <a:r>
              <a:rPr lang="it-IT" sz="2800" b="1" dirty="0">
                <a:solidFill>
                  <a:schemeClr val="accent6">
                    <a:lumMod val="50000"/>
                  </a:schemeClr>
                </a:solidFill>
              </a:rPr>
              <a:t>La valutazione degli asset qualitativi</a:t>
            </a:r>
          </a:p>
          <a:p>
            <a:pPr marL="457200" indent="-457200" algn="l">
              <a:buFont typeface="+mj-lt"/>
              <a:buAutoNum type="arabicPeriod"/>
            </a:pPr>
            <a:endParaRPr lang="it-IT" sz="2800" b="1" dirty="0">
              <a:solidFill>
                <a:schemeClr val="accent6">
                  <a:lumMod val="50000"/>
                </a:schemeClr>
              </a:solidFill>
            </a:endParaRPr>
          </a:p>
          <a:p>
            <a:pPr marL="457200" indent="-457200" algn="l">
              <a:buSzPct val="70000"/>
              <a:buFont typeface="+mj-lt"/>
              <a:buAutoNum type="arabicPeriod"/>
            </a:pPr>
            <a:r>
              <a:rPr lang="it-IT" sz="2800" b="1" dirty="0">
                <a:solidFill>
                  <a:schemeClr val="accent6">
                    <a:lumMod val="50000"/>
                  </a:schemeClr>
                </a:solidFill>
              </a:rPr>
              <a:t>L’evoluzione della valutazione del merito di credito</a:t>
            </a:r>
          </a:p>
          <a:p>
            <a:pPr marL="457200" indent="-457200" algn="l">
              <a:buSzPct val="70000"/>
              <a:buFont typeface="+mj-lt"/>
              <a:buAutoNum type="arabicPeriod"/>
            </a:pPr>
            <a:endParaRPr lang="it-IT" sz="2800" b="1" dirty="0">
              <a:solidFill>
                <a:srgbClr val="C00000"/>
              </a:solidFill>
            </a:endParaRPr>
          </a:p>
          <a:p>
            <a:pPr algn="l">
              <a:buSzPct val="70000"/>
            </a:pPr>
            <a:endParaRPr lang="it-IT" sz="2400" dirty="0">
              <a:solidFill>
                <a:srgbClr val="C00000"/>
              </a:solidFill>
            </a:endParaRPr>
          </a:p>
          <a:p>
            <a:pPr marL="457200" indent="-457200" algn="l">
              <a:buFont typeface="+mj-lt"/>
              <a:buAutoNum type="arabicPeriod"/>
            </a:pPr>
            <a:endParaRPr lang="it-IT" sz="2400" dirty="0">
              <a:solidFill>
                <a:srgbClr val="C00000"/>
              </a:solidFill>
            </a:endParaRPr>
          </a:p>
          <a:p>
            <a:pPr marL="457200" indent="-457200" algn="l">
              <a:buFont typeface="+mj-lt"/>
              <a:buAutoNum type="arabicPeriod"/>
            </a:pPr>
            <a:endParaRPr lang="it-IT" sz="2400" dirty="0">
              <a:solidFill>
                <a:srgbClr val="C00000"/>
              </a:solidFill>
            </a:endParaRPr>
          </a:p>
        </p:txBody>
      </p:sp>
    </p:spTree>
    <p:extLst>
      <p:ext uri="{BB962C8B-B14F-4D97-AF65-F5344CB8AC3E}">
        <p14:creationId xmlns:p14="http://schemas.microsoft.com/office/powerpoint/2010/main" val="2013415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47C8EE06-0410-4389-9577-75854CD0764C}"/>
              </a:ext>
            </a:extLst>
          </p:cNvPr>
          <p:cNvSpPr txBox="1"/>
          <p:nvPr/>
        </p:nvSpPr>
        <p:spPr>
          <a:xfrm>
            <a:off x="125761" y="89376"/>
            <a:ext cx="8784975" cy="435825"/>
          </a:xfrm>
          <a:prstGeom prst="rect">
            <a:avLst/>
          </a:prstGeom>
          <a:noFill/>
        </p:spPr>
        <p:txBody>
          <a:bodyPr wrap="square" rtlCol="0">
            <a:spAutoFit/>
          </a:bodyPr>
          <a:lstStyle/>
          <a:p>
            <a:pPr algn="l"/>
            <a:r>
              <a:rPr lang="it-IT" sz="2400" b="1" dirty="0">
                <a:solidFill>
                  <a:schemeClr val="accent6">
                    <a:lumMod val="50000"/>
                  </a:schemeClr>
                </a:solidFill>
              </a:rPr>
              <a:t>Il Rating</a:t>
            </a:r>
          </a:p>
        </p:txBody>
      </p:sp>
      <p:sp>
        <p:nvSpPr>
          <p:cNvPr id="4" name="CasellaDiTesto 3">
            <a:extLst>
              <a:ext uri="{FF2B5EF4-FFF2-40B4-BE49-F238E27FC236}">
                <a16:creationId xmlns:a16="http://schemas.microsoft.com/office/drawing/2014/main" id="{C82207FB-CDC4-4ABD-90E7-0F53B1203ACE}"/>
              </a:ext>
            </a:extLst>
          </p:cNvPr>
          <p:cNvSpPr txBox="1"/>
          <p:nvPr/>
        </p:nvSpPr>
        <p:spPr>
          <a:xfrm>
            <a:off x="216023" y="926573"/>
            <a:ext cx="8352928" cy="4472122"/>
          </a:xfrm>
          <a:prstGeom prst="rect">
            <a:avLst/>
          </a:prstGeom>
          <a:noFill/>
        </p:spPr>
        <p:txBody>
          <a:bodyPr wrap="square" rtlCol="0">
            <a:spAutoFit/>
          </a:bodyPr>
          <a:lstStyle/>
          <a:p>
            <a:pPr algn="just"/>
            <a:r>
              <a:rPr lang="it-IT" b="1" dirty="0"/>
              <a:t>Il rating è la valutazione del merito creditizio di una controparte/esposizione </a:t>
            </a:r>
            <a:r>
              <a:rPr lang="it-IT" dirty="0"/>
              <a:t>espressa</a:t>
            </a:r>
            <a:r>
              <a:rPr lang="it-IT" b="1" dirty="0"/>
              <a:t> </a:t>
            </a:r>
            <a:r>
              <a:rPr lang="it-IT" dirty="0"/>
              <a:t>con</a:t>
            </a:r>
            <a:r>
              <a:rPr lang="it-IT" b="1" dirty="0"/>
              <a:t> </a:t>
            </a:r>
            <a:r>
              <a:rPr lang="it-IT" dirty="0"/>
              <a:t>un</a:t>
            </a:r>
            <a:r>
              <a:rPr lang="it-IT" b="1" dirty="0"/>
              <a:t> giudizio sintetico </a:t>
            </a:r>
            <a:r>
              <a:rPr lang="it-IT" dirty="0"/>
              <a:t>(ad es.“AAA”,“BB+”o“1”,“2”o“Strong”,“Weak”) su una scala predefinita.</a:t>
            </a:r>
          </a:p>
          <a:p>
            <a:pPr algn="just"/>
            <a:endParaRPr lang="it-IT" dirty="0"/>
          </a:p>
          <a:p>
            <a:pPr algn="just"/>
            <a:r>
              <a:rPr lang="it-IT" dirty="0"/>
              <a:t>E’ caratterizzato da:</a:t>
            </a:r>
          </a:p>
          <a:p>
            <a:pPr algn="just"/>
            <a:endParaRPr lang="it-IT" dirty="0"/>
          </a:p>
          <a:p>
            <a:pPr marL="285750" indent="-285750" algn="just">
              <a:buFont typeface="Wingdings" panose="05000000000000000000" pitchFamily="2" charset="2"/>
              <a:buChar char="q"/>
            </a:pPr>
            <a:r>
              <a:rPr lang="it-IT" b="1" dirty="0"/>
              <a:t>Sintesi</a:t>
            </a:r>
            <a:r>
              <a:rPr lang="it-IT" dirty="0"/>
              <a:t>: nel giudizio sono riassunte tutte le caratteristiche della controparte</a:t>
            </a:r>
          </a:p>
          <a:p>
            <a:pPr marL="285750" indent="-285750" algn="just">
              <a:buFont typeface="Wingdings" panose="05000000000000000000" pitchFamily="2" charset="2"/>
              <a:buChar char="q"/>
            </a:pPr>
            <a:endParaRPr lang="it-IT" dirty="0"/>
          </a:p>
          <a:p>
            <a:pPr marL="285750" indent="-285750" algn="just">
              <a:buFont typeface="Wingdings" panose="05000000000000000000" pitchFamily="2" charset="2"/>
              <a:buChar char="q"/>
            </a:pPr>
            <a:r>
              <a:rPr lang="it-IT" b="1" dirty="0"/>
              <a:t>Obiettività</a:t>
            </a:r>
            <a:r>
              <a:rPr lang="it-IT" dirty="0"/>
              <a:t>: a parità di informazioni rilevanti due controparti hanno lo stesso rating</a:t>
            </a:r>
          </a:p>
          <a:p>
            <a:pPr marL="285750" indent="-285750" algn="just">
              <a:buFont typeface="Wingdings" panose="05000000000000000000" pitchFamily="2" charset="2"/>
              <a:buChar char="q"/>
            </a:pPr>
            <a:endParaRPr lang="it-IT" dirty="0"/>
          </a:p>
          <a:p>
            <a:pPr marL="285750" indent="-285750" algn="just">
              <a:buFont typeface="Wingdings" panose="05000000000000000000" pitchFamily="2" charset="2"/>
              <a:buChar char="q"/>
            </a:pPr>
            <a:r>
              <a:rPr lang="it-IT" b="1" dirty="0"/>
              <a:t>Legame con la probabilità di default</a:t>
            </a:r>
            <a:r>
              <a:rPr lang="it-IT" dirty="0"/>
              <a:t>: rating e probabilità di default della controparte sono due misure dello stesso fenomeno. </a:t>
            </a:r>
          </a:p>
          <a:p>
            <a:pPr marL="285750" indent="-285750" algn="just">
              <a:buFont typeface="Wingdings" panose="05000000000000000000" pitchFamily="2" charset="2"/>
              <a:buChar char="q"/>
            </a:pPr>
            <a:endParaRPr lang="it-IT" dirty="0"/>
          </a:p>
          <a:p>
            <a:pPr marL="285750" indent="-285750" algn="just">
              <a:buFont typeface="Wingdings" panose="05000000000000000000" pitchFamily="2" charset="2"/>
              <a:buChar char="q"/>
            </a:pPr>
            <a:r>
              <a:rPr lang="it-IT" b="1" dirty="0"/>
              <a:t>Confrontabilità</a:t>
            </a:r>
            <a:r>
              <a:rPr lang="it-IT" dirty="0"/>
              <a:t>: riconducibile ad una unica scala maestra e quindi comparabile con altri profili di rischio calcolati con lo stesso sistema</a:t>
            </a:r>
          </a:p>
        </p:txBody>
      </p:sp>
    </p:spTree>
    <p:extLst>
      <p:ext uri="{BB962C8B-B14F-4D97-AF65-F5344CB8AC3E}">
        <p14:creationId xmlns:p14="http://schemas.microsoft.com/office/powerpoint/2010/main" val="2560156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CasellaDiTesto 64">
            <a:extLst>
              <a:ext uri="{FF2B5EF4-FFF2-40B4-BE49-F238E27FC236}">
                <a16:creationId xmlns:a16="http://schemas.microsoft.com/office/drawing/2014/main" id="{E5221E81-47CE-4E86-9E60-D37D2803272D}"/>
              </a:ext>
            </a:extLst>
          </p:cNvPr>
          <p:cNvSpPr txBox="1"/>
          <p:nvPr/>
        </p:nvSpPr>
        <p:spPr>
          <a:xfrm>
            <a:off x="3798168" y="3996333"/>
            <a:ext cx="1584176" cy="607602"/>
          </a:xfrm>
          <a:prstGeom prst="rect">
            <a:avLst/>
          </a:prstGeom>
          <a:solidFill>
            <a:srgbClr val="FFFFFF"/>
          </a:solidFill>
        </p:spPr>
        <p:txBody>
          <a:bodyPr wrap="square" rtlCol="0">
            <a:spAutoFit/>
          </a:bodyPr>
          <a:lstStyle/>
          <a:p>
            <a:r>
              <a:rPr lang="it-IT" b="1" dirty="0">
                <a:solidFill>
                  <a:schemeClr val="accent1">
                    <a:lumMod val="50000"/>
                  </a:schemeClr>
                </a:solidFill>
              </a:rPr>
              <a:t>Rating Desk</a:t>
            </a:r>
          </a:p>
        </p:txBody>
      </p:sp>
      <p:sp>
        <p:nvSpPr>
          <p:cNvPr id="4" name="Cilindro 3">
            <a:extLst>
              <a:ext uri="{FF2B5EF4-FFF2-40B4-BE49-F238E27FC236}">
                <a16:creationId xmlns:a16="http://schemas.microsoft.com/office/drawing/2014/main" id="{01C7E549-16CF-40AF-B61E-492A13E28F3F}"/>
              </a:ext>
            </a:extLst>
          </p:cNvPr>
          <p:cNvSpPr/>
          <p:nvPr/>
        </p:nvSpPr>
        <p:spPr bwMode="auto">
          <a:xfrm>
            <a:off x="413792" y="827981"/>
            <a:ext cx="2304256" cy="648072"/>
          </a:xfrm>
          <a:prstGeom prst="can">
            <a:avLst/>
          </a:prstGeom>
          <a:solidFill>
            <a:schemeClr val="accent5">
              <a:lumMod val="50000"/>
            </a:schemeClr>
          </a:solidFill>
          <a:ln>
            <a:noFill/>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0">
              <a:lnSpc>
                <a:spcPct val="93000"/>
              </a:lnSpc>
              <a:spcBef>
                <a:spcPct val="0"/>
              </a:spcBef>
              <a:spcAft>
                <a:spcPct val="0"/>
              </a:spcAft>
              <a:buClr>
                <a:srgbClr val="000000"/>
              </a:buClr>
              <a:buSzPct val="45000"/>
              <a:buFont typeface="StarSymbol" charset="0"/>
              <a:buNone/>
              <a:tabLst/>
            </a:pPr>
            <a:r>
              <a:rPr kumimoji="0" lang="it-IT" sz="1800" b="0" i="0" u="none" strike="noStrike" cap="none" normalizeH="0" baseline="0" dirty="0">
                <a:ln>
                  <a:noFill/>
                </a:ln>
                <a:solidFill>
                  <a:schemeClr val="bg1">
                    <a:lumMod val="95000"/>
                  </a:schemeClr>
                </a:solidFill>
                <a:effectLst/>
                <a:latin typeface="Verdana" pitchFamily="34" charset="0"/>
                <a:ea typeface="MS Gothic" pitchFamily="49" charset="-128"/>
              </a:rPr>
              <a:t>Bilancio</a:t>
            </a:r>
          </a:p>
        </p:txBody>
      </p:sp>
      <p:sp>
        <p:nvSpPr>
          <p:cNvPr id="5" name="Cilindro 4">
            <a:extLst>
              <a:ext uri="{FF2B5EF4-FFF2-40B4-BE49-F238E27FC236}">
                <a16:creationId xmlns:a16="http://schemas.microsoft.com/office/drawing/2014/main" id="{DC835AFA-1C73-4B72-8D86-17754FD2B02F}"/>
              </a:ext>
            </a:extLst>
          </p:cNvPr>
          <p:cNvSpPr/>
          <p:nvPr/>
        </p:nvSpPr>
        <p:spPr bwMode="auto">
          <a:xfrm>
            <a:off x="413792" y="1908101"/>
            <a:ext cx="2304256" cy="648072"/>
          </a:xfrm>
          <a:prstGeom prst="can">
            <a:avLst/>
          </a:prstGeom>
          <a:solidFill>
            <a:schemeClr val="accent5">
              <a:lumMod val="50000"/>
            </a:schemeClr>
          </a:solidFill>
          <a:ln>
            <a:noFill/>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0">
              <a:lnSpc>
                <a:spcPct val="93000"/>
              </a:lnSpc>
              <a:spcBef>
                <a:spcPct val="0"/>
              </a:spcBef>
              <a:spcAft>
                <a:spcPct val="0"/>
              </a:spcAft>
              <a:buClr>
                <a:srgbClr val="000000"/>
              </a:buClr>
              <a:buSzPct val="45000"/>
              <a:buFont typeface="StarSymbol" charset="0"/>
              <a:buNone/>
              <a:tabLst/>
            </a:pPr>
            <a:r>
              <a:rPr kumimoji="0" lang="it-IT" sz="1800" b="0" i="0" u="none" strike="noStrike" cap="none" normalizeH="0" baseline="0" dirty="0">
                <a:ln>
                  <a:noFill/>
                </a:ln>
                <a:solidFill>
                  <a:schemeClr val="bg1">
                    <a:lumMod val="95000"/>
                  </a:schemeClr>
                </a:solidFill>
                <a:effectLst/>
                <a:latin typeface="Verdana" pitchFamily="34" charset="0"/>
                <a:ea typeface="MS Gothic" pitchFamily="49" charset="-128"/>
              </a:rPr>
              <a:t>Dati geo-settoriali</a:t>
            </a:r>
          </a:p>
        </p:txBody>
      </p:sp>
      <p:sp>
        <p:nvSpPr>
          <p:cNvPr id="6" name="Cilindro 5">
            <a:extLst>
              <a:ext uri="{FF2B5EF4-FFF2-40B4-BE49-F238E27FC236}">
                <a16:creationId xmlns:a16="http://schemas.microsoft.com/office/drawing/2014/main" id="{694017EC-F7F1-46D1-AB88-86EBAD304C74}"/>
              </a:ext>
            </a:extLst>
          </p:cNvPr>
          <p:cNvSpPr/>
          <p:nvPr/>
        </p:nvSpPr>
        <p:spPr bwMode="auto">
          <a:xfrm>
            <a:off x="6207498" y="827981"/>
            <a:ext cx="2664296" cy="648072"/>
          </a:xfrm>
          <a:prstGeom prst="can">
            <a:avLst/>
          </a:prstGeom>
          <a:solidFill>
            <a:schemeClr val="accent5">
              <a:lumMod val="50000"/>
            </a:schemeClr>
          </a:solidFill>
          <a:ln>
            <a:noFill/>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0">
              <a:lnSpc>
                <a:spcPct val="93000"/>
              </a:lnSpc>
              <a:spcBef>
                <a:spcPct val="0"/>
              </a:spcBef>
              <a:spcAft>
                <a:spcPct val="0"/>
              </a:spcAft>
              <a:buClr>
                <a:srgbClr val="000000"/>
              </a:buClr>
              <a:buSzPct val="45000"/>
              <a:buFont typeface="StarSymbol" charset="0"/>
              <a:buNone/>
              <a:tabLst/>
            </a:pPr>
            <a:r>
              <a:rPr kumimoji="0" lang="it-IT" sz="1400" b="0" i="0" u="none" strike="noStrike" cap="none" normalizeH="0" baseline="0" dirty="0">
                <a:ln>
                  <a:noFill/>
                </a:ln>
                <a:solidFill>
                  <a:schemeClr val="bg1">
                    <a:lumMod val="95000"/>
                  </a:schemeClr>
                </a:solidFill>
                <a:effectLst/>
                <a:latin typeface="Verdana" pitchFamily="34" charset="0"/>
                <a:ea typeface="MS Gothic" pitchFamily="49" charset="-128"/>
              </a:rPr>
              <a:t>Valutazione </a:t>
            </a:r>
            <a:r>
              <a:rPr kumimoji="0" lang="it-IT" sz="1400" b="0" i="0" u="none" strike="noStrike" cap="none" normalizeH="0" baseline="0" dirty="0" err="1">
                <a:ln>
                  <a:noFill/>
                </a:ln>
                <a:solidFill>
                  <a:schemeClr val="bg1">
                    <a:lumMod val="95000"/>
                  </a:schemeClr>
                </a:solidFill>
                <a:effectLst/>
                <a:latin typeface="Verdana" pitchFamily="34" charset="0"/>
                <a:ea typeface="MS Gothic" pitchFamily="49" charset="-128"/>
              </a:rPr>
              <a:t>andamentale</a:t>
            </a:r>
            <a:r>
              <a:rPr kumimoji="0" lang="it-IT" sz="1400" b="0" i="0" u="none" strike="noStrike" cap="none" normalizeH="0" baseline="0" dirty="0">
                <a:ln>
                  <a:noFill/>
                </a:ln>
                <a:solidFill>
                  <a:schemeClr val="bg1">
                    <a:lumMod val="95000"/>
                  </a:schemeClr>
                </a:solidFill>
                <a:effectLst/>
                <a:latin typeface="Verdana" pitchFamily="34" charset="0"/>
                <a:ea typeface="MS Gothic" pitchFamily="49" charset="-128"/>
              </a:rPr>
              <a:t> interna</a:t>
            </a:r>
          </a:p>
        </p:txBody>
      </p:sp>
      <p:sp>
        <p:nvSpPr>
          <p:cNvPr id="7" name="Cilindro 6">
            <a:extLst>
              <a:ext uri="{FF2B5EF4-FFF2-40B4-BE49-F238E27FC236}">
                <a16:creationId xmlns:a16="http://schemas.microsoft.com/office/drawing/2014/main" id="{D015A3FE-786A-4929-8A98-144388179F54}"/>
              </a:ext>
            </a:extLst>
          </p:cNvPr>
          <p:cNvSpPr/>
          <p:nvPr/>
        </p:nvSpPr>
        <p:spPr bwMode="auto">
          <a:xfrm>
            <a:off x="6207498" y="1908101"/>
            <a:ext cx="2664296" cy="648072"/>
          </a:xfrm>
          <a:prstGeom prst="can">
            <a:avLst/>
          </a:prstGeom>
          <a:solidFill>
            <a:schemeClr val="accent5">
              <a:lumMod val="50000"/>
            </a:schemeClr>
          </a:solidFill>
          <a:ln>
            <a:noFill/>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0">
              <a:lnSpc>
                <a:spcPct val="93000"/>
              </a:lnSpc>
              <a:spcBef>
                <a:spcPct val="0"/>
              </a:spcBef>
              <a:spcAft>
                <a:spcPct val="0"/>
              </a:spcAft>
              <a:buClr>
                <a:srgbClr val="000000"/>
              </a:buClr>
              <a:buSzPct val="45000"/>
              <a:buFont typeface="StarSymbol" charset="0"/>
              <a:buNone/>
              <a:tabLst/>
            </a:pPr>
            <a:r>
              <a:rPr kumimoji="0" lang="it-IT" sz="1400" b="0" i="0" u="none" strike="noStrike" cap="none" normalizeH="0" baseline="0" dirty="0">
                <a:ln>
                  <a:noFill/>
                </a:ln>
                <a:solidFill>
                  <a:schemeClr val="bg1">
                    <a:lumMod val="95000"/>
                  </a:schemeClr>
                </a:solidFill>
                <a:effectLst/>
                <a:latin typeface="Verdana" pitchFamily="34" charset="0"/>
                <a:ea typeface="MS Gothic" pitchFamily="49" charset="-128"/>
              </a:rPr>
              <a:t>Valutazione </a:t>
            </a:r>
            <a:r>
              <a:rPr kumimoji="0" lang="it-IT" sz="1400" b="0" i="0" u="none" strike="noStrike" cap="none" normalizeH="0" baseline="0" dirty="0" err="1">
                <a:ln>
                  <a:noFill/>
                </a:ln>
                <a:solidFill>
                  <a:schemeClr val="bg1">
                    <a:lumMod val="95000"/>
                  </a:schemeClr>
                </a:solidFill>
                <a:effectLst/>
                <a:latin typeface="Verdana" pitchFamily="34" charset="0"/>
                <a:ea typeface="MS Gothic" pitchFamily="49" charset="-128"/>
              </a:rPr>
              <a:t>andamentale</a:t>
            </a:r>
            <a:r>
              <a:rPr kumimoji="0" lang="it-IT" sz="1400" b="0" i="0" u="none" strike="noStrike" cap="none" normalizeH="0" baseline="0" dirty="0">
                <a:ln>
                  <a:noFill/>
                </a:ln>
                <a:solidFill>
                  <a:schemeClr val="bg1">
                    <a:lumMod val="95000"/>
                  </a:schemeClr>
                </a:solidFill>
                <a:effectLst/>
                <a:latin typeface="Verdana" pitchFamily="34" charset="0"/>
                <a:ea typeface="MS Gothic" pitchFamily="49" charset="-128"/>
              </a:rPr>
              <a:t> di settore</a:t>
            </a:r>
          </a:p>
        </p:txBody>
      </p:sp>
      <p:cxnSp>
        <p:nvCxnSpPr>
          <p:cNvPr id="9" name="Connettore a gomito 8">
            <a:extLst>
              <a:ext uri="{FF2B5EF4-FFF2-40B4-BE49-F238E27FC236}">
                <a16:creationId xmlns:a16="http://schemas.microsoft.com/office/drawing/2014/main" id="{CE59A513-8BAF-4D7C-AFDB-41B34FF86642}"/>
              </a:ext>
            </a:extLst>
          </p:cNvPr>
          <p:cNvCxnSpPr>
            <a:cxnSpLocks/>
            <a:stCxn id="4" idx="4"/>
            <a:endCxn id="3" idx="0"/>
          </p:cNvCxnSpPr>
          <p:nvPr/>
        </p:nvCxnSpPr>
        <p:spPr bwMode="auto">
          <a:xfrm>
            <a:off x="2718048" y="1152017"/>
            <a:ext cx="1872208" cy="1476164"/>
          </a:xfrm>
          <a:prstGeom prst="bentConnector2">
            <a:avLst/>
          </a:prstGeom>
          <a:noFill/>
          <a:ln w="9525"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1" name="Connettore a gomito 10">
            <a:extLst>
              <a:ext uri="{FF2B5EF4-FFF2-40B4-BE49-F238E27FC236}">
                <a16:creationId xmlns:a16="http://schemas.microsoft.com/office/drawing/2014/main" id="{FE586CDC-620E-48A6-8D08-963A5113415D}"/>
              </a:ext>
            </a:extLst>
          </p:cNvPr>
          <p:cNvCxnSpPr>
            <a:cxnSpLocks/>
            <a:stCxn id="5" idx="4"/>
            <a:endCxn id="3" idx="0"/>
          </p:cNvCxnSpPr>
          <p:nvPr/>
        </p:nvCxnSpPr>
        <p:spPr bwMode="auto">
          <a:xfrm>
            <a:off x="2718048" y="2232137"/>
            <a:ext cx="1872208" cy="396044"/>
          </a:xfrm>
          <a:prstGeom prst="bentConnector2">
            <a:avLst/>
          </a:prstGeom>
          <a:noFill/>
          <a:ln w="9525"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3" name="Connettore a gomito 12">
            <a:extLst>
              <a:ext uri="{FF2B5EF4-FFF2-40B4-BE49-F238E27FC236}">
                <a16:creationId xmlns:a16="http://schemas.microsoft.com/office/drawing/2014/main" id="{369052E7-A818-4FAA-845E-EB1485967CA7}"/>
              </a:ext>
            </a:extLst>
          </p:cNvPr>
          <p:cNvCxnSpPr>
            <a:cxnSpLocks/>
            <a:stCxn id="6" idx="2"/>
            <a:endCxn id="3" idx="0"/>
          </p:cNvCxnSpPr>
          <p:nvPr/>
        </p:nvCxnSpPr>
        <p:spPr bwMode="auto">
          <a:xfrm rot="10800000" flipV="1">
            <a:off x="4590256" y="1152017"/>
            <a:ext cx="1617242" cy="1476164"/>
          </a:xfrm>
          <a:prstGeom prst="bentConnector2">
            <a:avLst/>
          </a:prstGeom>
          <a:noFill/>
          <a:ln w="9525" cap="flat" cmpd="sng" algn="ctr">
            <a:solidFill>
              <a:srgbClr val="000000"/>
            </a:solidFill>
            <a:prstDash val="solid"/>
            <a:round/>
            <a:headEnd type="none" w="med" len="med"/>
            <a:tailEnd type="arrow"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23" name="Cilindro 22">
            <a:extLst>
              <a:ext uri="{FF2B5EF4-FFF2-40B4-BE49-F238E27FC236}">
                <a16:creationId xmlns:a16="http://schemas.microsoft.com/office/drawing/2014/main" id="{1EF458C2-8D25-4DA4-B67D-FDBE08BFBD21}"/>
              </a:ext>
            </a:extLst>
          </p:cNvPr>
          <p:cNvSpPr/>
          <p:nvPr/>
        </p:nvSpPr>
        <p:spPr bwMode="auto">
          <a:xfrm>
            <a:off x="6279555" y="3204245"/>
            <a:ext cx="2664296" cy="648072"/>
          </a:xfrm>
          <a:prstGeom prst="can">
            <a:avLst/>
          </a:prstGeom>
          <a:solidFill>
            <a:srgbClr val="C00000"/>
          </a:solidFill>
          <a:ln>
            <a:solidFill>
              <a:srgbClr val="000000"/>
            </a:solidFill>
            <a:prstDash val="dash"/>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0">
              <a:lnSpc>
                <a:spcPct val="93000"/>
              </a:lnSpc>
              <a:spcBef>
                <a:spcPct val="0"/>
              </a:spcBef>
              <a:spcAft>
                <a:spcPct val="0"/>
              </a:spcAft>
              <a:buClr>
                <a:srgbClr val="000000"/>
              </a:buClr>
              <a:buSzPct val="45000"/>
              <a:buFont typeface="StarSymbol" charset="0"/>
              <a:buNone/>
              <a:tabLst/>
            </a:pPr>
            <a:r>
              <a:rPr kumimoji="0" lang="it-IT" sz="1600" b="0" i="0" u="none" strike="noStrike" cap="none" normalizeH="0" baseline="0" dirty="0">
                <a:ln>
                  <a:noFill/>
                </a:ln>
                <a:solidFill>
                  <a:schemeClr val="bg1"/>
                </a:solidFill>
                <a:effectLst/>
                <a:latin typeface="Verdana" pitchFamily="34" charset="0"/>
                <a:ea typeface="MS Gothic" pitchFamily="49" charset="-128"/>
              </a:rPr>
              <a:t>Componenti qualitative</a:t>
            </a:r>
          </a:p>
        </p:txBody>
      </p:sp>
      <p:cxnSp>
        <p:nvCxnSpPr>
          <p:cNvPr id="28" name="Connettore 2 27">
            <a:extLst>
              <a:ext uri="{FF2B5EF4-FFF2-40B4-BE49-F238E27FC236}">
                <a16:creationId xmlns:a16="http://schemas.microsoft.com/office/drawing/2014/main" id="{95ADA698-5A47-4E89-9D0B-BCFBAC08D56D}"/>
              </a:ext>
            </a:extLst>
          </p:cNvPr>
          <p:cNvCxnSpPr/>
          <p:nvPr/>
        </p:nvCxnSpPr>
        <p:spPr bwMode="auto">
          <a:xfrm>
            <a:off x="4590256" y="3348261"/>
            <a:ext cx="0" cy="523875"/>
          </a:xfrm>
          <a:prstGeom prst="straightConnector1">
            <a:avLst/>
          </a:prstGeom>
          <a:noFill/>
          <a:ln w="9525" cap="flat" cmpd="sng" algn="ctr">
            <a:solidFill>
              <a:srgbClr val="000000"/>
            </a:solidFill>
            <a:prstDash val="solid"/>
            <a:round/>
            <a:headEnd type="none" w="med" len="med"/>
            <a:tailEnd type="arrow"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29" name="Cilindro 28">
            <a:extLst>
              <a:ext uri="{FF2B5EF4-FFF2-40B4-BE49-F238E27FC236}">
                <a16:creationId xmlns:a16="http://schemas.microsoft.com/office/drawing/2014/main" id="{28656410-F256-4074-9FDC-35827F96EC04}"/>
              </a:ext>
            </a:extLst>
          </p:cNvPr>
          <p:cNvSpPr/>
          <p:nvPr/>
        </p:nvSpPr>
        <p:spPr bwMode="auto">
          <a:xfrm>
            <a:off x="505247" y="4284366"/>
            <a:ext cx="2088232" cy="648072"/>
          </a:xfrm>
          <a:prstGeom prst="can">
            <a:avLst/>
          </a:prstGeom>
          <a:solidFill>
            <a:srgbClr val="C00000"/>
          </a:solidFill>
          <a:ln>
            <a:noFill/>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0">
              <a:lnSpc>
                <a:spcPct val="93000"/>
              </a:lnSpc>
              <a:spcBef>
                <a:spcPct val="0"/>
              </a:spcBef>
              <a:spcAft>
                <a:spcPct val="0"/>
              </a:spcAft>
              <a:buClr>
                <a:srgbClr val="000000"/>
              </a:buClr>
              <a:buSzPct val="45000"/>
              <a:buFont typeface="StarSymbol" charset="0"/>
              <a:buNone/>
              <a:tabLst/>
            </a:pPr>
            <a:r>
              <a:rPr kumimoji="0" lang="it-IT" sz="1600" b="0" i="0" u="none" strike="noStrike" cap="none" normalizeH="0" baseline="0" dirty="0" err="1">
                <a:ln>
                  <a:noFill/>
                </a:ln>
                <a:solidFill>
                  <a:schemeClr val="bg1"/>
                </a:solidFill>
                <a:effectLst/>
                <a:latin typeface="Verdana" pitchFamily="34" charset="0"/>
                <a:ea typeface="MS Gothic" pitchFamily="49" charset="-128"/>
              </a:rPr>
              <a:t>Override</a:t>
            </a:r>
            <a:endParaRPr kumimoji="0" lang="it-IT" sz="1600" b="0" i="0" u="none" strike="noStrike" cap="none" normalizeH="0" baseline="0" dirty="0">
              <a:ln>
                <a:noFill/>
              </a:ln>
              <a:solidFill>
                <a:schemeClr val="bg1"/>
              </a:solidFill>
              <a:effectLst/>
              <a:latin typeface="Verdana" pitchFamily="34" charset="0"/>
              <a:ea typeface="MS Gothic" pitchFamily="49" charset="-128"/>
            </a:endParaRPr>
          </a:p>
        </p:txBody>
      </p:sp>
      <p:cxnSp>
        <p:nvCxnSpPr>
          <p:cNvPr id="31" name="Connettore a gomito 30">
            <a:extLst>
              <a:ext uri="{FF2B5EF4-FFF2-40B4-BE49-F238E27FC236}">
                <a16:creationId xmlns:a16="http://schemas.microsoft.com/office/drawing/2014/main" id="{33A3D100-693C-49F8-968B-5FAFF52E5E9B}"/>
              </a:ext>
            </a:extLst>
          </p:cNvPr>
          <p:cNvCxnSpPr/>
          <p:nvPr/>
        </p:nvCxnSpPr>
        <p:spPr bwMode="auto">
          <a:xfrm rot="10800000" flipV="1">
            <a:off x="5099843" y="3492277"/>
            <a:ext cx="1179714" cy="144016"/>
          </a:xfrm>
          <a:prstGeom prst="bentConnector3">
            <a:avLst/>
          </a:prstGeom>
          <a:noFill/>
          <a:ln w="22225" cap="flat" cmpd="sng" algn="ctr">
            <a:solidFill>
              <a:srgbClr val="C00000"/>
            </a:solidFill>
            <a:prstDash val="dash"/>
            <a:round/>
            <a:headEnd type="none" w="med" len="med"/>
            <a:tailEnd type="arrow"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3" name="Connettore a gomito 32">
            <a:extLst>
              <a:ext uri="{FF2B5EF4-FFF2-40B4-BE49-F238E27FC236}">
                <a16:creationId xmlns:a16="http://schemas.microsoft.com/office/drawing/2014/main" id="{C32789D6-91C5-4DF6-9149-C9E0BACBBC83}"/>
              </a:ext>
            </a:extLst>
          </p:cNvPr>
          <p:cNvCxnSpPr>
            <a:cxnSpLocks/>
            <a:stCxn id="29" idx="4"/>
          </p:cNvCxnSpPr>
          <p:nvPr/>
        </p:nvCxnSpPr>
        <p:spPr bwMode="auto">
          <a:xfrm flipV="1">
            <a:off x="2593479" y="4284366"/>
            <a:ext cx="1512168" cy="324036"/>
          </a:xfrm>
          <a:prstGeom prst="bentConnector3">
            <a:avLst/>
          </a:prstGeom>
          <a:noFill/>
          <a:ln w="22225" cap="flat" cmpd="sng" algn="ctr">
            <a:solidFill>
              <a:srgbClr val="C00000"/>
            </a:solidFill>
            <a:prstDash val="dash"/>
            <a:round/>
            <a:headEnd type="arrow" w="med" len="med"/>
            <a:tailEnd type="arrow"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35" name="CasellaDiTesto 34">
            <a:extLst>
              <a:ext uri="{FF2B5EF4-FFF2-40B4-BE49-F238E27FC236}">
                <a16:creationId xmlns:a16="http://schemas.microsoft.com/office/drawing/2014/main" id="{240EAF05-2BD6-440C-B5CA-28F2C2123954}"/>
              </a:ext>
            </a:extLst>
          </p:cNvPr>
          <p:cNvSpPr txBox="1"/>
          <p:nvPr/>
        </p:nvSpPr>
        <p:spPr>
          <a:xfrm>
            <a:off x="-36331" y="77505"/>
            <a:ext cx="8784975" cy="435825"/>
          </a:xfrm>
          <a:prstGeom prst="rect">
            <a:avLst/>
          </a:prstGeom>
          <a:noFill/>
        </p:spPr>
        <p:txBody>
          <a:bodyPr wrap="square" rtlCol="0">
            <a:spAutoFit/>
          </a:bodyPr>
          <a:lstStyle/>
          <a:p>
            <a:pPr algn="l"/>
            <a:r>
              <a:rPr lang="it-IT" sz="2400" b="1" dirty="0">
                <a:solidFill>
                  <a:schemeClr val="accent6">
                    <a:lumMod val="50000"/>
                  </a:schemeClr>
                </a:solidFill>
              </a:rPr>
              <a:t>Il modello di rating</a:t>
            </a:r>
          </a:p>
        </p:txBody>
      </p:sp>
      <p:cxnSp>
        <p:nvCxnSpPr>
          <p:cNvPr id="56" name="Connettore a gomito 55">
            <a:extLst>
              <a:ext uri="{FF2B5EF4-FFF2-40B4-BE49-F238E27FC236}">
                <a16:creationId xmlns:a16="http://schemas.microsoft.com/office/drawing/2014/main" id="{CF641449-5DA0-4F11-AA84-A84CA2CED17A}"/>
              </a:ext>
            </a:extLst>
          </p:cNvPr>
          <p:cNvCxnSpPr>
            <a:cxnSpLocks/>
            <a:stCxn id="7" idx="2"/>
            <a:endCxn id="3" idx="0"/>
          </p:cNvCxnSpPr>
          <p:nvPr/>
        </p:nvCxnSpPr>
        <p:spPr bwMode="auto">
          <a:xfrm rot="10800000" flipV="1">
            <a:off x="4590256" y="2232137"/>
            <a:ext cx="1617242" cy="396044"/>
          </a:xfrm>
          <a:prstGeom prst="bentConnector2">
            <a:avLst/>
          </a:prstGeom>
          <a:noFill/>
          <a:ln w="9525" cap="flat" cmpd="sng" algn="ctr">
            <a:solidFill>
              <a:srgbClr val="000000"/>
            </a:solidFill>
            <a:prstDash val="solid"/>
            <a:round/>
            <a:headEnd type="none" w="med" len="med"/>
            <a:tailEnd type="arrow"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3" name="Rettangolo 2">
            <a:extLst>
              <a:ext uri="{FF2B5EF4-FFF2-40B4-BE49-F238E27FC236}">
                <a16:creationId xmlns:a16="http://schemas.microsoft.com/office/drawing/2014/main" id="{CC13E818-0E27-478C-A9CE-97C289985265}"/>
              </a:ext>
            </a:extLst>
          </p:cNvPr>
          <p:cNvSpPr/>
          <p:nvPr/>
        </p:nvSpPr>
        <p:spPr bwMode="auto">
          <a:xfrm>
            <a:off x="3618148" y="2628181"/>
            <a:ext cx="1944216" cy="648072"/>
          </a:xfrm>
          <a:prstGeom prst="rect">
            <a:avLst/>
          </a:prstGeom>
          <a:solidFill>
            <a:schemeClr val="bg1"/>
          </a:solidFill>
          <a:ln w="9525" cap="flat" cmpd="sng" algn="ctr">
            <a:solidFill>
              <a:srgbClr val="00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0">
              <a:lnSpc>
                <a:spcPct val="93000"/>
              </a:lnSpc>
              <a:spcBef>
                <a:spcPct val="0"/>
              </a:spcBef>
              <a:spcAft>
                <a:spcPct val="0"/>
              </a:spcAft>
              <a:buClr>
                <a:srgbClr val="000000"/>
              </a:buClr>
              <a:buSzPct val="45000"/>
              <a:buFont typeface="StarSymbol" charset="0"/>
              <a:buNone/>
              <a:tabLst/>
            </a:pPr>
            <a:r>
              <a:rPr kumimoji="0" lang="it-IT" sz="1800" b="0" i="0" u="none" strike="noStrike" cap="none" normalizeH="0" baseline="0" dirty="0">
                <a:ln>
                  <a:noFill/>
                </a:ln>
                <a:solidFill>
                  <a:srgbClr val="003867"/>
                </a:solidFill>
                <a:effectLst/>
                <a:latin typeface="Verdana" pitchFamily="34" charset="0"/>
                <a:ea typeface="MS Gothic" pitchFamily="49" charset="-128"/>
              </a:rPr>
              <a:t>Rating statistico</a:t>
            </a:r>
          </a:p>
        </p:txBody>
      </p:sp>
      <p:sp>
        <p:nvSpPr>
          <p:cNvPr id="59" name="CasellaDiTesto 58">
            <a:extLst>
              <a:ext uri="{FF2B5EF4-FFF2-40B4-BE49-F238E27FC236}">
                <a16:creationId xmlns:a16="http://schemas.microsoft.com/office/drawing/2014/main" id="{0D970509-8B30-404A-808D-00C517981AFF}"/>
              </a:ext>
            </a:extLst>
          </p:cNvPr>
          <p:cNvSpPr txBox="1"/>
          <p:nvPr/>
        </p:nvSpPr>
        <p:spPr>
          <a:xfrm>
            <a:off x="6279555" y="5230488"/>
            <a:ext cx="2160240" cy="779316"/>
          </a:xfrm>
          <a:prstGeom prst="rect">
            <a:avLst/>
          </a:prstGeom>
          <a:solidFill>
            <a:srgbClr val="FFFF00"/>
          </a:solidFill>
        </p:spPr>
        <p:txBody>
          <a:bodyPr wrap="square" rtlCol="0">
            <a:spAutoFit/>
          </a:bodyPr>
          <a:lstStyle/>
          <a:p>
            <a:r>
              <a:rPr lang="it-IT" sz="2400" b="1" dirty="0">
                <a:solidFill>
                  <a:schemeClr val="accent1">
                    <a:lumMod val="50000"/>
                  </a:schemeClr>
                </a:solidFill>
              </a:rPr>
              <a:t>Rating finale</a:t>
            </a:r>
          </a:p>
        </p:txBody>
      </p:sp>
      <p:pic>
        <p:nvPicPr>
          <p:cNvPr id="32" name="Immagine 31">
            <a:extLst>
              <a:ext uri="{FF2B5EF4-FFF2-40B4-BE49-F238E27FC236}">
                <a16:creationId xmlns:a16="http://schemas.microsoft.com/office/drawing/2014/main" id="{E6B973A7-6A69-48E8-9D41-21588A3A8328}"/>
              </a:ext>
            </a:extLst>
          </p:cNvPr>
          <p:cNvPicPr>
            <a:picLocks noChangeAspect="1"/>
          </p:cNvPicPr>
          <p:nvPr/>
        </p:nvPicPr>
        <p:blipFill>
          <a:blip r:embed="rId2"/>
          <a:stretch>
            <a:fillRect/>
          </a:stretch>
        </p:blipFill>
        <p:spPr>
          <a:xfrm>
            <a:off x="4080668" y="4572397"/>
            <a:ext cx="1019175" cy="1047750"/>
          </a:xfrm>
          <a:prstGeom prst="rect">
            <a:avLst/>
          </a:prstGeom>
        </p:spPr>
      </p:pic>
      <p:cxnSp>
        <p:nvCxnSpPr>
          <p:cNvPr id="68" name="Connettore a gomito 67">
            <a:extLst>
              <a:ext uri="{FF2B5EF4-FFF2-40B4-BE49-F238E27FC236}">
                <a16:creationId xmlns:a16="http://schemas.microsoft.com/office/drawing/2014/main" id="{AE164F1A-DBB3-437F-8058-F6E2CFCB78FC}"/>
              </a:ext>
            </a:extLst>
          </p:cNvPr>
          <p:cNvCxnSpPr>
            <a:stCxn id="32" idx="2"/>
          </p:cNvCxnSpPr>
          <p:nvPr/>
        </p:nvCxnSpPr>
        <p:spPr bwMode="auto">
          <a:xfrm rot="16200000" flipH="1">
            <a:off x="5294150" y="4916252"/>
            <a:ext cx="176388" cy="1584177"/>
          </a:xfrm>
          <a:prstGeom prst="bentConnector2">
            <a:avLst/>
          </a:prstGeom>
          <a:noFill/>
          <a:ln w="22225" cap="flat" cmpd="sng" algn="ctr">
            <a:solidFill>
              <a:schemeClr val="accent1">
                <a:lumMod val="50000"/>
              </a:schemeClr>
            </a:solidFill>
            <a:prstDash val="solid"/>
            <a:round/>
            <a:headEnd type="none" w="med" len="med"/>
            <a:tailEnd type="arrow"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74" name="CasellaDiTesto 73">
            <a:extLst>
              <a:ext uri="{FF2B5EF4-FFF2-40B4-BE49-F238E27FC236}">
                <a16:creationId xmlns:a16="http://schemas.microsoft.com/office/drawing/2014/main" id="{81BCABC4-6F23-453E-BC68-DD24D8035A5F}"/>
              </a:ext>
            </a:extLst>
          </p:cNvPr>
          <p:cNvSpPr txBox="1"/>
          <p:nvPr/>
        </p:nvSpPr>
        <p:spPr>
          <a:xfrm>
            <a:off x="2485467" y="899989"/>
            <a:ext cx="2032781" cy="292709"/>
          </a:xfrm>
          <a:prstGeom prst="rect">
            <a:avLst/>
          </a:prstGeom>
          <a:noFill/>
        </p:spPr>
        <p:txBody>
          <a:bodyPr wrap="square" rtlCol="0">
            <a:spAutoFit/>
          </a:bodyPr>
          <a:lstStyle/>
          <a:p>
            <a:r>
              <a:rPr lang="it-IT" sz="1400" dirty="0"/>
              <a:t>Dati finanziari</a:t>
            </a:r>
          </a:p>
        </p:txBody>
      </p:sp>
      <p:sp>
        <p:nvSpPr>
          <p:cNvPr id="75" name="CasellaDiTesto 74">
            <a:extLst>
              <a:ext uri="{FF2B5EF4-FFF2-40B4-BE49-F238E27FC236}">
                <a16:creationId xmlns:a16="http://schemas.microsoft.com/office/drawing/2014/main" id="{5D7EF543-8768-41D9-ADDC-20A269A872E3}"/>
              </a:ext>
            </a:extLst>
          </p:cNvPr>
          <p:cNvSpPr txBox="1"/>
          <p:nvPr/>
        </p:nvSpPr>
        <p:spPr>
          <a:xfrm>
            <a:off x="4365953" y="1977782"/>
            <a:ext cx="2032781" cy="292709"/>
          </a:xfrm>
          <a:prstGeom prst="rect">
            <a:avLst/>
          </a:prstGeom>
          <a:noFill/>
        </p:spPr>
        <p:txBody>
          <a:bodyPr wrap="square" rtlCol="0">
            <a:spAutoFit/>
          </a:bodyPr>
          <a:lstStyle/>
          <a:p>
            <a:r>
              <a:rPr lang="it-IT" sz="1400" dirty="0"/>
              <a:t>Centrale rischi</a:t>
            </a:r>
          </a:p>
        </p:txBody>
      </p:sp>
      <p:sp>
        <p:nvSpPr>
          <p:cNvPr id="76" name="CasellaDiTesto 75">
            <a:extLst>
              <a:ext uri="{FF2B5EF4-FFF2-40B4-BE49-F238E27FC236}">
                <a16:creationId xmlns:a16="http://schemas.microsoft.com/office/drawing/2014/main" id="{5ED016B4-486A-41EC-BBF0-32002BA04AD0}"/>
              </a:ext>
            </a:extLst>
          </p:cNvPr>
          <p:cNvSpPr txBox="1"/>
          <p:nvPr/>
        </p:nvSpPr>
        <p:spPr>
          <a:xfrm>
            <a:off x="2635106" y="1980109"/>
            <a:ext cx="2032781" cy="493084"/>
          </a:xfrm>
          <a:prstGeom prst="rect">
            <a:avLst/>
          </a:prstGeom>
          <a:noFill/>
        </p:spPr>
        <p:txBody>
          <a:bodyPr wrap="square" rtlCol="0">
            <a:spAutoFit/>
          </a:bodyPr>
          <a:lstStyle/>
          <a:p>
            <a:r>
              <a:rPr lang="it-IT" sz="1400" dirty="0"/>
              <a:t>Segmentazione del mercato, </a:t>
            </a:r>
            <a:r>
              <a:rPr lang="it-IT" sz="1400" dirty="0" err="1"/>
              <a:t>ecc</a:t>
            </a:r>
            <a:endParaRPr lang="it-IT" sz="1400" dirty="0"/>
          </a:p>
        </p:txBody>
      </p:sp>
      <p:sp>
        <p:nvSpPr>
          <p:cNvPr id="80" name="CasellaDiTesto 79">
            <a:extLst>
              <a:ext uri="{FF2B5EF4-FFF2-40B4-BE49-F238E27FC236}">
                <a16:creationId xmlns:a16="http://schemas.microsoft.com/office/drawing/2014/main" id="{A8EBEBC2-D6B5-490D-942C-AAA9938CCC42}"/>
              </a:ext>
            </a:extLst>
          </p:cNvPr>
          <p:cNvSpPr txBox="1"/>
          <p:nvPr/>
        </p:nvSpPr>
        <p:spPr>
          <a:xfrm>
            <a:off x="5955519" y="3996333"/>
            <a:ext cx="3312368" cy="292709"/>
          </a:xfrm>
          <a:prstGeom prst="rect">
            <a:avLst/>
          </a:prstGeom>
          <a:noFill/>
        </p:spPr>
        <p:txBody>
          <a:bodyPr wrap="square" rtlCol="0">
            <a:spAutoFit/>
          </a:bodyPr>
          <a:lstStyle/>
          <a:p>
            <a:r>
              <a:rPr lang="it-IT" sz="1400" dirty="0"/>
              <a:t>Informazioni non standardizzabili</a:t>
            </a:r>
          </a:p>
        </p:txBody>
      </p:sp>
      <p:sp>
        <p:nvSpPr>
          <p:cNvPr id="81" name="CasellaDiTesto 80">
            <a:extLst>
              <a:ext uri="{FF2B5EF4-FFF2-40B4-BE49-F238E27FC236}">
                <a16:creationId xmlns:a16="http://schemas.microsoft.com/office/drawing/2014/main" id="{B172527E-52E9-4AB5-A959-70106F464E4F}"/>
              </a:ext>
            </a:extLst>
          </p:cNvPr>
          <p:cNvSpPr txBox="1"/>
          <p:nvPr/>
        </p:nvSpPr>
        <p:spPr>
          <a:xfrm>
            <a:off x="4392487" y="891889"/>
            <a:ext cx="2032781" cy="292709"/>
          </a:xfrm>
          <a:prstGeom prst="rect">
            <a:avLst/>
          </a:prstGeom>
          <a:noFill/>
        </p:spPr>
        <p:txBody>
          <a:bodyPr wrap="square" rtlCol="0">
            <a:spAutoFit/>
          </a:bodyPr>
          <a:lstStyle/>
          <a:p>
            <a:r>
              <a:rPr lang="it-IT" sz="1400" dirty="0"/>
              <a:t>Archivi banca</a:t>
            </a:r>
          </a:p>
        </p:txBody>
      </p:sp>
      <p:sp>
        <p:nvSpPr>
          <p:cNvPr id="82" name="CasellaDiTesto 81">
            <a:extLst>
              <a:ext uri="{FF2B5EF4-FFF2-40B4-BE49-F238E27FC236}">
                <a16:creationId xmlns:a16="http://schemas.microsoft.com/office/drawing/2014/main" id="{DCFCD8A5-9A7D-44A8-8753-25DE165053D3}"/>
              </a:ext>
            </a:extLst>
          </p:cNvPr>
          <p:cNvSpPr txBox="1"/>
          <p:nvPr/>
        </p:nvSpPr>
        <p:spPr>
          <a:xfrm>
            <a:off x="163724" y="4995061"/>
            <a:ext cx="3312368" cy="693460"/>
          </a:xfrm>
          <a:prstGeom prst="rect">
            <a:avLst/>
          </a:prstGeom>
          <a:noFill/>
        </p:spPr>
        <p:txBody>
          <a:bodyPr wrap="square" rtlCol="0">
            <a:spAutoFit/>
          </a:bodyPr>
          <a:lstStyle/>
          <a:p>
            <a:r>
              <a:rPr lang="it-IT" sz="1400" dirty="0"/>
              <a:t>Modifica, peggiorativa o migliorativa, del rating assegnato in modo automatico da sistema</a:t>
            </a:r>
          </a:p>
        </p:txBody>
      </p:sp>
    </p:spTree>
    <p:extLst>
      <p:ext uri="{BB962C8B-B14F-4D97-AF65-F5344CB8AC3E}">
        <p14:creationId xmlns:p14="http://schemas.microsoft.com/office/powerpoint/2010/main" val="19037397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EA743DDF-2627-4AF4-9B13-209B902FF567}"/>
              </a:ext>
            </a:extLst>
          </p:cNvPr>
          <p:cNvSpPr txBox="1"/>
          <p:nvPr/>
        </p:nvSpPr>
        <p:spPr>
          <a:xfrm>
            <a:off x="0" y="107901"/>
            <a:ext cx="8784975" cy="435825"/>
          </a:xfrm>
          <a:prstGeom prst="rect">
            <a:avLst/>
          </a:prstGeom>
          <a:noFill/>
        </p:spPr>
        <p:txBody>
          <a:bodyPr wrap="square" rtlCol="0">
            <a:spAutoFit/>
          </a:bodyPr>
          <a:lstStyle/>
          <a:p>
            <a:pPr algn="l"/>
            <a:r>
              <a:rPr lang="it-IT" sz="2400" b="1" dirty="0">
                <a:solidFill>
                  <a:schemeClr val="accent6">
                    <a:lumMod val="50000"/>
                  </a:schemeClr>
                </a:solidFill>
              </a:rPr>
              <a:t>I modelli di rating: validati e non validati</a:t>
            </a:r>
          </a:p>
        </p:txBody>
      </p:sp>
      <p:sp>
        <p:nvSpPr>
          <p:cNvPr id="4" name="Cilindro 3">
            <a:extLst>
              <a:ext uri="{FF2B5EF4-FFF2-40B4-BE49-F238E27FC236}">
                <a16:creationId xmlns:a16="http://schemas.microsoft.com/office/drawing/2014/main" id="{3CE9AB71-E712-454D-A6CB-9DFC5D3E5C0F}"/>
              </a:ext>
            </a:extLst>
          </p:cNvPr>
          <p:cNvSpPr/>
          <p:nvPr/>
        </p:nvSpPr>
        <p:spPr bwMode="auto">
          <a:xfrm>
            <a:off x="1133872" y="710038"/>
            <a:ext cx="2304256" cy="648072"/>
          </a:xfrm>
          <a:prstGeom prst="can">
            <a:avLst/>
          </a:prstGeom>
          <a:solidFill>
            <a:schemeClr val="accent5">
              <a:lumMod val="50000"/>
            </a:schemeClr>
          </a:solidFill>
          <a:ln>
            <a:noFill/>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0">
              <a:lnSpc>
                <a:spcPct val="93000"/>
              </a:lnSpc>
              <a:spcBef>
                <a:spcPct val="0"/>
              </a:spcBef>
              <a:spcAft>
                <a:spcPct val="0"/>
              </a:spcAft>
              <a:buClr>
                <a:srgbClr val="000000"/>
              </a:buClr>
              <a:buSzPct val="45000"/>
              <a:buFont typeface="StarSymbol" charset="0"/>
              <a:buNone/>
              <a:tabLst/>
            </a:pPr>
            <a:r>
              <a:rPr kumimoji="0" lang="it-IT" sz="1800" b="0" i="0" u="none" strike="noStrike" cap="none" normalizeH="0" baseline="0" dirty="0">
                <a:ln>
                  <a:noFill/>
                </a:ln>
                <a:solidFill>
                  <a:schemeClr val="bg1">
                    <a:lumMod val="95000"/>
                  </a:schemeClr>
                </a:solidFill>
                <a:effectLst/>
                <a:latin typeface="Verdana" pitchFamily="34" charset="0"/>
                <a:ea typeface="MS Gothic" pitchFamily="49" charset="-128"/>
              </a:rPr>
              <a:t>Modelli validati</a:t>
            </a:r>
          </a:p>
        </p:txBody>
      </p:sp>
      <p:sp>
        <p:nvSpPr>
          <p:cNvPr id="5" name="Cilindro 4">
            <a:extLst>
              <a:ext uri="{FF2B5EF4-FFF2-40B4-BE49-F238E27FC236}">
                <a16:creationId xmlns:a16="http://schemas.microsoft.com/office/drawing/2014/main" id="{4D149C8C-DDFA-4691-9BDD-378C98AEC862}"/>
              </a:ext>
            </a:extLst>
          </p:cNvPr>
          <p:cNvSpPr/>
          <p:nvPr/>
        </p:nvSpPr>
        <p:spPr bwMode="auto">
          <a:xfrm>
            <a:off x="5436247" y="728112"/>
            <a:ext cx="2592286" cy="648072"/>
          </a:xfrm>
          <a:prstGeom prst="can">
            <a:avLst/>
          </a:prstGeom>
          <a:solidFill>
            <a:schemeClr val="accent5">
              <a:lumMod val="50000"/>
            </a:schemeClr>
          </a:solidFill>
          <a:ln>
            <a:noFill/>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0">
              <a:lnSpc>
                <a:spcPct val="93000"/>
              </a:lnSpc>
              <a:spcBef>
                <a:spcPct val="0"/>
              </a:spcBef>
              <a:spcAft>
                <a:spcPct val="0"/>
              </a:spcAft>
              <a:buClr>
                <a:srgbClr val="000000"/>
              </a:buClr>
              <a:buSzPct val="45000"/>
              <a:buFont typeface="StarSymbol" charset="0"/>
              <a:buNone/>
              <a:tabLst/>
            </a:pPr>
            <a:r>
              <a:rPr kumimoji="0" lang="it-IT" sz="1800" b="0" i="0" u="none" strike="noStrike" cap="none" normalizeH="0" baseline="0" dirty="0">
                <a:ln>
                  <a:noFill/>
                </a:ln>
                <a:solidFill>
                  <a:schemeClr val="bg1">
                    <a:lumMod val="95000"/>
                  </a:schemeClr>
                </a:solidFill>
                <a:effectLst/>
                <a:latin typeface="Verdana" pitchFamily="34" charset="0"/>
                <a:ea typeface="MS Gothic" pitchFamily="49" charset="-128"/>
              </a:rPr>
              <a:t>Modelli NON validati</a:t>
            </a:r>
          </a:p>
        </p:txBody>
      </p:sp>
      <p:sp>
        <p:nvSpPr>
          <p:cNvPr id="6" name="CasellaDiTesto 5">
            <a:extLst>
              <a:ext uri="{FF2B5EF4-FFF2-40B4-BE49-F238E27FC236}">
                <a16:creationId xmlns:a16="http://schemas.microsoft.com/office/drawing/2014/main" id="{5682D59A-CD45-48CC-94CE-F1622920285B}"/>
              </a:ext>
            </a:extLst>
          </p:cNvPr>
          <p:cNvSpPr txBox="1"/>
          <p:nvPr/>
        </p:nvSpPr>
        <p:spPr>
          <a:xfrm>
            <a:off x="445986" y="1476573"/>
            <a:ext cx="3938364" cy="5129738"/>
          </a:xfrm>
          <a:prstGeom prst="rect">
            <a:avLst/>
          </a:prstGeom>
          <a:noFill/>
          <a:ln>
            <a:solidFill>
              <a:schemeClr val="tx2"/>
            </a:solidFill>
          </a:ln>
        </p:spPr>
        <p:txBody>
          <a:bodyPr wrap="square" rtlCol="0">
            <a:spAutoFit/>
          </a:bodyPr>
          <a:lstStyle/>
          <a:p>
            <a:pPr marL="285750" indent="-285750" algn="l">
              <a:buSzPct val="70000"/>
              <a:buFont typeface="Wingdings" panose="05000000000000000000" pitchFamily="2" charset="2"/>
              <a:buChar char="v"/>
            </a:pPr>
            <a:r>
              <a:rPr lang="it-IT" sz="1600" dirty="0"/>
              <a:t>Devono considerare una serie di variabili (capacità di generare cassa, struttura finanziaria, settore industriale di appartenenza), con base statistica ampia (almeno 5 anni per la PD)</a:t>
            </a:r>
          </a:p>
          <a:p>
            <a:pPr marL="285750" indent="-285750" algn="l">
              <a:buSzPct val="70000"/>
              <a:buFont typeface="Wingdings" panose="05000000000000000000" pitchFamily="2" charset="2"/>
              <a:buChar char="v"/>
            </a:pPr>
            <a:endParaRPr lang="it-IT" sz="1600" dirty="0"/>
          </a:p>
          <a:p>
            <a:pPr marL="285750" indent="-285750" algn="l">
              <a:buSzPct val="70000"/>
              <a:buFont typeface="Wingdings" panose="05000000000000000000" pitchFamily="2" charset="2"/>
              <a:buChar char="v"/>
            </a:pPr>
            <a:r>
              <a:rPr lang="it-IT" sz="1600" dirty="0"/>
              <a:t>Numero minimo di classi di rischio (7 per crediti </a:t>
            </a:r>
            <a:r>
              <a:rPr lang="it-IT" sz="1600" dirty="0" err="1"/>
              <a:t>performing</a:t>
            </a:r>
            <a:r>
              <a:rPr lang="it-IT" sz="1600" dirty="0"/>
              <a:t> 2 per non </a:t>
            </a:r>
            <a:r>
              <a:rPr lang="it-IT" sz="1600" dirty="0" err="1"/>
              <a:t>performing</a:t>
            </a:r>
            <a:r>
              <a:rPr lang="it-IT" sz="1600" dirty="0"/>
              <a:t>)</a:t>
            </a:r>
          </a:p>
          <a:p>
            <a:pPr marL="285750" indent="-285750" algn="l">
              <a:buSzPct val="70000"/>
              <a:buFont typeface="Wingdings" panose="05000000000000000000" pitchFamily="2" charset="2"/>
              <a:buChar char="v"/>
            </a:pPr>
            <a:endParaRPr lang="it-IT" sz="1600" dirty="0"/>
          </a:p>
          <a:p>
            <a:pPr marL="285750" indent="-285750" algn="l">
              <a:buSzPct val="70000"/>
              <a:buFont typeface="Wingdings" panose="05000000000000000000" pitchFamily="2" charset="2"/>
              <a:buChar char="v"/>
            </a:pPr>
            <a:r>
              <a:rPr lang="it-IT" sz="1600" dirty="0"/>
              <a:t>Fattori di rischio ragionevoli e supportati da analisi interne</a:t>
            </a:r>
          </a:p>
          <a:p>
            <a:pPr marL="285750" indent="-285750" algn="l">
              <a:buSzPct val="70000"/>
              <a:buFont typeface="Wingdings" panose="05000000000000000000" pitchFamily="2" charset="2"/>
              <a:buChar char="v"/>
            </a:pPr>
            <a:endParaRPr lang="it-IT" sz="1600" dirty="0"/>
          </a:p>
          <a:p>
            <a:pPr marL="285750" indent="-285750" algn="l">
              <a:buSzPct val="70000"/>
              <a:buFont typeface="Wingdings" panose="05000000000000000000" pitchFamily="2" charset="2"/>
              <a:buChar char="v"/>
            </a:pPr>
            <a:r>
              <a:rPr lang="it-IT" sz="1600" dirty="0"/>
              <a:t>Stima della PD su un anno</a:t>
            </a:r>
          </a:p>
          <a:p>
            <a:pPr marL="285750" indent="-285750" algn="l">
              <a:buSzPct val="70000"/>
              <a:buFont typeface="Wingdings" panose="05000000000000000000" pitchFamily="2" charset="2"/>
              <a:buChar char="v"/>
            </a:pPr>
            <a:endParaRPr lang="it-IT" sz="1600" dirty="0"/>
          </a:p>
          <a:p>
            <a:pPr marL="285750" indent="-285750" algn="l">
              <a:buSzPct val="70000"/>
              <a:buFont typeface="Wingdings" panose="05000000000000000000" pitchFamily="2" charset="2"/>
              <a:buChar char="v"/>
            </a:pPr>
            <a:r>
              <a:rPr lang="it-IT" sz="1600" dirty="0"/>
              <a:t>Il contributo dei giudizi soggettivi deve essere definito nella misura e nell’ampiezza</a:t>
            </a:r>
          </a:p>
          <a:p>
            <a:pPr marL="285750" indent="-285750" algn="l">
              <a:buSzPct val="70000"/>
              <a:buFont typeface="Wingdings" panose="05000000000000000000" pitchFamily="2" charset="2"/>
              <a:buChar char="v"/>
            </a:pPr>
            <a:endParaRPr lang="it-IT" sz="1600" dirty="0"/>
          </a:p>
          <a:p>
            <a:pPr marL="285750" indent="-285750" algn="l">
              <a:buSzPct val="70000"/>
              <a:buFont typeface="Wingdings" panose="05000000000000000000" pitchFamily="2" charset="2"/>
              <a:buChar char="v"/>
            </a:pPr>
            <a:endParaRPr lang="it-IT" sz="1600" dirty="0"/>
          </a:p>
        </p:txBody>
      </p:sp>
      <p:sp>
        <p:nvSpPr>
          <p:cNvPr id="7" name="CasellaDiTesto 6">
            <a:extLst>
              <a:ext uri="{FF2B5EF4-FFF2-40B4-BE49-F238E27FC236}">
                <a16:creationId xmlns:a16="http://schemas.microsoft.com/office/drawing/2014/main" id="{C6F992A9-E05F-48E2-888F-2C114D40A3D9}"/>
              </a:ext>
            </a:extLst>
          </p:cNvPr>
          <p:cNvSpPr txBox="1"/>
          <p:nvPr/>
        </p:nvSpPr>
        <p:spPr>
          <a:xfrm>
            <a:off x="4763208" y="1476572"/>
            <a:ext cx="3938364" cy="1237198"/>
          </a:xfrm>
          <a:prstGeom prst="rect">
            <a:avLst/>
          </a:prstGeom>
          <a:noFill/>
          <a:ln>
            <a:solidFill>
              <a:schemeClr val="tx2"/>
            </a:solidFill>
          </a:ln>
        </p:spPr>
        <p:txBody>
          <a:bodyPr wrap="square" rtlCol="0">
            <a:spAutoFit/>
          </a:bodyPr>
          <a:lstStyle/>
          <a:p>
            <a:pPr marL="285750" indent="-285750" algn="just">
              <a:buSzPct val="70000"/>
              <a:buFont typeface="Wingdings" panose="05000000000000000000" pitchFamily="2" charset="2"/>
              <a:buChar char="v"/>
            </a:pPr>
            <a:r>
              <a:rPr lang="it-IT" sz="1600" dirty="0"/>
              <a:t>NON  possono essere utilizzati per la determinazione del capitale di vigilanza della banca</a:t>
            </a:r>
          </a:p>
          <a:p>
            <a:pPr marL="285750" indent="-285750" algn="l">
              <a:buSzPct val="70000"/>
              <a:buFont typeface="Wingdings" panose="05000000000000000000" pitchFamily="2" charset="2"/>
              <a:buChar char="v"/>
            </a:pPr>
            <a:endParaRPr lang="it-IT" sz="1600" dirty="0"/>
          </a:p>
          <a:p>
            <a:pPr marL="285750" indent="-285750" algn="l">
              <a:buSzPct val="70000"/>
              <a:buFont typeface="Wingdings" panose="05000000000000000000" pitchFamily="2" charset="2"/>
              <a:buChar char="v"/>
            </a:pPr>
            <a:endParaRPr lang="it-IT" sz="1600" dirty="0"/>
          </a:p>
        </p:txBody>
      </p:sp>
    </p:spTree>
    <p:extLst>
      <p:ext uri="{BB962C8B-B14F-4D97-AF65-F5344CB8AC3E}">
        <p14:creationId xmlns:p14="http://schemas.microsoft.com/office/powerpoint/2010/main" val="488490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47C8EE06-0410-4389-9577-75854CD0764C}"/>
              </a:ext>
            </a:extLst>
          </p:cNvPr>
          <p:cNvSpPr txBox="1"/>
          <p:nvPr/>
        </p:nvSpPr>
        <p:spPr>
          <a:xfrm>
            <a:off x="125761" y="89376"/>
            <a:ext cx="8784975" cy="435825"/>
          </a:xfrm>
          <a:prstGeom prst="rect">
            <a:avLst/>
          </a:prstGeom>
          <a:noFill/>
        </p:spPr>
        <p:txBody>
          <a:bodyPr wrap="square" rtlCol="0">
            <a:spAutoFit/>
          </a:bodyPr>
          <a:lstStyle/>
          <a:p>
            <a:pPr algn="l"/>
            <a:r>
              <a:rPr lang="it-IT" sz="2400" b="1" dirty="0" err="1">
                <a:solidFill>
                  <a:schemeClr val="accent6">
                    <a:lumMod val="50000"/>
                  </a:schemeClr>
                </a:solidFill>
              </a:rPr>
              <a:t>Asset</a:t>
            </a:r>
            <a:r>
              <a:rPr lang="it-IT" sz="2400" b="1" dirty="0">
                <a:solidFill>
                  <a:schemeClr val="accent6">
                    <a:lumMod val="50000"/>
                  </a:schemeClr>
                </a:solidFill>
              </a:rPr>
              <a:t> qualitativi e Rating</a:t>
            </a:r>
          </a:p>
        </p:txBody>
      </p:sp>
      <p:sp>
        <p:nvSpPr>
          <p:cNvPr id="4" name="CasellaDiTesto 3">
            <a:extLst>
              <a:ext uri="{FF2B5EF4-FFF2-40B4-BE49-F238E27FC236}">
                <a16:creationId xmlns:a16="http://schemas.microsoft.com/office/drawing/2014/main" id="{C82207FB-CDC4-4ABD-90E7-0F53B1203ACE}"/>
              </a:ext>
            </a:extLst>
          </p:cNvPr>
          <p:cNvSpPr txBox="1"/>
          <p:nvPr/>
        </p:nvSpPr>
        <p:spPr>
          <a:xfrm>
            <a:off x="216023" y="926573"/>
            <a:ext cx="8352928" cy="3956852"/>
          </a:xfrm>
          <a:prstGeom prst="rect">
            <a:avLst/>
          </a:prstGeom>
          <a:noFill/>
        </p:spPr>
        <p:txBody>
          <a:bodyPr wrap="square" rtlCol="0">
            <a:spAutoFit/>
          </a:bodyPr>
          <a:lstStyle/>
          <a:p>
            <a:pPr algn="just"/>
            <a:endParaRPr lang="it-IT" dirty="0"/>
          </a:p>
          <a:p>
            <a:pPr marL="285750" indent="-285750" algn="just">
              <a:buFont typeface="Arial" panose="020B0604020202020204" pitchFamily="34" charset="0"/>
              <a:buChar char="•"/>
            </a:pPr>
            <a:endParaRPr lang="it-IT" dirty="0"/>
          </a:p>
          <a:p>
            <a:pPr marL="285750" indent="-285750" algn="just">
              <a:buFont typeface="Arial" panose="020B0604020202020204" pitchFamily="34" charset="0"/>
              <a:buChar char="•"/>
            </a:pPr>
            <a:r>
              <a:rPr lang="it-IT" dirty="0"/>
              <a:t>Lo specifico contributo di </a:t>
            </a:r>
            <a:r>
              <a:rPr lang="it-IT" b="1" dirty="0"/>
              <a:t>singoli asset qualitativi alla </a:t>
            </a:r>
            <a:r>
              <a:rPr lang="it-IT" b="1" i="1" dirty="0" err="1"/>
              <a:t>performace</a:t>
            </a:r>
            <a:r>
              <a:rPr lang="it-IT" b="1" dirty="0"/>
              <a:t> aziendale non è sempre valutabile su base oggettiva secondo scale statistiche</a:t>
            </a:r>
            <a:r>
              <a:rPr lang="it-IT" dirty="0"/>
              <a:t> e, quindi, incorporabile nell’ambito dei sistemi di rating bancari. </a:t>
            </a:r>
          </a:p>
          <a:p>
            <a:pPr algn="just"/>
            <a:endParaRPr lang="it-IT" dirty="0"/>
          </a:p>
          <a:p>
            <a:pPr marL="285750" indent="-285750" algn="just">
              <a:buFont typeface="Arial" panose="020B0604020202020204" pitchFamily="34" charset="0"/>
              <a:buChar char="•"/>
            </a:pPr>
            <a:r>
              <a:rPr lang="it-IT" dirty="0"/>
              <a:t>I sistemi di rating considerano </a:t>
            </a:r>
            <a:r>
              <a:rPr lang="it-IT" b="1" dirty="0"/>
              <a:t>gli asset qualitativi in relazione ai risultati di bilancio </a:t>
            </a:r>
            <a:r>
              <a:rPr lang="it-IT" dirty="0"/>
              <a:t>che essi contribuiscono a produrre, elaborando i dati di performance aziendale.</a:t>
            </a:r>
          </a:p>
          <a:p>
            <a:pPr algn="just"/>
            <a:endParaRPr lang="it-IT" dirty="0"/>
          </a:p>
          <a:p>
            <a:pPr marL="285750" indent="-285750" algn="just">
              <a:buFont typeface="Arial" panose="020B0604020202020204" pitchFamily="34" charset="0"/>
              <a:buChar char="•"/>
            </a:pPr>
            <a:r>
              <a:rPr lang="it-IT" dirty="0"/>
              <a:t>Asset qualitativi di nuovo inserimento nell’azienda o l’interazione di degli stessi con l’evoluzione del contesto operativo dell’impresa </a:t>
            </a:r>
            <a:r>
              <a:rPr lang="it-IT" b="1" dirty="0"/>
              <a:t>non sempre sono correttamente colti dagli attuali sistemi di rating. </a:t>
            </a:r>
          </a:p>
        </p:txBody>
      </p:sp>
    </p:spTree>
    <p:extLst>
      <p:ext uri="{BB962C8B-B14F-4D97-AF65-F5344CB8AC3E}">
        <p14:creationId xmlns:p14="http://schemas.microsoft.com/office/powerpoint/2010/main" val="2253241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47C8EE06-0410-4389-9577-75854CD0764C}"/>
              </a:ext>
            </a:extLst>
          </p:cNvPr>
          <p:cNvSpPr txBox="1"/>
          <p:nvPr/>
        </p:nvSpPr>
        <p:spPr>
          <a:xfrm>
            <a:off x="125761" y="89376"/>
            <a:ext cx="8784975" cy="435825"/>
          </a:xfrm>
          <a:prstGeom prst="rect">
            <a:avLst/>
          </a:prstGeom>
          <a:noFill/>
        </p:spPr>
        <p:txBody>
          <a:bodyPr wrap="square" rtlCol="0">
            <a:spAutoFit/>
          </a:bodyPr>
          <a:lstStyle/>
          <a:p>
            <a:pPr algn="l"/>
            <a:r>
              <a:rPr lang="it-IT" sz="2400" b="1" dirty="0">
                <a:solidFill>
                  <a:srgbClr val="C00000"/>
                </a:solidFill>
              </a:rPr>
              <a:t> </a:t>
            </a:r>
            <a:r>
              <a:rPr lang="it-IT" sz="2400" b="1" dirty="0">
                <a:solidFill>
                  <a:schemeClr val="accent6">
                    <a:lumMod val="50000"/>
                  </a:schemeClr>
                </a:solidFill>
              </a:rPr>
              <a:t>Il Rating e la normativa di settore</a:t>
            </a:r>
          </a:p>
        </p:txBody>
      </p:sp>
      <p:sp>
        <p:nvSpPr>
          <p:cNvPr id="4" name="CasellaDiTesto 3">
            <a:extLst>
              <a:ext uri="{FF2B5EF4-FFF2-40B4-BE49-F238E27FC236}">
                <a16:creationId xmlns:a16="http://schemas.microsoft.com/office/drawing/2014/main" id="{C82207FB-CDC4-4ABD-90E7-0F53B1203ACE}"/>
              </a:ext>
            </a:extLst>
          </p:cNvPr>
          <p:cNvSpPr txBox="1"/>
          <p:nvPr/>
        </p:nvSpPr>
        <p:spPr>
          <a:xfrm>
            <a:off x="-24618" y="1044005"/>
            <a:ext cx="9079369" cy="4472122"/>
          </a:xfrm>
          <a:prstGeom prst="rect">
            <a:avLst/>
          </a:prstGeom>
          <a:noFill/>
        </p:spPr>
        <p:txBody>
          <a:bodyPr wrap="square" rtlCol="0">
            <a:spAutoFit/>
          </a:bodyPr>
          <a:lstStyle/>
          <a:p>
            <a:pPr algn="just"/>
            <a:endParaRPr lang="it-IT" dirty="0"/>
          </a:p>
          <a:p>
            <a:pPr marL="285750" indent="-285750" algn="just">
              <a:buFont typeface="Arial" panose="020B0604020202020204" pitchFamily="34" charset="0"/>
              <a:buChar char="•"/>
            </a:pPr>
            <a:r>
              <a:rPr lang="it-IT" dirty="0"/>
              <a:t>La regolamentazione nazionale ed europea spinge banche e imprese verso modelli valutativi maggiormente orientati all’analisi </a:t>
            </a:r>
            <a:r>
              <a:rPr lang="it-IT" b="1" dirty="0" err="1"/>
              <a:t>forward</a:t>
            </a:r>
            <a:r>
              <a:rPr lang="it-IT" b="1" dirty="0"/>
              <a:t> </a:t>
            </a:r>
            <a:r>
              <a:rPr lang="it-IT" b="1" dirty="0" err="1"/>
              <a:t>looking</a:t>
            </a:r>
            <a:r>
              <a:rPr lang="it-IT" b="1" dirty="0"/>
              <a:t>, </a:t>
            </a:r>
            <a:r>
              <a:rPr lang="it-IT" dirty="0"/>
              <a:t>anche al fine di anticipare e gestire le situazioni di crisi. </a:t>
            </a:r>
          </a:p>
          <a:p>
            <a:pPr marL="285750" indent="-285750" algn="just">
              <a:buFont typeface="Arial" panose="020B0604020202020204" pitchFamily="34" charset="0"/>
              <a:buChar char="•"/>
            </a:pPr>
            <a:endParaRPr lang="it-IT" dirty="0"/>
          </a:p>
          <a:p>
            <a:pPr marL="285750" indent="-285750" algn="just">
              <a:buFont typeface="Arial" panose="020B0604020202020204" pitchFamily="34" charset="0"/>
              <a:buChar char="•"/>
            </a:pPr>
            <a:endParaRPr lang="it-IT" dirty="0"/>
          </a:p>
          <a:p>
            <a:pPr marL="285750" indent="-285750" algn="just">
              <a:buFont typeface="Arial" panose="020B0604020202020204" pitchFamily="34" charset="0"/>
              <a:buChar char="•"/>
            </a:pPr>
            <a:r>
              <a:rPr lang="it-IT" dirty="0"/>
              <a:t>In particolare, due regolamentazioni – che nascono per esigenze diverse – si completano a vicenda disegnando un nuovo rapporto banca e impresa. </a:t>
            </a:r>
          </a:p>
          <a:p>
            <a:pPr marL="285750" indent="-285750" algn="just">
              <a:buFont typeface="Arial" panose="020B0604020202020204" pitchFamily="34" charset="0"/>
              <a:buChar char="•"/>
            </a:pPr>
            <a:endParaRPr lang="it-IT" dirty="0"/>
          </a:p>
          <a:p>
            <a:pPr marL="774700" lvl="1" indent="-342900" algn="just">
              <a:buClr>
                <a:srgbClr val="C00000"/>
              </a:buClr>
              <a:buSzPct val="100000"/>
              <a:buFont typeface="+mj-lt"/>
              <a:buAutoNum type="arabicPeriod"/>
            </a:pPr>
            <a:r>
              <a:rPr kumimoji="0" lang="it-IT" b="1" i="0" u="none" strike="noStrike" cap="none" normalizeH="0" baseline="0" dirty="0">
                <a:ln>
                  <a:noFill/>
                </a:ln>
                <a:solidFill>
                  <a:srgbClr val="003867"/>
                </a:solidFill>
                <a:effectLst/>
                <a:latin typeface="Verdana" pitchFamily="34" charset="0"/>
                <a:ea typeface="MS Gothic" pitchFamily="49" charset="-128"/>
              </a:rPr>
              <a:t>Linee Guida EBA in tema di concessione e monitoraggio dei finanziamenti</a:t>
            </a:r>
          </a:p>
          <a:p>
            <a:pPr marL="774700" lvl="1" indent="-342900" algn="just">
              <a:buClr>
                <a:srgbClr val="C00000"/>
              </a:buClr>
              <a:buSzPct val="100000"/>
              <a:buFont typeface="+mj-lt"/>
              <a:buAutoNum type="arabicPeriod"/>
            </a:pPr>
            <a:endParaRPr lang="it-IT" b="1" dirty="0"/>
          </a:p>
          <a:p>
            <a:pPr marL="774700" lvl="1" indent="-342900" algn="just">
              <a:buClr>
                <a:srgbClr val="C00000"/>
              </a:buClr>
              <a:buSzPct val="100000"/>
              <a:buFont typeface="+mj-lt"/>
              <a:buAutoNum type="arabicPeriod"/>
            </a:pPr>
            <a:r>
              <a:rPr kumimoji="0" lang="it-IT" b="1" i="0" u="none" strike="noStrike" cap="none" normalizeH="0" baseline="0" dirty="0">
                <a:ln>
                  <a:noFill/>
                </a:ln>
                <a:solidFill>
                  <a:srgbClr val="003867"/>
                </a:solidFill>
                <a:effectLst/>
                <a:latin typeface="Verdana" pitchFamily="34" charset="0"/>
                <a:ea typeface="MS Gothic" pitchFamily="49" charset="-128"/>
              </a:rPr>
              <a:t>Codice della crisi d’impresa</a:t>
            </a:r>
          </a:p>
          <a:p>
            <a:pPr marL="285750" indent="-285750" algn="just">
              <a:buFont typeface="Arial" panose="020B0604020202020204" pitchFamily="34" charset="0"/>
              <a:buChar char="•"/>
            </a:pPr>
            <a:endParaRPr kumimoji="0" lang="it-IT" sz="1800" b="0" i="0" u="none" strike="noStrike" cap="none" normalizeH="0" baseline="0" dirty="0">
              <a:ln>
                <a:noFill/>
              </a:ln>
              <a:solidFill>
                <a:srgbClr val="003867"/>
              </a:solidFill>
              <a:effectLst/>
              <a:latin typeface="Verdana" pitchFamily="34" charset="0"/>
              <a:ea typeface="MS Gothic" pitchFamily="49" charset="-128"/>
            </a:endParaRPr>
          </a:p>
          <a:p>
            <a:pPr marL="285750" indent="-285750" algn="just">
              <a:buFont typeface="Arial" panose="020B0604020202020204" pitchFamily="34" charset="0"/>
              <a:buChar char="•"/>
            </a:pPr>
            <a:endParaRPr lang="it-IT" dirty="0"/>
          </a:p>
          <a:p>
            <a:pPr marL="285750" indent="-285750" algn="just">
              <a:buFont typeface="Arial" panose="020B0604020202020204" pitchFamily="34" charset="0"/>
              <a:buChar char="•"/>
            </a:pPr>
            <a:endParaRPr lang="it-IT" dirty="0"/>
          </a:p>
          <a:p>
            <a:pPr marL="285750" indent="-285750" algn="just">
              <a:buFont typeface="Arial" panose="020B0604020202020204" pitchFamily="34" charset="0"/>
              <a:buChar char="•"/>
            </a:pPr>
            <a:endParaRPr lang="it-IT" dirty="0"/>
          </a:p>
        </p:txBody>
      </p:sp>
    </p:spTree>
    <p:extLst>
      <p:ext uri="{BB962C8B-B14F-4D97-AF65-F5344CB8AC3E}">
        <p14:creationId xmlns:p14="http://schemas.microsoft.com/office/powerpoint/2010/main" val="68256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8D53C36A-C252-42FD-A891-4730BFD58BAC}"/>
              </a:ext>
            </a:extLst>
          </p:cNvPr>
          <p:cNvSpPr txBox="1"/>
          <p:nvPr/>
        </p:nvSpPr>
        <p:spPr>
          <a:xfrm>
            <a:off x="1" y="19168"/>
            <a:ext cx="9054752" cy="607602"/>
          </a:xfrm>
          <a:prstGeom prst="rect">
            <a:avLst/>
          </a:prstGeom>
          <a:noFill/>
        </p:spPr>
        <p:txBody>
          <a:bodyPr wrap="square" rtlCol="0">
            <a:spAutoFit/>
          </a:bodyPr>
          <a:lstStyle/>
          <a:p>
            <a:pPr algn="l"/>
            <a:r>
              <a:rPr lang="it-IT" b="1" dirty="0">
                <a:solidFill>
                  <a:schemeClr val="accent6">
                    <a:lumMod val="50000"/>
                  </a:schemeClr>
                </a:solidFill>
              </a:rPr>
              <a:t>Linee Guida EBA in tema di concessione e monitoraggio dei finanziamenti</a:t>
            </a:r>
          </a:p>
        </p:txBody>
      </p:sp>
      <p:sp>
        <p:nvSpPr>
          <p:cNvPr id="4" name="Rettangolo con angoli arrotondati 3">
            <a:extLst>
              <a:ext uri="{FF2B5EF4-FFF2-40B4-BE49-F238E27FC236}">
                <a16:creationId xmlns:a16="http://schemas.microsoft.com/office/drawing/2014/main" id="{770D6A9E-9E4F-4DCC-93AA-BA865F1B9414}"/>
              </a:ext>
            </a:extLst>
          </p:cNvPr>
          <p:cNvSpPr/>
          <p:nvPr/>
        </p:nvSpPr>
        <p:spPr bwMode="auto">
          <a:xfrm>
            <a:off x="125760" y="928177"/>
            <a:ext cx="2213992" cy="1006752"/>
          </a:xfrm>
          <a:prstGeom prst="roundRect">
            <a:avLst/>
          </a:prstGeom>
          <a:solidFill>
            <a:srgbClr val="336699"/>
          </a:solidFill>
          <a:ln w="9525" cap="flat" cmpd="sng" algn="ctr">
            <a:solidFill>
              <a:schemeClr val="accent6">
                <a:lumMod val="50000"/>
              </a:schemeClr>
            </a:solidFill>
            <a:prstDash val="solid"/>
            <a:round/>
            <a:headEnd type="none" w="med" len="med"/>
            <a:tailEnd type="none" w="med" len="med"/>
          </a:ln>
          <a:effectLst/>
        </p:spPr>
        <p:txBody>
          <a:bodyPr vert="horz" wrap="square" lIns="91440" tIns="90000" rIns="91440" bIns="45720" numCol="1" rtlCol="0" anchor="ctr" anchorCtr="1" compatLnSpc="1">
            <a:prstTxWarp prst="textNoShape">
              <a:avLst/>
            </a:prstTxWarp>
            <a:spAutoFit/>
          </a:bodyPr>
          <a:lstStyle/>
          <a:p>
            <a:pPr marL="0" marR="0" indent="0" algn="ctr" defTabSz="449263" rtl="0" eaLnBrk="1" fontAlgn="base" latinLnBrk="0" hangingPunct="0">
              <a:lnSpc>
                <a:spcPct val="93000"/>
              </a:lnSpc>
              <a:spcBef>
                <a:spcPct val="0"/>
              </a:spcBef>
              <a:spcAft>
                <a:spcPct val="0"/>
              </a:spcAft>
              <a:buClr>
                <a:srgbClr val="000000"/>
              </a:buClr>
              <a:buSzPct val="45000"/>
              <a:buFont typeface="StarSymbol" charset="0"/>
              <a:buNone/>
              <a:tabLst/>
            </a:pPr>
            <a:r>
              <a:rPr kumimoji="0" lang="it-IT" sz="1800" b="0" i="0" u="none" strike="noStrike" cap="small" normalizeH="0" baseline="0" dirty="0">
                <a:ln>
                  <a:noFill/>
                </a:ln>
                <a:solidFill>
                  <a:schemeClr val="bg1"/>
                </a:solidFill>
                <a:effectLst/>
              </a:rPr>
              <a:t>Valutazione del merito creditizio</a:t>
            </a:r>
          </a:p>
        </p:txBody>
      </p:sp>
      <p:sp>
        <p:nvSpPr>
          <p:cNvPr id="5" name="CasellaDiTesto 4">
            <a:extLst>
              <a:ext uri="{FF2B5EF4-FFF2-40B4-BE49-F238E27FC236}">
                <a16:creationId xmlns:a16="http://schemas.microsoft.com/office/drawing/2014/main" id="{ED4E46D9-4BD2-4D1D-BB1F-3D84FA73293B}"/>
              </a:ext>
            </a:extLst>
          </p:cNvPr>
          <p:cNvSpPr txBox="1"/>
          <p:nvPr/>
        </p:nvSpPr>
        <p:spPr>
          <a:xfrm>
            <a:off x="2574032" y="937682"/>
            <a:ext cx="6354958" cy="1237198"/>
          </a:xfrm>
          <a:prstGeom prst="rect">
            <a:avLst/>
          </a:prstGeom>
          <a:noFill/>
        </p:spPr>
        <p:txBody>
          <a:bodyPr wrap="square" rtlCol="0">
            <a:spAutoFit/>
          </a:bodyPr>
          <a:lstStyle/>
          <a:p>
            <a:pPr algn="just"/>
            <a:r>
              <a:rPr lang="it-IT" sz="1600" i="1" dirty="0"/>
              <a:t>«Nel valutare il merito creditizio del cliente, gli enti dovrebbero porre enfasi su </a:t>
            </a:r>
            <a:r>
              <a:rPr lang="it-IT" sz="1600" b="1" i="1" dirty="0"/>
              <a:t>una stima realistica e sostenibile del reddito e del flusso di cassa futuro del cliente</a:t>
            </a:r>
            <a:r>
              <a:rPr lang="it-IT" sz="1600" i="1" dirty="0"/>
              <a:t>, e non sulla garanzia reale disponibile.</a:t>
            </a:r>
          </a:p>
          <a:p>
            <a:pPr algn="just"/>
            <a:endParaRPr lang="it-IT" sz="1600" i="1" dirty="0"/>
          </a:p>
        </p:txBody>
      </p:sp>
      <p:cxnSp>
        <p:nvCxnSpPr>
          <p:cNvPr id="7" name="Connettore diritto 6">
            <a:extLst>
              <a:ext uri="{FF2B5EF4-FFF2-40B4-BE49-F238E27FC236}">
                <a16:creationId xmlns:a16="http://schemas.microsoft.com/office/drawing/2014/main" id="{6540E0FC-6D86-4BA5-9199-6E472BE0EFA0}"/>
              </a:ext>
            </a:extLst>
          </p:cNvPr>
          <p:cNvCxnSpPr/>
          <p:nvPr/>
        </p:nvCxnSpPr>
        <p:spPr bwMode="auto">
          <a:xfrm>
            <a:off x="306256" y="827981"/>
            <a:ext cx="8568000" cy="0"/>
          </a:xfrm>
          <a:prstGeom prst="line">
            <a:avLst/>
          </a:prstGeom>
          <a:noFill/>
          <a:ln w="9525"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10" name="CasellaDiTesto 9">
            <a:extLst>
              <a:ext uri="{FF2B5EF4-FFF2-40B4-BE49-F238E27FC236}">
                <a16:creationId xmlns:a16="http://schemas.microsoft.com/office/drawing/2014/main" id="{3485366F-2446-41A7-8829-B6B93B656910}"/>
              </a:ext>
            </a:extLst>
          </p:cNvPr>
          <p:cNvSpPr txBox="1"/>
          <p:nvPr/>
        </p:nvSpPr>
        <p:spPr>
          <a:xfrm>
            <a:off x="108790" y="2049185"/>
            <a:ext cx="8784975" cy="351720"/>
          </a:xfrm>
          <a:prstGeom prst="rect">
            <a:avLst/>
          </a:prstGeom>
          <a:solidFill>
            <a:schemeClr val="accent3">
              <a:lumMod val="85000"/>
            </a:schemeClr>
          </a:solidFill>
          <a:ln>
            <a:solidFill>
              <a:schemeClr val="accent2">
                <a:lumMod val="50000"/>
              </a:schemeClr>
            </a:solidFill>
          </a:ln>
        </p:spPr>
        <p:txBody>
          <a:bodyPr wrap="square" tIns="90000" rtlCol="0" anchor="ctr" anchorCtr="0">
            <a:spAutoFit/>
          </a:bodyPr>
          <a:lstStyle/>
          <a:p>
            <a:pPr algn="l"/>
            <a:r>
              <a:rPr lang="it-IT" sz="1500" b="1" dirty="0"/>
              <a:t>Elementi chiave da valutare nel processo di assegnazione del merito creditizio:</a:t>
            </a:r>
          </a:p>
        </p:txBody>
      </p:sp>
      <p:sp>
        <p:nvSpPr>
          <p:cNvPr id="11" name="Rettangolo con angoli arrotondati 10">
            <a:extLst>
              <a:ext uri="{FF2B5EF4-FFF2-40B4-BE49-F238E27FC236}">
                <a16:creationId xmlns:a16="http://schemas.microsoft.com/office/drawing/2014/main" id="{E193CD50-810B-44C6-93E1-D04CAFEF5334}"/>
              </a:ext>
            </a:extLst>
          </p:cNvPr>
          <p:cNvSpPr/>
          <p:nvPr/>
        </p:nvSpPr>
        <p:spPr bwMode="auto">
          <a:xfrm>
            <a:off x="125760" y="2628181"/>
            <a:ext cx="2736304" cy="751070"/>
          </a:xfrm>
          <a:prstGeom prst="roundRect">
            <a:avLst/>
          </a:prstGeom>
          <a:solidFill>
            <a:schemeClr val="accent3">
              <a:lumMod val="85000"/>
            </a:schemeClr>
          </a:solidFill>
          <a:ln w="9525" cap="flat" cmpd="sng" algn="ctr">
            <a:solidFill>
              <a:schemeClr val="accent6">
                <a:lumMod val="50000"/>
              </a:schemeClr>
            </a:solidFill>
            <a:prstDash val="solid"/>
            <a:round/>
            <a:headEnd type="none" w="med" len="med"/>
            <a:tailEnd type="none" w="med" len="med"/>
          </a:ln>
          <a:effectLst/>
        </p:spPr>
        <p:txBody>
          <a:bodyPr vert="horz" wrap="square" lIns="72000" tIns="90000" rIns="72000" bIns="72000" numCol="1" rtlCol="0" anchor="ctr" anchorCtr="1" compatLnSpc="1">
            <a:prstTxWarp prst="textNoShape">
              <a:avLst/>
            </a:prstTxWarp>
            <a:spAutoFit/>
          </a:bodyPr>
          <a:lstStyle/>
          <a:p>
            <a:pPr marL="0" marR="0" indent="0" algn="ctr" defTabSz="449263" rtl="0" eaLnBrk="1" fontAlgn="base" latinLnBrk="0" hangingPunct="0">
              <a:lnSpc>
                <a:spcPct val="93000"/>
              </a:lnSpc>
              <a:spcBef>
                <a:spcPct val="0"/>
              </a:spcBef>
              <a:spcAft>
                <a:spcPct val="0"/>
              </a:spcAft>
              <a:buClr>
                <a:srgbClr val="000000"/>
              </a:buClr>
              <a:buSzPct val="45000"/>
              <a:buFont typeface="StarSymbol" charset="0"/>
              <a:buNone/>
              <a:tabLst/>
            </a:pPr>
            <a:r>
              <a:rPr kumimoji="0" lang="it-IT" sz="1800" b="0" i="0" u="none" strike="noStrike" cap="small" normalizeH="0" baseline="0" dirty="0">
                <a:ln>
                  <a:noFill/>
                </a:ln>
                <a:solidFill>
                  <a:sysClr val="windowText" lastClr="000000"/>
                </a:solidFill>
                <a:effectLst/>
              </a:rPr>
              <a:t>posizione finanziaria e il rischio di credito </a:t>
            </a:r>
          </a:p>
        </p:txBody>
      </p:sp>
      <p:cxnSp>
        <p:nvCxnSpPr>
          <p:cNvPr id="12" name="Connettore diritto 11">
            <a:extLst>
              <a:ext uri="{FF2B5EF4-FFF2-40B4-BE49-F238E27FC236}">
                <a16:creationId xmlns:a16="http://schemas.microsoft.com/office/drawing/2014/main" id="{DA8BA1F4-1B77-4B31-BFD2-0C52B9AEE4FA}"/>
              </a:ext>
            </a:extLst>
          </p:cNvPr>
          <p:cNvCxnSpPr/>
          <p:nvPr/>
        </p:nvCxnSpPr>
        <p:spPr bwMode="auto">
          <a:xfrm>
            <a:off x="360990" y="3564285"/>
            <a:ext cx="8568000" cy="0"/>
          </a:xfrm>
          <a:prstGeom prst="line">
            <a:avLst/>
          </a:prstGeom>
          <a:noFill/>
          <a:ln w="9525"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13" name="CasellaDiTesto 12">
            <a:extLst>
              <a:ext uri="{FF2B5EF4-FFF2-40B4-BE49-F238E27FC236}">
                <a16:creationId xmlns:a16="http://schemas.microsoft.com/office/drawing/2014/main" id="{EE70582F-DA11-4DA5-9F11-516B3761DA4C}"/>
              </a:ext>
            </a:extLst>
          </p:cNvPr>
          <p:cNvSpPr txBox="1"/>
          <p:nvPr/>
        </p:nvSpPr>
        <p:spPr>
          <a:xfrm>
            <a:off x="3133125" y="2550869"/>
            <a:ext cx="5976665" cy="1165704"/>
          </a:xfrm>
          <a:prstGeom prst="rect">
            <a:avLst/>
          </a:prstGeom>
          <a:noFill/>
        </p:spPr>
        <p:txBody>
          <a:bodyPr wrap="square" rtlCol="0">
            <a:spAutoFit/>
          </a:bodyPr>
          <a:lstStyle/>
          <a:p>
            <a:pPr algn="just"/>
            <a:r>
              <a:rPr lang="it-IT" sz="1500" i="1" dirty="0"/>
              <a:t> «[…] Gli enti dovrebbero valutare </a:t>
            </a:r>
            <a:r>
              <a:rPr lang="it-IT" sz="1500" b="1" i="1" dirty="0"/>
              <a:t>la sostenibilità e la fattibilità della futura capacità di rimborso in condizioni potenzialmente avverse</a:t>
            </a:r>
            <a:r>
              <a:rPr lang="it-IT" sz="1500" i="1" dirty="0"/>
              <a:t> (es. </a:t>
            </a:r>
            <a:r>
              <a:rPr lang="it-IT" sz="1500" b="1" i="1" dirty="0"/>
              <a:t>un’analisi di sensibilità) </a:t>
            </a:r>
            <a:r>
              <a:rPr lang="it-IT" sz="1500" i="1" dirty="0"/>
              <a:t>[…]»</a:t>
            </a:r>
          </a:p>
          <a:p>
            <a:pPr algn="just"/>
            <a:endParaRPr lang="it-IT" sz="1500" i="1" dirty="0"/>
          </a:p>
        </p:txBody>
      </p:sp>
      <p:sp>
        <p:nvSpPr>
          <p:cNvPr id="14" name="Rettangolo con angoli arrotondati 13">
            <a:extLst>
              <a:ext uri="{FF2B5EF4-FFF2-40B4-BE49-F238E27FC236}">
                <a16:creationId xmlns:a16="http://schemas.microsoft.com/office/drawing/2014/main" id="{95D62639-083B-4F81-A5D4-0A1D11147393}"/>
              </a:ext>
            </a:extLst>
          </p:cNvPr>
          <p:cNvSpPr/>
          <p:nvPr/>
        </p:nvSpPr>
        <p:spPr bwMode="auto">
          <a:xfrm>
            <a:off x="71027" y="3780309"/>
            <a:ext cx="2808311" cy="751070"/>
          </a:xfrm>
          <a:prstGeom prst="roundRect">
            <a:avLst/>
          </a:prstGeom>
          <a:solidFill>
            <a:schemeClr val="accent3">
              <a:lumMod val="85000"/>
            </a:schemeClr>
          </a:solidFill>
          <a:ln w="9525" cap="flat" cmpd="sng" algn="ctr">
            <a:solidFill>
              <a:schemeClr val="accent6">
                <a:lumMod val="50000"/>
              </a:schemeClr>
            </a:solidFill>
            <a:prstDash val="solid"/>
            <a:round/>
            <a:headEnd type="none" w="med" len="med"/>
            <a:tailEnd type="none" w="med" len="med"/>
          </a:ln>
          <a:effectLst/>
        </p:spPr>
        <p:txBody>
          <a:bodyPr vert="horz" wrap="square" lIns="72000" tIns="90000" rIns="72000" bIns="72000" numCol="1" rtlCol="0" anchor="ctr" anchorCtr="1" compatLnSpc="1">
            <a:prstTxWarp prst="textNoShape">
              <a:avLst/>
            </a:prstTxWarp>
            <a:spAutoFit/>
          </a:bodyPr>
          <a:lstStyle/>
          <a:p>
            <a:r>
              <a:rPr lang="it-IT" cap="small" dirty="0">
                <a:solidFill>
                  <a:sysClr val="windowText" lastClr="000000"/>
                </a:solidFill>
              </a:rPr>
              <a:t>modello di business e la strategia aziendale</a:t>
            </a:r>
          </a:p>
        </p:txBody>
      </p:sp>
      <p:cxnSp>
        <p:nvCxnSpPr>
          <p:cNvPr id="16" name="Connettore diritto 15">
            <a:extLst>
              <a:ext uri="{FF2B5EF4-FFF2-40B4-BE49-F238E27FC236}">
                <a16:creationId xmlns:a16="http://schemas.microsoft.com/office/drawing/2014/main" id="{3FFAD8EE-88DD-409E-B2D2-A62A464DD355}"/>
              </a:ext>
            </a:extLst>
          </p:cNvPr>
          <p:cNvCxnSpPr/>
          <p:nvPr/>
        </p:nvCxnSpPr>
        <p:spPr bwMode="auto">
          <a:xfrm>
            <a:off x="287050" y="5004445"/>
            <a:ext cx="8568000" cy="0"/>
          </a:xfrm>
          <a:prstGeom prst="line">
            <a:avLst/>
          </a:prstGeom>
          <a:noFill/>
          <a:ln w="9525"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17" name="Rettangolo con angoli arrotondati 16">
            <a:extLst>
              <a:ext uri="{FF2B5EF4-FFF2-40B4-BE49-F238E27FC236}">
                <a16:creationId xmlns:a16="http://schemas.microsoft.com/office/drawing/2014/main" id="{C40EA7A9-ECE6-453E-914B-BED211E93B49}"/>
              </a:ext>
            </a:extLst>
          </p:cNvPr>
          <p:cNvSpPr/>
          <p:nvPr/>
        </p:nvSpPr>
        <p:spPr bwMode="auto">
          <a:xfrm>
            <a:off x="125761" y="5148461"/>
            <a:ext cx="2808311" cy="751070"/>
          </a:xfrm>
          <a:prstGeom prst="roundRect">
            <a:avLst/>
          </a:prstGeom>
          <a:solidFill>
            <a:schemeClr val="accent3">
              <a:lumMod val="85000"/>
            </a:schemeClr>
          </a:solidFill>
          <a:ln w="9525" cap="flat" cmpd="sng" algn="ctr">
            <a:solidFill>
              <a:schemeClr val="accent6">
                <a:lumMod val="50000"/>
              </a:schemeClr>
            </a:solidFill>
            <a:prstDash val="solid"/>
            <a:round/>
            <a:headEnd type="none" w="med" len="med"/>
            <a:tailEnd type="none" w="med" len="med"/>
          </a:ln>
          <a:effectLst/>
        </p:spPr>
        <p:txBody>
          <a:bodyPr vert="horz" wrap="square" lIns="72000" tIns="90000" rIns="72000" bIns="72000" numCol="1" rtlCol="0" anchor="ctr" anchorCtr="1" compatLnSpc="1">
            <a:prstTxWarp prst="textNoShape">
              <a:avLst/>
            </a:prstTxWarp>
            <a:spAutoFit/>
          </a:bodyPr>
          <a:lstStyle/>
          <a:p>
            <a:r>
              <a:rPr lang="it-IT" cap="small" dirty="0">
                <a:solidFill>
                  <a:sysClr val="windowText" lastClr="000000"/>
                </a:solidFill>
              </a:rPr>
              <a:t>esposizione ai fattori </a:t>
            </a:r>
            <a:r>
              <a:rPr lang="it-IT" cap="small" dirty="0" err="1">
                <a:solidFill>
                  <a:sysClr val="windowText" lastClr="000000"/>
                </a:solidFill>
              </a:rPr>
              <a:t>esg</a:t>
            </a:r>
            <a:endParaRPr lang="it-IT" cap="small" dirty="0">
              <a:solidFill>
                <a:sysClr val="windowText" lastClr="000000"/>
              </a:solidFill>
            </a:endParaRPr>
          </a:p>
        </p:txBody>
      </p:sp>
      <p:sp>
        <p:nvSpPr>
          <p:cNvPr id="18" name="CasellaDiTesto 17">
            <a:extLst>
              <a:ext uri="{FF2B5EF4-FFF2-40B4-BE49-F238E27FC236}">
                <a16:creationId xmlns:a16="http://schemas.microsoft.com/office/drawing/2014/main" id="{D4E85957-8E40-4C3D-8EF8-B65B4B0C2640}"/>
              </a:ext>
            </a:extLst>
          </p:cNvPr>
          <p:cNvSpPr txBox="1"/>
          <p:nvPr/>
        </p:nvSpPr>
        <p:spPr>
          <a:xfrm>
            <a:off x="3023353" y="3636293"/>
            <a:ext cx="5976665" cy="1380378"/>
          </a:xfrm>
          <a:prstGeom prst="rect">
            <a:avLst/>
          </a:prstGeom>
          <a:noFill/>
        </p:spPr>
        <p:txBody>
          <a:bodyPr wrap="square" rtlCol="0">
            <a:spAutoFit/>
          </a:bodyPr>
          <a:lstStyle/>
          <a:p>
            <a:pPr algn="just"/>
            <a:r>
              <a:rPr lang="it-IT" sz="1500" i="1" dirty="0"/>
              <a:t> «[…] valutare le </a:t>
            </a:r>
            <a:r>
              <a:rPr lang="it-IT" sz="1500" b="1" i="1" dirty="0"/>
              <a:t>conoscenze, l’esperienza e la capacità del cliente</a:t>
            </a:r>
            <a:r>
              <a:rPr lang="it-IT" sz="1500" i="1" dirty="0"/>
              <a:t> di gestire le operazioni aziendali, le attività o gli investimenti legati al contratto di prestito[…].</a:t>
            </a:r>
          </a:p>
          <a:p>
            <a:pPr algn="just"/>
            <a:r>
              <a:rPr lang="it-IT" sz="1500" i="1" dirty="0"/>
              <a:t>[…] valutare la fattibilità del piano aziendale e delle relative proiezioni finanziarie, </a:t>
            </a:r>
            <a:r>
              <a:rPr lang="it-IT" sz="1500" b="1" i="1" dirty="0"/>
              <a:t>in linea con le specificità del settore in cui opera il cliente</a:t>
            </a:r>
            <a:r>
              <a:rPr lang="it-IT" sz="1500" i="1" dirty="0"/>
              <a:t>»</a:t>
            </a:r>
          </a:p>
        </p:txBody>
      </p:sp>
      <p:sp>
        <p:nvSpPr>
          <p:cNvPr id="19" name="CasellaDiTesto 18">
            <a:extLst>
              <a:ext uri="{FF2B5EF4-FFF2-40B4-BE49-F238E27FC236}">
                <a16:creationId xmlns:a16="http://schemas.microsoft.com/office/drawing/2014/main" id="{04EAB974-225B-40F7-B9DF-9B32F542DD03}"/>
              </a:ext>
            </a:extLst>
          </p:cNvPr>
          <p:cNvSpPr txBox="1"/>
          <p:nvPr/>
        </p:nvSpPr>
        <p:spPr>
          <a:xfrm>
            <a:off x="3023352" y="5004445"/>
            <a:ext cx="5976665" cy="1165704"/>
          </a:xfrm>
          <a:prstGeom prst="rect">
            <a:avLst/>
          </a:prstGeom>
          <a:noFill/>
        </p:spPr>
        <p:txBody>
          <a:bodyPr wrap="square" rtlCol="0">
            <a:spAutoFit/>
          </a:bodyPr>
          <a:lstStyle/>
          <a:p>
            <a:pPr algn="just"/>
            <a:r>
              <a:rPr lang="it-IT" sz="1500" i="1" dirty="0"/>
              <a:t>«[…] Gli enti dovrebbero valutare </a:t>
            </a:r>
            <a:r>
              <a:rPr lang="it-IT" sz="1500" b="1" i="1" dirty="0"/>
              <a:t>l’esposizione del cliente ai fattori ESG, in particolare ai fattori ambientali e all’impatto sul cambiamento climatico, e l’adeguatezza delle strategie di mitigazione,</a:t>
            </a:r>
            <a:r>
              <a:rPr lang="it-IT" sz="1500" i="1" dirty="0"/>
              <a:t> come specificate dal cliente […].</a:t>
            </a:r>
          </a:p>
        </p:txBody>
      </p:sp>
    </p:spTree>
    <p:extLst>
      <p:ext uri="{BB962C8B-B14F-4D97-AF65-F5344CB8AC3E}">
        <p14:creationId xmlns:p14="http://schemas.microsoft.com/office/powerpoint/2010/main" val="3407834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47C8EE06-0410-4389-9577-75854CD0764C}"/>
              </a:ext>
            </a:extLst>
          </p:cNvPr>
          <p:cNvSpPr txBox="1"/>
          <p:nvPr/>
        </p:nvSpPr>
        <p:spPr>
          <a:xfrm>
            <a:off x="125761" y="89376"/>
            <a:ext cx="8784975" cy="435825"/>
          </a:xfrm>
          <a:prstGeom prst="rect">
            <a:avLst/>
          </a:prstGeom>
          <a:noFill/>
        </p:spPr>
        <p:txBody>
          <a:bodyPr wrap="square" rtlCol="0">
            <a:spAutoFit/>
          </a:bodyPr>
          <a:lstStyle/>
          <a:p>
            <a:pPr algn="l"/>
            <a:r>
              <a:rPr lang="it-IT" sz="2400" b="1" dirty="0">
                <a:solidFill>
                  <a:schemeClr val="accent6">
                    <a:lumMod val="50000"/>
                  </a:schemeClr>
                </a:solidFill>
              </a:rPr>
              <a:t>Codice della Crisi d’impresa</a:t>
            </a:r>
          </a:p>
        </p:txBody>
      </p:sp>
      <p:sp>
        <p:nvSpPr>
          <p:cNvPr id="4" name="CasellaDiTesto 3">
            <a:extLst>
              <a:ext uri="{FF2B5EF4-FFF2-40B4-BE49-F238E27FC236}">
                <a16:creationId xmlns:a16="http://schemas.microsoft.com/office/drawing/2014/main" id="{6ADA11B3-9879-43DC-9392-BA878315C4ED}"/>
              </a:ext>
            </a:extLst>
          </p:cNvPr>
          <p:cNvSpPr txBox="1"/>
          <p:nvPr/>
        </p:nvSpPr>
        <p:spPr>
          <a:xfrm>
            <a:off x="341784" y="755973"/>
            <a:ext cx="8352928" cy="4472122"/>
          </a:xfrm>
          <a:prstGeom prst="rect">
            <a:avLst/>
          </a:prstGeom>
          <a:noFill/>
        </p:spPr>
        <p:txBody>
          <a:bodyPr wrap="square" rtlCol="0">
            <a:spAutoFit/>
          </a:bodyPr>
          <a:lstStyle/>
          <a:p>
            <a:pPr marL="285750" indent="-285750" algn="just">
              <a:buFont typeface="Arial" panose="020B0604020202020204" pitchFamily="34" charset="0"/>
              <a:buChar char="•"/>
            </a:pPr>
            <a:r>
              <a:rPr lang="it-IT" dirty="0"/>
              <a:t>Il Codice della Crisi aziendale, contenuto nel decreto legislativo n. 14/2019, riforma la materia delle procedure concorsuali e della crisi da </a:t>
            </a:r>
            <a:r>
              <a:rPr lang="it-IT" dirty="0" err="1"/>
              <a:t>sovraindebitamento</a:t>
            </a:r>
            <a:r>
              <a:rPr lang="it-IT" dirty="0"/>
              <a:t>. L’entrata in vigore è prevista per il 16 maggio 2022.</a:t>
            </a:r>
          </a:p>
          <a:p>
            <a:pPr marL="285750" indent="-285750" algn="just">
              <a:buFont typeface="Arial" panose="020B0604020202020204" pitchFamily="34" charset="0"/>
              <a:buChar char="•"/>
            </a:pPr>
            <a:endParaRPr lang="it-IT" dirty="0"/>
          </a:p>
          <a:p>
            <a:pPr marL="285750" indent="-285750" algn="just">
              <a:buFont typeface="Arial" panose="020B0604020202020204" pitchFamily="34" charset="0"/>
              <a:buChar char="•"/>
            </a:pPr>
            <a:r>
              <a:rPr lang="it-IT" dirty="0"/>
              <a:t>Il Codice introduce la </a:t>
            </a:r>
            <a:r>
              <a:rPr lang="it-IT" b="1" dirty="0"/>
              <a:t>procedura di allerta </a:t>
            </a:r>
            <a:r>
              <a:rPr lang="it-IT" dirty="0"/>
              <a:t>e di composizione assistita della crisi, con il fine di anticiparne l'emersione. </a:t>
            </a:r>
          </a:p>
          <a:p>
            <a:pPr marL="285750" indent="-285750" algn="just">
              <a:buFont typeface="Arial" panose="020B0604020202020204" pitchFamily="34" charset="0"/>
              <a:buChar char="•"/>
            </a:pPr>
            <a:endParaRPr lang="it-IT" dirty="0"/>
          </a:p>
          <a:p>
            <a:pPr marL="285750" indent="-285750" algn="just">
              <a:buFont typeface="Arial" panose="020B0604020202020204" pitchFamily="34" charset="0"/>
              <a:buChar char="•"/>
            </a:pPr>
            <a:r>
              <a:rPr lang="it-IT" dirty="0"/>
              <a:t>Il Codice promuove una cultura manageriale basata sull’impiego di presidi organizzativi e strumenti gestionali, funzionali a favorire un migliore controllo della situazione economico-finanziaria dell’impresa e a reagire tempestivamente alle eventuali situazioni di squilibrio</a:t>
            </a:r>
          </a:p>
          <a:p>
            <a:pPr marL="285750" indent="-285750" algn="just">
              <a:buFont typeface="Arial" panose="020B0604020202020204" pitchFamily="34" charset="0"/>
              <a:buChar char="•"/>
            </a:pPr>
            <a:endParaRPr lang="it-IT" dirty="0"/>
          </a:p>
          <a:p>
            <a:pPr marL="285750" indent="-285750" algn="just">
              <a:buFont typeface="Arial" panose="020B0604020202020204" pitchFamily="34" charset="0"/>
              <a:buChar char="•"/>
            </a:pPr>
            <a:r>
              <a:rPr lang="it-IT" dirty="0"/>
              <a:t>Il Codice favorisce lo sviluppo, all’interno delle imprese, di sistemi informativi più evoluti in particolare per il calcolo del </a:t>
            </a:r>
            <a:r>
              <a:rPr lang="it-IT" dirty="0" err="1"/>
              <a:t>Debt</a:t>
            </a:r>
            <a:r>
              <a:rPr lang="it-IT" dirty="0"/>
              <a:t> Service Coverage Ratio (DSCR)</a:t>
            </a:r>
          </a:p>
        </p:txBody>
      </p:sp>
    </p:spTree>
    <p:extLst>
      <p:ext uri="{BB962C8B-B14F-4D97-AF65-F5344CB8AC3E}">
        <p14:creationId xmlns:p14="http://schemas.microsoft.com/office/powerpoint/2010/main" val="3131707275"/>
      </p:ext>
    </p:extLst>
  </p:cSld>
  <p:clrMapOvr>
    <a:masterClrMapping/>
  </p:clrMapOvr>
</p:sld>
</file>

<file path=ppt/theme/theme1.xml><?xml version="1.0" encoding="utf-8"?>
<a:theme xmlns:a="http://schemas.openxmlformats.org/drawingml/2006/main" name="Presentazione ABI">
  <a:themeElements>
    <a:clrScheme name="ABI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ABI">
      <a:majorFont>
        <a:latin typeface="Arial"/>
        <a:ea typeface="MS Gothic"/>
        <a:cs typeface=""/>
      </a:majorFont>
      <a:minorFont>
        <a:latin typeface="Verdana"/>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ctr" defTabSz="449263" rtl="0" eaLnBrk="1" fontAlgn="base" latinLnBrk="0" hangingPunct="0">
          <a:lnSpc>
            <a:spcPct val="93000"/>
          </a:lnSpc>
          <a:spcBef>
            <a:spcPct val="0"/>
          </a:spcBef>
          <a:spcAft>
            <a:spcPct val="0"/>
          </a:spcAft>
          <a:buClr>
            <a:srgbClr val="000000"/>
          </a:buClr>
          <a:buSzPct val="45000"/>
          <a:buFont typeface="StarSymbol" charset="0"/>
          <a:buNone/>
          <a:tabLst/>
          <a:defRPr kumimoji="0" lang="en-GB" altLang="it-IT" sz="1800" b="0" i="0" u="none" strike="noStrike" cap="none" normalizeH="0" baseline="0" smtClean="0">
            <a:ln>
              <a:noFill/>
            </a:ln>
            <a:solidFill>
              <a:srgbClr val="003867"/>
            </a:solidFill>
            <a:effectLst/>
            <a:latin typeface="Verdana" pitchFamily="34" charset="0"/>
            <a:ea typeface="MS Gothic" pitchFamily="49"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ctr" defTabSz="449263" rtl="0" eaLnBrk="1" fontAlgn="base" latinLnBrk="0" hangingPunct="0">
          <a:lnSpc>
            <a:spcPct val="93000"/>
          </a:lnSpc>
          <a:spcBef>
            <a:spcPct val="0"/>
          </a:spcBef>
          <a:spcAft>
            <a:spcPct val="0"/>
          </a:spcAft>
          <a:buClr>
            <a:srgbClr val="000000"/>
          </a:buClr>
          <a:buSzPct val="45000"/>
          <a:buFont typeface="StarSymbol" charset="0"/>
          <a:buNone/>
          <a:tabLst/>
          <a:defRPr kumimoji="0" lang="en-GB" altLang="it-IT" sz="1800" b="0" i="0" u="none" strike="noStrike" cap="none" normalizeH="0" baseline="0" smtClean="0">
            <a:ln>
              <a:noFill/>
            </a:ln>
            <a:solidFill>
              <a:srgbClr val="003867"/>
            </a:solidFill>
            <a:effectLst/>
            <a:latin typeface="Verdana" pitchFamily="34" charset="0"/>
            <a:ea typeface="MS Gothic" pitchFamily="49" charset="-128"/>
          </a:defRPr>
        </a:defPPr>
      </a:lstStyle>
    </a:lnDef>
  </a:objectDefaults>
  <a:extraClrSchemeLst>
    <a:extraClrScheme>
      <a:clrScheme name="ABI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BI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ABI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BI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BI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BI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ABI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Presentazione ABI</Template>
  <TotalTime>112288</TotalTime>
  <Words>1658</Words>
  <Application>Microsoft Office PowerPoint</Application>
  <PresentationFormat>Personalizzato</PresentationFormat>
  <Paragraphs>111</Paragraphs>
  <Slides>10</Slides>
  <Notes>4</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10</vt:i4>
      </vt:variant>
    </vt:vector>
  </HeadingPairs>
  <TitlesOfParts>
    <vt:vector size="16" baseType="lpstr">
      <vt:lpstr>Arial</vt:lpstr>
      <vt:lpstr>StarSymbol</vt:lpstr>
      <vt:lpstr>Times New Roman</vt:lpstr>
      <vt:lpstr>Verdana</vt:lpstr>
      <vt:lpstr>Wingdings</vt:lpstr>
      <vt:lpstr>Presentazione ABI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Marino Marco</dc:creator>
  <cp:lastModifiedBy>Rinaldi Raffaele</cp:lastModifiedBy>
  <cp:revision>978</cp:revision>
  <cp:lastPrinted>2021-11-16T09:01:32Z</cp:lastPrinted>
  <dcterms:created xsi:type="dcterms:W3CDTF">2013-11-13T08:35:06Z</dcterms:created>
  <dcterms:modified xsi:type="dcterms:W3CDTF">2021-11-23T10:21:44Z</dcterms:modified>
</cp:coreProperties>
</file>