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5"/>
  </p:sldMasterIdLst>
  <p:handoutMasterIdLst>
    <p:handoutMasterId r:id="rId7"/>
  </p:handoutMasterIdLst>
  <p:sldIdLst>
    <p:sldId id="256" r:id="rId6"/>
  </p:sldIdLst>
  <p:sldSz cx="6858000" cy="9906000" type="A4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D782"/>
    <a:srgbClr val="C4E59F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6374" autoAdjust="0"/>
  </p:normalViewPr>
  <p:slideViewPr>
    <p:cSldViewPr snapToGrid="0">
      <p:cViewPr varScale="1">
        <p:scale>
          <a:sx n="77" d="100"/>
          <a:sy n="77" d="100"/>
        </p:scale>
        <p:origin x="376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8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88355EC3-EBAF-7240-EEB2-22CC7D1FB0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D4776F4-6F10-3A98-7D2B-73B65BF0A5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9B6C7-1D7C-4BEF-8CAC-D95F81936119}" type="datetimeFigureOut">
              <a:rPr lang="it-IT" smtClean="0"/>
              <a:t>30/11/2023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3DEFA4C-2728-EBB6-1058-8F52D75610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F5F2482-C304-0D1E-2DFF-F2DC881EB1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4B2DC-F85B-424E-8723-CECF38C26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2718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1EDA68-35C4-D630-0475-89E8B3015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F590DBC-7845-B8E3-4259-26ACDC679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FD74E6-3AF5-13C8-68CB-4E42B9C97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30/11/2023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6B5FF8-5C55-D769-766B-0578047A4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092E8A-2927-3D33-766C-8CBF94A7A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 descr="Immagine che contiene freccia&#10;&#10;Descrizione generata automaticamente">
            <a:extLst>
              <a:ext uri="{FF2B5EF4-FFF2-40B4-BE49-F238E27FC236}">
                <a16:creationId xmlns:a16="http://schemas.microsoft.com/office/drawing/2014/main" id="{E696D769-66BC-34A5-7F86-E25D2EE9634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0" y="7364625"/>
            <a:ext cx="6858000" cy="2554628"/>
          </a:xfrm>
          <a:prstGeom prst="rect">
            <a:avLst/>
          </a:prstGeom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0DC7DF46-416E-E585-7A5C-29E98653199A}"/>
              </a:ext>
            </a:extLst>
          </p:cNvPr>
          <p:cNvSpPr/>
          <p:nvPr userDrawn="1"/>
        </p:nvSpPr>
        <p:spPr>
          <a:xfrm>
            <a:off x="0" y="9225577"/>
            <a:ext cx="6858000" cy="693676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C8038B6B-F61A-BF80-CAC4-02098B78E23A}"/>
              </a:ext>
            </a:extLst>
          </p:cNvPr>
          <p:cNvGrpSpPr/>
          <p:nvPr userDrawn="1"/>
        </p:nvGrpSpPr>
        <p:grpSpPr>
          <a:xfrm>
            <a:off x="252449" y="9366577"/>
            <a:ext cx="6353102" cy="411676"/>
            <a:chOff x="307337" y="9287834"/>
            <a:chExt cx="6353102" cy="411676"/>
          </a:xfrm>
        </p:grpSpPr>
        <p:pic>
          <p:nvPicPr>
            <p:cNvPr id="8" name="Immagine 7" descr="Immagine che contiene testo&#10;&#10;Descrizione generata automaticamente">
              <a:extLst>
                <a:ext uri="{FF2B5EF4-FFF2-40B4-BE49-F238E27FC236}">
                  <a16:creationId xmlns:a16="http://schemas.microsoft.com/office/drawing/2014/main" id="{8C9D1479-C3C4-B48D-2BC6-896CBA952CD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07612" y="9340195"/>
              <a:ext cx="1652827" cy="292921"/>
            </a:xfrm>
            <a:prstGeom prst="rect">
              <a:avLst/>
            </a:prstGeom>
          </p:spPr>
        </p:pic>
        <p:pic>
          <p:nvPicPr>
            <p:cNvPr id="9" name="Immagine 8">
              <a:extLst>
                <a:ext uri="{FF2B5EF4-FFF2-40B4-BE49-F238E27FC236}">
                  <a16:creationId xmlns:a16="http://schemas.microsoft.com/office/drawing/2014/main" id="{F936D13A-382B-DB3F-E971-C1D548E7A4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9000" y="9340195"/>
              <a:ext cx="1329260" cy="312376"/>
            </a:xfrm>
            <a:prstGeom prst="rect">
              <a:avLst/>
            </a:prstGeom>
          </p:spPr>
        </p:pic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00B1B522-964A-2084-2E2E-16C3F7EF3E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802946" y="9340195"/>
              <a:ext cx="1366159" cy="326955"/>
            </a:xfrm>
            <a:prstGeom prst="rect">
              <a:avLst/>
            </a:prstGeom>
          </p:spPr>
        </p:pic>
        <p:pic>
          <p:nvPicPr>
            <p:cNvPr id="11" name="Immagine 10">
              <a:extLst>
                <a:ext uri="{FF2B5EF4-FFF2-40B4-BE49-F238E27FC236}">
                  <a16:creationId xmlns:a16="http://schemas.microsoft.com/office/drawing/2014/main" id="{119C27BB-F570-78CE-DB2A-E6B7DDB384A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07337" y="9287834"/>
              <a:ext cx="1276196" cy="4116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13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9F0D88-778C-84DA-E823-4767B3978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12D677-05B7-59A6-BE41-69DC25442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17874E-9AF2-420C-A0BB-6809F33F1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30/11/2023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6ECEDB-A529-08D3-E06F-F08FDC7E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BB7127-418D-27AA-0F27-4B5583DA3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6841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114705F-A40F-2325-5756-9140141F00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BD5B81A-9208-6B75-366E-280644C94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C3BFF6-C23F-A416-6271-7A3E016D0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30/11/2023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41140A-1A6A-AC6A-D2ED-5278C53D7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D7AE3F-DBCB-36DA-B2FD-811D689F6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26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23ECC8-C1C8-D3D7-DC29-61CF1FEAC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84DDE2-1DB3-5A68-98FB-E30504B1D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93C85D-E4B1-4236-1231-35A15A3F1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30/11/2023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726A87E-7A92-24B9-2312-247F9D8F1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55337D-8B46-1977-CBF3-DFDA856EE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25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E93839-0054-20E8-0227-A79F9F4D9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D997910-DDED-3F80-1FD3-895CEB691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9D7B80-24F6-AB46-C61F-ECC5A6047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30/11/2023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29B28A-46CA-FA13-F510-E4B546E49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73F679-AF0B-6917-21E8-90DE3788F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509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FCD73D-F632-12E6-9600-661A70FBE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10E67E-2EB3-09B0-AB1A-9C283AD70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F209A11-438A-7D38-E401-5F636E492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10328F3-8A87-22B7-2BB4-E3AC66E3C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30/11/2023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F9A7B3-E402-ED23-A572-9868DCF3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F69A1D-F194-14EE-7C91-F017E721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421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5F1067-0B33-CE03-5344-70DC703F6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7F7D710-7B2D-0BDA-8F06-4DD104728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7640C21-94C9-CE9A-31F0-CCAC3173C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6B265CE-1451-E114-DF76-51BCB13AD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3726957-E8B8-A8E5-7977-5B4F52FBE1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5D5934D-884B-3E6C-C960-E27382239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30/11/2023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05E5C07-B93B-56D2-C3F5-F0E52C5C7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1CEB684-1A1C-A01B-662D-30580AF0F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40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42EB28-4EA8-044C-9D4A-17622341E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C8543C4-FB3F-850B-B476-E1B5F04CE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30/11/2023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BA70682-476F-CFDB-9A0C-C7878AEF8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9057F8B-3B00-FBAD-3EBE-B8AE054CB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53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51A9C1A-54F9-8930-EE2A-28E150AC3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30/11/2023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8FADACE-E169-BB55-142D-1056B70F5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66A5B6C-6481-8E24-AF04-B6C10922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9604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715666-E693-9D53-8ECC-4DB5B38E1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7B256D-B24B-51AE-0E6E-F0BFCE998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B237746-5095-1FCC-C416-6AE57CC11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403451-6A0D-5498-FDC5-785BB90EC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30/11/2023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20275A-FDD6-CE49-CE22-4623C9475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F94FFE0-CAE2-9AC8-C485-0490A1868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949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92CD9F-4E37-AB2B-62DB-32AD26FB2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620ABA7-5825-9744-AD3C-085421AC5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CE6594C-85B0-B04E-5A41-7914F66B6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668DFDA-5C75-1733-DF60-7F0FC4533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30/11/2023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06FEDB3-205F-D51D-CDD2-7EEC581AD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80D926F-36E1-48BA-1524-6424B78F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541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BCD9F12-39FB-53D1-C724-86879188F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DE7589-7C0E-317A-25A8-C03A6E0E1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CCA18B-9B37-52D9-2FE5-4F62514C6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5BC3B-A054-4D2F-ADF3-451EC23AF828}" type="datetimeFigureOut">
              <a:rPr lang="it-IT" smtClean="0"/>
              <a:t>30/11/2023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82CFCC-DB85-2E1F-B042-4EC23DA4DB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314E7E-691F-7D77-2F22-4EFA5E99D5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999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e/1FAIpQLSf7GPQXeAe-fCWcj8mwKkkVIT1ARvtmNee-clWnrFu7f-4yTw/viewform?usp=pp_ur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3706">
              <a:schemeClr val="accent4">
                <a:lumMod val="20000"/>
                <a:lumOff val="80000"/>
              </a:schemeClr>
            </a:gs>
            <a:gs pos="60000">
              <a:schemeClr val="accent6">
                <a:lumMod val="20000"/>
                <a:lumOff val="80000"/>
              </a:schemeClr>
            </a:gs>
            <a:gs pos="1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E63C304A-1FB6-7CB4-FD9A-119AE7554F46}"/>
              </a:ext>
            </a:extLst>
          </p:cNvPr>
          <p:cNvSpPr txBox="1"/>
          <p:nvPr/>
        </p:nvSpPr>
        <p:spPr>
          <a:xfrm>
            <a:off x="99202" y="257739"/>
            <a:ext cx="66595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kern="14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Roboto" panose="02000000000000000000" pitchFamily="2" charset="0"/>
                <a:cs typeface="Roboto" panose="02000000000000000000" pitchFamily="2" charset="0"/>
              </a:rPr>
              <a:t>TRANSIZIONE ENERGETICA, COMUNITÀ ENERGETICHE RINNOVABILI E SOSTENIBILITÀ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3A59ABA-55AB-50FE-C4D0-F55A1F856704}"/>
              </a:ext>
            </a:extLst>
          </p:cNvPr>
          <p:cNvSpPr/>
          <p:nvPr/>
        </p:nvSpPr>
        <p:spPr>
          <a:xfrm>
            <a:off x="-29170" y="1165251"/>
            <a:ext cx="6916336" cy="564846"/>
          </a:xfrm>
          <a:prstGeom prst="rect">
            <a:avLst/>
          </a:prstGeom>
          <a:solidFill>
            <a:srgbClr val="AED7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kern="1400" spc="300" dirty="0">
                <a:solidFill>
                  <a:schemeClr val="bg1"/>
                </a:solidFill>
                <a:latin typeface="Century Gothic" panose="020B0502020202020204" pitchFamily="34" charset="0"/>
                <a:ea typeface="MS Gothic" panose="020B0609070205080204" pitchFamily="49" charset="-128"/>
              </a:rPr>
              <a:t>Venerdì</a:t>
            </a:r>
            <a:r>
              <a:rPr lang="it-IT" b="1" kern="1400" spc="3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MS Gothic" panose="020B0609070205080204" pitchFamily="49" charset="-128"/>
              </a:rPr>
              <a:t> </a:t>
            </a:r>
            <a:r>
              <a:rPr lang="it-IT" b="1" kern="1400" spc="300" dirty="0">
                <a:solidFill>
                  <a:schemeClr val="bg1"/>
                </a:solidFill>
                <a:latin typeface="Century Gothic" panose="020B0502020202020204" pitchFamily="34" charset="0"/>
                <a:ea typeface="MS Gothic" panose="020B0609070205080204" pitchFamily="49" charset="-128"/>
              </a:rPr>
              <a:t>15</a:t>
            </a:r>
            <a:r>
              <a:rPr lang="it-IT" b="1" kern="1400" spc="3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MS Gothic" panose="020B0609070205080204" pitchFamily="49" charset="-128"/>
              </a:rPr>
              <a:t> Dicembre 2023 </a:t>
            </a:r>
            <a:r>
              <a:rPr lang="it-IT" b="1" kern="1400" spc="300" dirty="0">
                <a:solidFill>
                  <a:schemeClr val="bg1"/>
                </a:solidFill>
                <a:latin typeface="Century Gothic" panose="020B0502020202020204" pitchFamily="34" charset="0"/>
                <a:ea typeface="MS Gothic" panose="020B0609070205080204" pitchFamily="49" charset="-128"/>
              </a:rPr>
              <a:t>ore 09:30</a:t>
            </a:r>
          </a:p>
          <a:p>
            <a:pPr algn="ctr"/>
            <a:r>
              <a:rPr lang="it-IT" b="1" spc="3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WEBINAR DI PRESENTAZIONE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E4EE7D1-22FD-25B5-B8C8-9E26F726B437}"/>
              </a:ext>
            </a:extLst>
          </p:cNvPr>
          <p:cNvSpPr txBox="1"/>
          <p:nvPr/>
        </p:nvSpPr>
        <p:spPr>
          <a:xfrm>
            <a:off x="-29170" y="1816795"/>
            <a:ext cx="6796361" cy="373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400" b="1" i="1" dirty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CCIAA </a:t>
            </a:r>
            <a:r>
              <a:rPr lang="it-IT" sz="1400" b="1" i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di Salerno</a:t>
            </a:r>
            <a:endParaRPr lang="it-IT" sz="1600" b="1" i="1" dirty="0">
              <a:solidFill>
                <a:schemeClr val="accent6">
                  <a:lumMod val="7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3D0844C-2CB0-7211-162B-020FE7F61898}"/>
              </a:ext>
            </a:extLst>
          </p:cNvPr>
          <p:cNvSpPr txBox="1"/>
          <p:nvPr/>
        </p:nvSpPr>
        <p:spPr>
          <a:xfrm>
            <a:off x="403419" y="2715567"/>
            <a:ext cx="6185645" cy="307777"/>
          </a:xfrm>
          <a:prstGeom prst="rect">
            <a:avLst/>
          </a:prstGeom>
          <a:solidFill>
            <a:schemeClr val="bg1">
              <a:alpha val="37000"/>
            </a:schemeClr>
          </a:solidFill>
        </p:spPr>
        <p:txBody>
          <a:bodyPr wrap="square" anchor="b">
            <a:spAutoFit/>
          </a:bodyPr>
          <a:lstStyle/>
          <a:p>
            <a:pPr algn="ctr"/>
            <a:r>
              <a:rPr lang="it-IT" sz="1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SALUTI ED INTERVENTI INTRODUTTIVI</a:t>
            </a:r>
            <a:endParaRPr lang="it-IT" sz="14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6EC385B-81F4-A2E5-477B-5474A80DC355}"/>
              </a:ext>
            </a:extLst>
          </p:cNvPr>
          <p:cNvSpPr txBox="1"/>
          <p:nvPr/>
        </p:nvSpPr>
        <p:spPr>
          <a:xfrm>
            <a:off x="403420" y="3110042"/>
            <a:ext cx="6185646" cy="37433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171450" lvl="0" indent="-171450">
              <a:lnSpc>
                <a:spcPct val="150000"/>
              </a:lnSpc>
              <a:buFontTx/>
              <a:buChar char="-"/>
            </a:pPr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DINTEC: </a:t>
            </a:r>
            <a:r>
              <a:rPr lang="it-IT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Martina </a:t>
            </a:r>
            <a:r>
              <a:rPr lang="it-IT" sz="1400" b="1" i="1" dirty="0" err="1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Binaco</a:t>
            </a:r>
            <a:r>
              <a:rPr lang="it-IT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Assistente tecnico progetto </a:t>
            </a:r>
            <a:endParaRPr lang="it-IT" sz="1400" b="1" dirty="0">
              <a:solidFill>
                <a:schemeClr val="accent6">
                  <a:lumMod val="50000"/>
                </a:schemeClr>
              </a:solidFill>
              <a:highlight>
                <a:srgbClr val="FFFF00"/>
              </a:highlight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A7082C1-A259-27A8-1D2E-7C6E7E5D593F}"/>
              </a:ext>
            </a:extLst>
          </p:cNvPr>
          <p:cNvSpPr txBox="1"/>
          <p:nvPr/>
        </p:nvSpPr>
        <p:spPr>
          <a:xfrm>
            <a:off x="403419" y="3710585"/>
            <a:ext cx="6185645" cy="307777"/>
          </a:xfrm>
          <a:prstGeom prst="rect">
            <a:avLst/>
          </a:prstGeom>
          <a:solidFill>
            <a:schemeClr val="bg1">
              <a:alpha val="37000"/>
            </a:schemeClr>
          </a:solidFill>
        </p:spPr>
        <p:txBody>
          <a:bodyPr wrap="square" anchor="b">
            <a:spAutoFit/>
          </a:bodyPr>
          <a:lstStyle/>
          <a:p>
            <a:pPr algn="ctr"/>
            <a:r>
              <a:rPr lang="it-IT" sz="1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RELAZIONI TECNICHE</a:t>
            </a:r>
            <a:endParaRPr lang="it-IT" sz="14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CasellaDiTesto 9">
            <a:extLst>
              <a:ext uri="{FF2B5EF4-FFF2-40B4-BE49-F238E27FC236}">
                <a16:creationId xmlns:a16="http://schemas.microsoft.com/office/drawing/2014/main" id="{14C9AA13-5CCF-55A0-CAFC-890986E14DED}"/>
              </a:ext>
            </a:extLst>
          </p:cNvPr>
          <p:cNvSpPr txBox="1"/>
          <p:nvPr/>
        </p:nvSpPr>
        <p:spPr>
          <a:xfrm>
            <a:off x="611237" y="5419297"/>
            <a:ext cx="5770007" cy="615553"/>
          </a:xfrm>
          <a:prstGeom prst="rect">
            <a:avLst/>
          </a:prstGeom>
          <a:solidFill>
            <a:schemeClr val="accent6">
              <a:lumMod val="40000"/>
              <a:lumOff val="60000"/>
              <a:alpha val="54000"/>
            </a:schemeClr>
          </a:solidFill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LINK ALL’ISCRIZIONE:</a:t>
            </a:r>
          </a:p>
          <a:p>
            <a:pPr algn="ctr"/>
            <a:r>
              <a:rPr lang="it-IT" sz="1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2"/>
              </a:rPr>
              <a:t>https://docs.google.com/forms/d/e/1FAIpQLSf7GPQXeAe-fCWcj8mwKkkVIT1ARvtmNee-clWnrFu7f-4yTw/viewform?usp=pp_url</a:t>
            </a:r>
            <a:r>
              <a:rPr lang="it-IT" sz="1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5" name="CasellaDiTesto 10">
            <a:extLst>
              <a:ext uri="{FF2B5EF4-FFF2-40B4-BE49-F238E27FC236}">
                <a16:creationId xmlns:a16="http://schemas.microsoft.com/office/drawing/2014/main" id="{B434C5CA-1EB8-F55D-C740-7FE646CC0508}"/>
              </a:ext>
            </a:extLst>
          </p:cNvPr>
          <p:cNvSpPr txBox="1"/>
          <p:nvPr/>
        </p:nvSpPr>
        <p:spPr>
          <a:xfrm>
            <a:off x="543993" y="6487051"/>
            <a:ext cx="5770007" cy="677108"/>
          </a:xfrm>
          <a:prstGeom prst="rect">
            <a:avLst/>
          </a:prstGeom>
          <a:solidFill>
            <a:schemeClr val="accent6">
              <a:lumMod val="40000"/>
              <a:lumOff val="60000"/>
              <a:alpha val="54000"/>
            </a:schemeClr>
          </a:solidFill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b="1" i="0" dirty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PER INFORMAZIONI:</a:t>
            </a:r>
          </a:p>
          <a:p>
            <a:pPr algn="ctr"/>
            <a:r>
              <a:rPr lang="it-IT" sz="1200" dirty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Domenico Clemente – CCIAA Salerno </a:t>
            </a:r>
          </a:p>
          <a:p>
            <a:pPr algn="ctr"/>
            <a:r>
              <a:rPr lang="it-IT" sz="1200" dirty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Ufficio Eventi e digitalizzazione- t. 0893068495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71CD10A-95DC-AA63-74E5-EC1E60577900}"/>
              </a:ext>
            </a:extLst>
          </p:cNvPr>
          <p:cNvSpPr txBox="1"/>
          <p:nvPr/>
        </p:nvSpPr>
        <p:spPr>
          <a:xfrm>
            <a:off x="405105" y="4264859"/>
            <a:ext cx="6183959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Century Gothic"/>
                <a:cs typeface="Times New Roman"/>
              </a:rPr>
              <a:t>La transizione energetica ed ecosostenibile, regole, norme, e strumenti per governare la complessità della trasformazione delle imprese riducendo i rischi e aumentando la competitività</a:t>
            </a:r>
          </a:p>
          <a:p>
            <a:r>
              <a:rPr lang="it-IT" sz="1400" b="1" i="1" dirty="0">
                <a:solidFill>
                  <a:schemeClr val="accent6">
                    <a:lumMod val="50000"/>
                  </a:schemeClr>
                </a:solidFill>
                <a:latin typeface="Century Gothic"/>
                <a:cs typeface="Times New Roman"/>
              </a:rPr>
              <a:t>Alessandro </a:t>
            </a:r>
            <a:r>
              <a:rPr lang="it-IT" sz="1400" b="1" i="1" dirty="0" err="1">
                <a:solidFill>
                  <a:schemeClr val="accent6">
                    <a:lumMod val="50000"/>
                  </a:schemeClr>
                </a:solidFill>
                <a:latin typeface="Century Gothic"/>
                <a:cs typeface="Times New Roman"/>
              </a:rPr>
              <a:t>Vezzil</a:t>
            </a:r>
            <a:r>
              <a:rPr lang="it-IT" sz="1400" b="1" i="1" dirty="0">
                <a:solidFill>
                  <a:schemeClr val="accent6">
                    <a:lumMod val="50000"/>
                  </a:schemeClr>
                </a:solidFill>
                <a:latin typeface="Century Gothic"/>
                <a:cs typeface="Times New Roman"/>
              </a:rPr>
              <a:t>, esperto Dintec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F8A4D41-8B2B-CD35-2B3D-FE383E35D510}"/>
              </a:ext>
            </a:extLst>
          </p:cNvPr>
          <p:cNvSpPr txBox="1"/>
          <p:nvPr/>
        </p:nvSpPr>
        <p:spPr>
          <a:xfrm>
            <a:off x="403419" y="2295670"/>
            <a:ext cx="5989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Ore 9.30 </a:t>
            </a:r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| </a:t>
            </a:r>
            <a:r>
              <a:rPr lang="it-IT" sz="1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Inizio webinar </a:t>
            </a:r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con presentazione relatori</a:t>
            </a:r>
          </a:p>
        </p:txBody>
      </p:sp>
    </p:spTree>
    <p:extLst>
      <p:ext uri="{BB962C8B-B14F-4D97-AF65-F5344CB8AC3E}">
        <p14:creationId xmlns:p14="http://schemas.microsoft.com/office/powerpoint/2010/main" val="505586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1E6FCFB69C810479F3933339869F687" ma:contentTypeVersion="41" ma:contentTypeDescription="Creare un nuovo documento." ma:contentTypeScope="" ma:versionID="36509e9841f8ad6fa5ead0a4c479283d">
  <xsd:schema xmlns:xsd="http://www.w3.org/2001/XMLSchema" xmlns:xs="http://www.w3.org/2001/XMLSchema" xmlns:p="http://schemas.microsoft.com/office/2006/metadata/properties" xmlns:ns1="http://schemas.microsoft.com/sharepoint/v3" xmlns:ns2="aeb4a8a2-d325-4366-8bf4-d561aa142a34" xmlns:ns3="221b9b05-8e24-42e8-b51f-1c2de44df1dd" targetNamespace="http://schemas.microsoft.com/office/2006/metadata/properties" ma:root="true" ma:fieldsID="db982b2dc69603fe7712462a6b57efda" ns1:_="" ns2:_="" ns3:_="">
    <xsd:import namespace="http://schemas.microsoft.com/sharepoint/v3"/>
    <xsd:import namespace="aeb4a8a2-d325-4366-8bf4-d561aa142a34"/>
    <xsd:import namespace="221b9b05-8e24-42e8-b51f-1c2de44df1dd"/>
    <xsd:element name="properties">
      <xsd:complexType>
        <xsd:sequence>
          <xsd:element name="documentManagement">
            <xsd:complexType>
              <xsd:all>
                <xsd:element ref="ns2:_dlc_DocIdUrl" minOccurs="0"/>
                <xsd:element ref="ns1:DocumentSetDescription" minOccurs="0"/>
                <xsd:element ref="ns2:Numero" minOccurs="0"/>
                <xsd:element ref="ns2:Importo_x0020_netto" minOccurs="0"/>
                <xsd:element ref="ns2:Cliente" minOccurs="0"/>
                <xsd:element ref="ns2:Responsabile" minOccurs="0"/>
                <xsd:element ref="ns2:Approvazioni" minOccurs="0"/>
                <xsd:element ref="ns3:Stato" minOccurs="0"/>
                <xsd:element ref="ns2:Anno" minOccurs="0"/>
                <xsd:element ref="ns3:Costi_x0020_presunti" minOccurs="0"/>
                <xsd:element ref="ns3:_Flow_SignoffStatus" minOccurs="0"/>
                <xsd:element ref="ns2:Esente" minOccurs="0"/>
                <xsd:element ref="ns2:Codice_x0020_Attività" minOccurs="0"/>
                <xsd:element ref="ns3:Fabbisogni" minOccurs="0"/>
                <xsd:element ref="ns2:_dlc_DocId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APERTA_x002f_CHIUS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3" nillable="true" ma:displayName="Descrizione" ma:description="Una descrizione del set di documenti" ma:internalName="DocumentSetDescription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b4a8a2-d325-4366-8bf4-d561aa142a34" elementFormDefault="qualified">
    <xsd:import namespace="http://schemas.microsoft.com/office/2006/documentManagement/types"/>
    <xsd:import namespace="http://schemas.microsoft.com/office/infopath/2007/PartnerControls"/>
    <xsd:element name="_dlc_DocIdUrl" ma:index="2" nillable="true" ma:displayName="ID documento" ma:description="Collegamento permanente al documento." ma:hidden="true" ma:internalName="_dlc_DocId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o" ma:index="4" nillable="true" ma:displayName="Numero" ma:internalName="Numero" ma:readOnly="false">
      <xsd:simpleType>
        <xsd:restriction base="dms:Number"/>
      </xsd:simpleType>
    </xsd:element>
    <xsd:element name="Importo_x0020_netto" ma:index="5" nillable="true" ma:displayName="Importo netto" ma:decimals="2" ma:LCID="1040" ma:internalName="Importo_x0020_netto" ma:readOnly="false">
      <xsd:simpleType>
        <xsd:restriction base="dms:Currency"/>
      </xsd:simpleType>
    </xsd:element>
    <xsd:element name="Cliente" ma:index="6" nillable="true" ma:displayName="Cliente" ma:list="{9e21d0f9-1230-4e21-8982-0276c16a01c3}" ma:internalName="Cliente" ma:readOnly="false" ma:showField="RagioneSociale" ma:web="aeb4a8a2-d325-4366-8bf4-d561aa142a34">
      <xsd:simpleType>
        <xsd:restriction base="dms:Lookup"/>
      </xsd:simpleType>
    </xsd:element>
    <xsd:element name="Responsabile" ma:index="7" nillable="true" ma:displayName="Referente" ma:format="Dropdown" ma:list="UserInfo" ma:SharePointGroup="0" ma:internalName="Responsabile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pprovazioni" ma:index="9" nillable="true" ma:displayName="Approvazioni" ma:hidden="true" ma:internalName="Approvazioni" ma:readOnly="false">
      <xsd:simpleType>
        <xsd:restriction base="dms:Note"/>
      </xsd:simpleType>
    </xsd:element>
    <xsd:element name="Anno" ma:index="11" nillable="true" ma:displayName="Anno" ma:description="prosecuzione commessa vigilanza prodotti connessi all'energia" ma:format="Dropdown" ma:hidden="true" ma:internalName="Anno">
      <xsd:simpleType>
        <xsd:restriction base="dms:Text">
          <xsd:maxLength value="255"/>
        </xsd:restriction>
      </xsd:simpleType>
    </xsd:element>
    <xsd:element name="Esente" ma:index="14" nillable="true" ma:displayName="EsenteOLD" ma:default="S" ma:format="Dropdown" ma:hidden="true" ma:internalName="Esente" ma:readOnly="false">
      <xsd:simpleType>
        <xsd:restriction base="dms:Choice">
          <xsd:enumeration value="S"/>
          <xsd:enumeration value="N"/>
        </xsd:restriction>
      </xsd:simpleType>
    </xsd:element>
    <xsd:element name="Codice_x0020_Attività" ma:index="15" nillable="true" ma:displayName="Codice Attività" ma:default="SOI" ma:format="Dropdown" ma:hidden="true" ma:internalName="Codice_x0020_Attivit_x00e0_" ma:readOnly="false">
      <xsd:simpleType>
        <xsd:restriction base="dms:Choice">
          <xsd:enumeration value="SOI"/>
          <xsd:enumeration value="RMK"/>
          <xsd:enumeration value="IND"/>
          <xsd:enumeration value="PNC"/>
        </xsd:restriction>
      </xsd:simpleType>
    </xsd:element>
    <xsd:element name="_dlc_DocId" ma:index="18" nillable="true" ma:displayName="Valore ID documento" ma:description="Valore dell'ID documento assegnato all'elemento." ma:hidden="true" ma:internalName="_dlc_DocId" ma:readOnly="false">
      <xsd:simpleType>
        <xsd:restriction base="dms:Text"/>
      </xsd:simpleType>
    </xsd:element>
    <xsd:element name="_dlc_DocIdPersistId" ma:index="20" nillable="true" ma:displayName="Salva ID in modo permanente" ma:description="Mantenere ID all'aggiunta." ma:hidden="true" ma:internalName="_dlc_DocIdPersistId" ma:readOnly="false">
      <xsd:simpleType>
        <xsd:restriction base="dms:Boolean"/>
      </xsd:simpleType>
    </xsd:element>
    <xsd:element name="SharedWithUsers" ma:index="26" nillable="true" ma:displayName="Condiviso con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Condiviso con dettagli" ma:hidden="true" ma:internalName="SharedWithDetails" ma:readOnly="true">
      <xsd:simpleType>
        <xsd:restriction base="dms:Note"/>
      </xsd:simpleType>
    </xsd:element>
    <xsd:element name="TaxCatchAll" ma:index="40" nillable="true" ma:displayName="Taxonomy Catch All Column" ma:hidden="true" ma:list="{d455dbb7-71a0-432c-98ac-955021a9ee95}" ma:internalName="TaxCatchAll" ma:showField="CatchAllData" ma:web="aeb4a8a2-d325-4366-8bf4-d561aa142a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1b9b05-8e24-42e8-b51f-1c2de44df1dd" elementFormDefault="qualified">
    <xsd:import namespace="http://schemas.microsoft.com/office/2006/documentManagement/types"/>
    <xsd:import namespace="http://schemas.microsoft.com/office/infopath/2007/PartnerControls"/>
    <xsd:element name="Stato" ma:index="10" nillable="true" ma:displayName="Stato" ma:default="Predisposizione offerta" ma:description="Evidenzia lo stato della commessa in relazione all'avanzamento" ma:format="Dropdown" ma:hidden="true" ma:internalName="Stato" ma:readOnly="false">
      <xsd:simpleType>
        <xsd:restriction base="dms:Choice">
          <xsd:enumeration value="Predisposizione offerta"/>
          <xsd:enumeration value="Alla firma"/>
          <xsd:enumeration value="Firmata"/>
          <xsd:enumeration value="Inviata offerta"/>
          <xsd:enumeration value="Acquisita"/>
          <xsd:enumeration value="Completata"/>
        </xsd:restriction>
      </xsd:simpleType>
    </xsd:element>
    <xsd:element name="Costi_x0020_presunti" ma:index="12" nillable="true" ma:displayName="Costi presunti" ma:decimals="2" ma:hidden="true" ma:LCID="1040" ma:internalName="Costi_x0020_presunti" ma:readOnly="false">
      <xsd:simpleType>
        <xsd:restriction base="dms:Currency"/>
      </xsd:simpleType>
    </xsd:element>
    <xsd:element name="_Flow_SignoffStatus" ma:index="13" nillable="true" ma:displayName="Stato consenso" ma:hidden="true" ma:internalName="Stato_x0020_consenso" ma:readOnly="false">
      <xsd:simpleType>
        <xsd:restriction base="dms:Text"/>
      </xsd:simpleType>
    </xsd:element>
    <xsd:element name="Fabbisogni" ma:index="16" nillable="true" ma:displayName="Fabbisogni" ma:description="link ai fabbisogni relativi alla commessa" ma:format="Dropdown" ma:hidden="true" ma:internalName="Fabbisogni" ma:readOnly="false">
      <xsd:simpleType>
        <xsd:restriction base="dms:Text">
          <xsd:maxLength value="255"/>
        </xsd:restriction>
      </xsd:simpleType>
    </xsd:element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hidden="true" ma:internalName="MediaServiceAutoTags" ma:readOnly="true">
      <xsd:simpleType>
        <xsd:restriction base="dms:Text"/>
      </xsd:simpleType>
    </xsd:element>
    <xsd:element name="MediaServiceLocation" ma:index="31" nillable="true" ma:displayName="Location" ma:hidden="true" ma:internalName="MediaServiceLocation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4" nillable="true" ma:displayName="Extracted Text" ma:hidden="true" ma:internalName="MediaServiceOCR" ma:readOnly="true">
      <xsd:simpleType>
        <xsd:restriction base="dms:Note"/>
      </xsd:simpleType>
    </xsd:element>
    <xsd:element name="MediaLengthInSeconds" ma:index="35" nillable="true" ma:displayName="Length (seconds)" ma:hidden="true" ma:internalName="MediaLengthInSeconds" ma:readOnly="true">
      <xsd:simpleType>
        <xsd:restriction base="dms:Unknown"/>
      </xsd:simpleType>
    </xsd:element>
    <xsd:element name="MediaServiceAutoKeyPoints" ma:index="3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7" nillable="true" ma:displayName="KeyPoints" ma:hidden="true" ma:internalName="MediaServiceKeyPoints" ma:readOnly="true">
      <xsd:simpleType>
        <xsd:restriction base="dms:Note"/>
      </xsd:simpleType>
    </xsd:element>
    <xsd:element name="lcf76f155ced4ddcb4097134ff3c332f" ma:index="39" nillable="true" ma:taxonomy="true" ma:internalName="lcf76f155ced4ddcb4097134ff3c332f" ma:taxonomyFieldName="MediaServiceImageTags" ma:displayName="Tag immagine" ma:readOnly="false" ma:fieldId="{5cf76f15-5ced-4ddc-b409-7134ff3c332f}" ma:taxonomyMulti="true" ma:sspId="dcee85c4-5473-442e-83a5-e591474f00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APERTA_x002f_CHIUSA" ma:index="41" nillable="true" ma:displayName="APERTA/CHIUSA" ma:default="APERTA" ma:format="Dropdown" ma:internalName="APERTA_x002f_CHIUSA">
      <xsd:simpleType>
        <xsd:restriction base="dms:Choice">
          <xsd:enumeration value="APERTA"/>
          <xsd:enumeration value="CHIUSA"/>
        </xsd:restriction>
      </xsd:simpleType>
    </xsd:element>
    <xsd:element name="MediaServiceObjectDetectorVersions" ma:index="4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Tipo di contenuto"/>
        <xsd:element ref="dc:title" minOccurs="0" maxOccurs="1" ma:index="1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rovazioni xmlns="aeb4a8a2-d325-4366-8bf4-d561aa142a34" xsi:nil="true"/>
    <Esente xmlns="aeb4a8a2-d325-4366-8bf4-d561aa142a34">S</Esente>
    <Costi_x0020_presunti xmlns="221b9b05-8e24-42e8-b51f-1c2de44df1dd" xsi:nil="true"/>
    <Anno xmlns="aeb4a8a2-d325-4366-8bf4-d561aa142a34" xsi:nil="true"/>
    <DocumentSetDescription xmlns="http://schemas.microsoft.com/sharepoint/v3" xsi:nil="true"/>
    <Stato xmlns="221b9b05-8e24-42e8-b51f-1c2de44df1dd">Predisposizione offerta</Stato>
    <_dlc_DocIdPersistId xmlns="aeb4a8a2-d325-4366-8bf4-d561aa142a34" xsi:nil="true"/>
    <_dlc_DocId xmlns="aeb4a8a2-d325-4366-8bf4-d561aa142a34">TMP2W6MRDXZJ-1300152495-826950</_dlc_DocId>
    <TaxCatchAll xmlns="aeb4a8a2-d325-4366-8bf4-d561aa142a34" xsi:nil="true"/>
    <Numero xmlns="aeb4a8a2-d325-4366-8bf4-d561aa142a34" xsi:nil="true"/>
    <Importo_x0020_netto xmlns="aeb4a8a2-d325-4366-8bf4-d561aa142a34" xsi:nil="true"/>
    <Cliente xmlns="aeb4a8a2-d325-4366-8bf4-d561aa142a34" xsi:nil="true"/>
    <Responsabile xmlns="aeb4a8a2-d325-4366-8bf4-d561aa142a34">
      <UserInfo>
        <DisplayName/>
        <AccountId xsi:nil="true"/>
        <AccountType/>
      </UserInfo>
    </Responsabile>
    <_Flow_SignoffStatus xmlns="221b9b05-8e24-42e8-b51f-1c2de44df1dd" xsi:nil="true"/>
    <Codice_x0020_Attività xmlns="aeb4a8a2-d325-4366-8bf4-d561aa142a34">SOI</Codice_x0020_Attività>
    <_dlc_DocIdUrl xmlns="aeb4a8a2-d325-4366-8bf4-d561aa142a34">
      <Url>https://dintecscrl.sharepoint.com/sites/Development/_layouts/15/DocIdRedir.aspx?ID=TMP2W6MRDXZJ-1300152495-826950</Url>
      <Description>TMP2W6MRDXZJ-1300152495-826950</Description>
    </_dlc_DocIdUrl>
    <lcf76f155ced4ddcb4097134ff3c332f xmlns="221b9b05-8e24-42e8-b51f-1c2de44df1dd">
      <Terms xmlns="http://schemas.microsoft.com/office/infopath/2007/PartnerControls"/>
    </lcf76f155ced4ddcb4097134ff3c332f>
    <Fabbisogni xmlns="221b9b05-8e24-42e8-b51f-1c2de44df1dd" xsi:nil="true"/>
    <APERTA_x002f_CHIUSA xmlns="221b9b05-8e24-42e8-b51f-1c2de44df1dd">APERTA</APERTA_x002f_CHIUSA>
  </documentManagement>
</p:properties>
</file>

<file path=customXml/itemProps1.xml><?xml version="1.0" encoding="utf-8"?>
<ds:datastoreItem xmlns:ds="http://schemas.openxmlformats.org/officeDocument/2006/customXml" ds:itemID="{067B474C-0862-4F63-95A9-482013CB0D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A1AE14-8074-45AB-A1C9-C25240FFA723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E394630-5122-464B-B3EB-EC1B119EA0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eb4a8a2-d325-4366-8bf4-d561aa142a34"/>
    <ds:schemaRef ds:uri="221b9b05-8e24-42e8-b51f-1c2de44df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FE1E256-96DC-473A-9603-8C14877AC40E}">
  <ds:schemaRefs>
    <ds:schemaRef ds:uri="http://schemas.microsoft.com/office/2006/metadata/properties"/>
    <ds:schemaRef ds:uri="http://purl.org/dc/dcmitype/"/>
    <ds:schemaRef ds:uri="http://purl.org/dc/elements/1.1/"/>
    <ds:schemaRef ds:uri="http://schemas.microsoft.com/sharepoint/v3"/>
    <ds:schemaRef ds:uri="http://schemas.microsoft.com/office/2006/documentManagement/types"/>
    <ds:schemaRef ds:uri="aeb4a8a2-d325-4366-8bf4-d561aa142a34"/>
    <ds:schemaRef ds:uri="http://schemas.microsoft.com/office/infopath/2007/PartnerControls"/>
    <ds:schemaRef ds:uri="http://schemas.openxmlformats.org/package/2006/metadata/core-properties"/>
    <ds:schemaRef ds:uri="221b9b05-8e24-42e8-b51f-1c2de44df1dd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115</Words>
  <Application>Microsoft Office PowerPoint</Application>
  <PresentationFormat>A4 (21x29,7 cm)</PresentationFormat>
  <Paragraphs>15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Paola D'Addezio</dc:creator>
  <cp:lastModifiedBy>Clemente Domenico</cp:lastModifiedBy>
  <cp:revision>35</cp:revision>
  <cp:lastPrinted>2023-01-30T10:32:04Z</cp:lastPrinted>
  <dcterms:created xsi:type="dcterms:W3CDTF">2023-01-09T13:12:08Z</dcterms:created>
  <dcterms:modified xsi:type="dcterms:W3CDTF">2023-11-30T12:23:20Z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0x01010021E6FCFB69C810479F3933339869F687</vt:lpwstr>
  </property>
  <property fmtid="{D5CDD505-2E9C-101B-9397-08002B2CF9AE}" pid="3" name="_dlc_DocIdItemGuid">
    <vt:lpwstr>3feb5bdd-fc6d-4b36-8a70-9c741af8848e</vt:lpwstr>
  </property>
  <property fmtid="{D5CDD505-2E9C-101B-9397-08002B2CF9AE}" pid="4" name="MediaServiceImageTags">
    <vt:lpwstr/>
  </property>
</Properties>
</file>