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81" r:id="rId3"/>
    <p:sldMasterId id="2147483694"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302" r:id="rId23"/>
    <p:sldId id="303" r:id="rId24"/>
    <p:sldId id="30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301"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Gill Sans" panose="020B0604020202020204" charset="0"/>
      <p:regular r:id="rId55"/>
      <p:bold r:id="rId56"/>
    </p:embeddedFont>
    <p:embeddedFont>
      <p:font typeface="Titillium Web"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9b80rHENGRNwXHTO5htmVcK5v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610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bbf2f46c1d_1_16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1"/>
          </a:p>
        </p:txBody>
      </p:sp>
      <p:sp>
        <p:nvSpPr>
          <p:cNvPr id="434" name="Google Shape;434;g2bbf2f46c1d_1_16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36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bbf2f46c1d_1_19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In questa slide vediamo tutti i vantaggi che si hanno con il Sistema informatico degli sportelli unici, dalla standardizzazione, all’efficientamento, riduzione di tempi e costi.</a:t>
            </a:r>
            <a:endParaRPr>
              <a:latin typeface="Arial"/>
              <a:ea typeface="Arial"/>
              <a:cs typeface="Arial"/>
              <a:sym typeface="Arial"/>
            </a:endParaRPr>
          </a:p>
        </p:txBody>
      </p:sp>
      <p:sp>
        <p:nvSpPr>
          <p:cNvPr id="738" name="Google Shape;738;g2bbf2f46c1d_1_19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733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bbf2f46c1d_1_19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a:p>
        </p:txBody>
      </p:sp>
      <p:sp>
        <p:nvSpPr>
          <p:cNvPr id="762" name="Google Shape;762;g2bbf2f46c1d_1_19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735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bbf2f46c1d_1_19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Abbiamo appena visto dove e come si pone il SUAP dal punto di vista teorico-normativo. Ripartiamo proprio dalla norma per capire come lo stesso opera dal punto di vista pratico.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Come ci ricorda la legge 133/2008, l’obiettivo principale di tutto il sistema SUAP è quello di fornire un supporto reale allo sviluppo economico del paese, attraverso la semplificazione dei processi perché si possa pienamente esprimere l’iniziativa economica privata, e si possa rendere competitiva e stabile la finanza pubblica.</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Per realizzare dunque la visione della L. 133/2008 dobbiamo immaginare il SUAP in uno stato di armonia perfetta rispetto ai pilastri che abbiamo precedentemente individuato che sono:</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Il sistema camerale, che assicura l’interconnessione territoriale;</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la modulistica unificata, che consente la standardizzazione;</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il portale impresa in un giorno che rende l’apparato reattivo ed informatizzato.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nuovo allegato tecnico al DPR 160/2010 impone un cambio di prospettiva: continuiamo ad avere, come in passato, delle piattaforme di Front-Office SUAP, Back-Office SUAP e Back-Office Enti Terzi. In ogni caso, queste componenti continuano ad essere molteplici ma ora, rispetto al passato, devono avere lo stesso livello di digitalizzazione. Dimentichiamoci quindi della PEC.</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Ciò che davvero rivoluziona e semplifica tutto, quindi, è la componente Catalogo. Una componente, unica a livello nazionale, che permette la comunicazione delle componenti FO, BO, BO Enti Terzi e l’interscambio delle informazioni.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Per poter orchestrare (perchè il catalogo è definito come orchestratore del sistema) il flusso informativo descritto, il catalogo deve rendere disponibili dei servizi. Nello schema proiettato vediamo che il flusso informativo è rappresentato da frecce multidirezionali. Queste rappresentano proprio i servizi che il catalogo espone.</a:t>
            </a:r>
            <a:endParaRPr sz="1100">
              <a:solidFill>
                <a:srgbClr val="202124"/>
              </a:solidFill>
              <a:latin typeface="Arial"/>
              <a:ea typeface="Arial"/>
              <a:cs typeface="Arial"/>
              <a:sym typeface="Arial"/>
            </a:endParaRPr>
          </a:p>
        </p:txBody>
      </p:sp>
      <p:sp>
        <p:nvSpPr>
          <p:cNvPr id="771" name="Google Shape;771;g2bbf2f46c1d_1_19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001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bbf2f46c1d_1_20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Se iniziamo a scendere più nel dettaglio, possiamo arrivare ad identificare 6 macroaree che identificano altrettanti compiti specifici del catalogo.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Anche in questo caso, tali compiti vengono individuati e definiti dalla norma.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Quali sono ce lo dice l’articolo 11 comma 1 del nuovo allegato tecnico dpr 160/2010. il catalogo deve :</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AutoNum type="arabicPeriod"/>
            </a:pPr>
            <a:r>
              <a:rPr lang="it-IT" sz="1100">
                <a:solidFill>
                  <a:srgbClr val="202124"/>
                </a:solidFill>
                <a:latin typeface="Arial"/>
                <a:ea typeface="Arial"/>
                <a:cs typeface="Arial"/>
                <a:sym typeface="Arial"/>
              </a:rPr>
              <a:t>Contenere la registrazione delle componenti informatiche (FO, BO, BOET): Il catalogo dovrà memorizzare tutte le componenti informatiche che si accrediteranno al MiMIT;</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AutoNum type="arabicPeriod"/>
            </a:pPr>
            <a:r>
              <a:rPr lang="it-IT" sz="1100">
                <a:solidFill>
                  <a:srgbClr val="202124"/>
                </a:solidFill>
                <a:latin typeface="Arial"/>
                <a:ea typeface="Arial"/>
                <a:cs typeface="Arial"/>
                <a:sym typeface="Arial"/>
              </a:rPr>
              <a:t>Permettere ai SUAP e agli Enti Terzi di consultare tale elenco e di selezionare le componenti in proprio uso</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AutoNum type="arabicPeriod"/>
            </a:pPr>
            <a:r>
              <a:rPr lang="it-IT" sz="1100">
                <a:solidFill>
                  <a:srgbClr val="202124"/>
                </a:solidFill>
                <a:latin typeface="Arial"/>
                <a:ea typeface="Arial"/>
                <a:cs typeface="Arial"/>
                <a:sym typeface="Arial"/>
              </a:rPr>
              <a:t>Contenere e permettere alle componenti la consultazione delle regole che consentono lo scambio (sempre e solo informatico) delle informazioni;</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AutoNum type="arabicPeriod"/>
            </a:pPr>
            <a:r>
              <a:rPr lang="it-IT" sz="1100">
                <a:solidFill>
                  <a:srgbClr val="202124"/>
                </a:solidFill>
                <a:latin typeface="Arial"/>
                <a:ea typeface="Arial"/>
                <a:cs typeface="Arial"/>
                <a:sym typeface="Arial"/>
              </a:rPr>
              <a:t>Censire i procedimenti amministrativi e permettere alle componenti di consultare gli stessi ed ovviamente recepire, archiviandola, la modulistica unificata che ora è strutturata in modo tale da essere scomponibile e riutilizzabile. Permette alle diverse pubbliche amministrazioni di registrare le personalizzazioni dei procedimenti amministrativi.</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AutoNum type="arabicPeriod"/>
            </a:pPr>
            <a:r>
              <a:rPr lang="it-IT" sz="1100">
                <a:solidFill>
                  <a:srgbClr val="202124"/>
                </a:solidFill>
                <a:latin typeface="Arial"/>
                <a:ea typeface="Arial"/>
                <a:cs typeface="Arial"/>
                <a:sym typeface="Arial"/>
              </a:rPr>
              <a:t>Prevede che il catalogo rilasci il codice univoco dell’istanza. Ci permette di sapere dov'è, da quanto tempo, che documenti ha raccolto durante il suo tragitto, etc. Questo identificativo non verrà più rilasciato dal FO.</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AutoNum type="arabicPeriod"/>
            </a:pPr>
            <a:r>
              <a:rPr lang="it-IT" sz="1100">
                <a:solidFill>
                  <a:srgbClr val="202124"/>
                </a:solidFill>
                <a:latin typeface="Arial"/>
                <a:ea typeface="Arial"/>
                <a:cs typeface="Arial"/>
                <a:sym typeface="Arial"/>
              </a:rPr>
              <a:t>Riceve i flussi di comunicazione fra Suap e Enti Terzi. </a:t>
            </a:r>
            <a:endParaRPr sz="1400"/>
          </a:p>
        </p:txBody>
      </p:sp>
      <p:sp>
        <p:nvSpPr>
          <p:cNvPr id="806" name="Google Shape;806;g2bbf2f46c1d_1_20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563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bbf2f46c1d_1_20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Abbiamo detto che esistono fondamentalmente 2 metodi per caricare le informazioni all'interno del Catalogo: attraverso l’accreditamento e attraverso il popolamento.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Nello specifico, i riferimenti relativi al processo di accreditamento sono gli artt. 6 e 7 i quali ci dicono che i SUAP si dotano di sistemi informatici che implementano le componenti informatiche Front-office SUAP e Back-office SUAP conformi alle Specifiche Tecniche e richiedono al MiMIT la verifica tecnica di conformità delle componenti. Ed, infine, l'art. 11, lettera a) ci dice che il Catalogo assicura la registrazione delle componenti informatiche Front-office SUAP, Back-office SUAP e Back-office Enti terzi, che aderiscono al Sistema Informatico degli Sportelli Unici.</a:t>
            </a:r>
            <a:endParaRPr>
              <a:latin typeface="Arial"/>
              <a:ea typeface="Arial"/>
              <a:cs typeface="Arial"/>
              <a:sym typeface="Arial"/>
            </a:endParaRPr>
          </a:p>
        </p:txBody>
      </p:sp>
      <p:sp>
        <p:nvSpPr>
          <p:cNvPr id="866" name="Google Shape;866;g2bbf2f46c1d_1_20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82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bbf2f46c1d_1_2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g2bbf2f46c1d_1_2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Ma quali sono gli </a:t>
            </a:r>
            <a:r>
              <a:rPr lang="it-IT" sz="1100" dirty="0" err="1">
                <a:solidFill>
                  <a:srgbClr val="202124"/>
                </a:solidFill>
                <a:latin typeface="Arial"/>
                <a:ea typeface="Arial"/>
                <a:cs typeface="Arial"/>
                <a:sym typeface="Arial"/>
              </a:rPr>
              <a:t>step</a:t>
            </a:r>
            <a:r>
              <a:rPr lang="it-IT" sz="1100" dirty="0">
                <a:solidFill>
                  <a:srgbClr val="202124"/>
                </a:solidFill>
                <a:latin typeface="Arial"/>
                <a:ea typeface="Arial"/>
                <a:cs typeface="Arial"/>
                <a:sym typeface="Arial"/>
              </a:rPr>
              <a:t> previsti della procedura di </a:t>
            </a:r>
            <a:r>
              <a:rPr lang="it-IT" sz="1100" b="1" dirty="0">
                <a:solidFill>
                  <a:srgbClr val="202124"/>
                </a:solidFill>
                <a:latin typeface="Arial"/>
                <a:ea typeface="Arial"/>
                <a:cs typeface="Arial"/>
                <a:sym typeface="Arial"/>
              </a:rPr>
              <a:t>accreditamento</a:t>
            </a:r>
            <a:r>
              <a:rPr lang="it-IT" sz="1100" dirty="0">
                <a:solidFill>
                  <a:srgbClr val="202124"/>
                </a:solidFill>
                <a:latin typeface="Arial"/>
                <a:ea typeface="Arial"/>
                <a:cs typeface="Arial"/>
                <a:sym typeface="Arial"/>
              </a:rPr>
              <a:t>?</a:t>
            </a:r>
            <a:endParaRPr sz="1100" dirty="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1. La P.A. competente deve richiedere l'accreditamento del SUAP, se l’ufficio comunale interessato è quello preposto ed incaricato di svolgere funzione di SUAP; o deve richiedere l’accreditamento dell’Ente Terzo se, il comune, o più in generale qualsiasi altra P.A. si pongono nei confronti del sistema quali Enti Terzi;</a:t>
            </a:r>
            <a:endParaRPr sz="1100" dirty="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2. per fare ciò, dato che l'accreditamento del SUAP è direttamente dipendente dall'accreditamento delle sue componenti; prima della richiesta di accreditamento del SUAP, la P.A. interessata dovrà, o selezionare una componente già accreditata al Catalogo, o chiedere al </a:t>
            </a:r>
            <a:r>
              <a:rPr lang="it-IT" sz="1100" dirty="0" err="1">
                <a:solidFill>
                  <a:srgbClr val="202124"/>
                </a:solidFill>
                <a:latin typeface="Arial"/>
                <a:ea typeface="Arial"/>
                <a:cs typeface="Arial"/>
                <a:sym typeface="Arial"/>
              </a:rPr>
              <a:t>MiMIT</a:t>
            </a:r>
            <a:r>
              <a:rPr lang="it-IT" sz="1100" dirty="0">
                <a:solidFill>
                  <a:srgbClr val="202124"/>
                </a:solidFill>
                <a:latin typeface="Arial"/>
                <a:ea typeface="Arial"/>
                <a:cs typeface="Arial"/>
                <a:sym typeface="Arial"/>
              </a:rPr>
              <a:t> l'accreditamento della o delle componenti di cui si dota;</a:t>
            </a:r>
            <a:endParaRPr sz="1100" dirty="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3. il </a:t>
            </a:r>
            <a:r>
              <a:rPr lang="it-IT" sz="1100" dirty="0" err="1">
                <a:solidFill>
                  <a:srgbClr val="202124"/>
                </a:solidFill>
                <a:latin typeface="Arial"/>
                <a:ea typeface="Arial"/>
                <a:cs typeface="Arial"/>
                <a:sym typeface="Arial"/>
              </a:rPr>
              <a:t>MiMIT</a:t>
            </a:r>
            <a:r>
              <a:rPr lang="it-IT" sz="1100" dirty="0">
                <a:solidFill>
                  <a:srgbClr val="202124"/>
                </a:solidFill>
                <a:latin typeface="Arial"/>
                <a:ea typeface="Arial"/>
                <a:cs typeface="Arial"/>
                <a:sym typeface="Arial"/>
              </a:rPr>
              <a:t>, attraverso l'infrastruttura informatica predisposta dal Gestore, deve verificare la conformità tecnica delle componenti rispetto a quanto previsto dalle specifiche tecniche;</a:t>
            </a:r>
            <a:endParaRPr sz="1100" dirty="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4. Tale verifica viene effettuata entro 45 giorni dalla richiesta di accreditamento da parte della P.A. competente;</a:t>
            </a:r>
            <a:endParaRPr sz="1100" dirty="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5. nel caso in cui </a:t>
            </a:r>
            <a:r>
              <a:rPr lang="it-IT" sz="1100" b="1" dirty="0">
                <a:solidFill>
                  <a:srgbClr val="202124"/>
                </a:solidFill>
                <a:latin typeface="Arial"/>
                <a:ea typeface="Arial"/>
                <a:cs typeface="Arial"/>
                <a:sym typeface="Arial"/>
              </a:rPr>
              <a:t>non emergessero anomalie</a:t>
            </a:r>
            <a:r>
              <a:rPr lang="it-IT" sz="1100" dirty="0">
                <a:solidFill>
                  <a:srgbClr val="202124"/>
                </a:solidFill>
                <a:latin typeface="Arial"/>
                <a:ea typeface="Arial"/>
                <a:cs typeface="Arial"/>
                <a:sym typeface="Arial"/>
              </a:rPr>
              <a:t>, il </a:t>
            </a:r>
            <a:r>
              <a:rPr lang="it-IT" sz="1100" dirty="0" err="1">
                <a:solidFill>
                  <a:srgbClr val="202124"/>
                </a:solidFill>
                <a:latin typeface="Arial"/>
                <a:ea typeface="Arial"/>
                <a:cs typeface="Arial"/>
                <a:sym typeface="Arial"/>
              </a:rPr>
              <a:t>MiMIT</a:t>
            </a:r>
            <a:r>
              <a:rPr lang="it-IT" sz="1100" dirty="0">
                <a:solidFill>
                  <a:srgbClr val="202124"/>
                </a:solidFill>
                <a:latin typeface="Arial"/>
                <a:ea typeface="Arial"/>
                <a:cs typeface="Arial"/>
                <a:sym typeface="Arial"/>
              </a:rPr>
              <a:t> provvede all'abilitazione della componente al Catalogo e all'accoppiamento della stessa al SUAP che per tale componente ha richiesto l'accreditamento;</a:t>
            </a:r>
            <a:endParaRPr sz="1100" dirty="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dirty="0">
                <a:solidFill>
                  <a:srgbClr val="202124"/>
                </a:solidFill>
                <a:latin typeface="Arial"/>
                <a:ea typeface="Arial"/>
                <a:cs typeface="Arial"/>
                <a:sym typeface="Arial"/>
              </a:rPr>
              <a:t>6. Nel caso emergessero delle </a:t>
            </a:r>
            <a:r>
              <a:rPr lang="it-IT" sz="1100" b="1" dirty="0">
                <a:solidFill>
                  <a:srgbClr val="202124"/>
                </a:solidFill>
                <a:latin typeface="Arial"/>
                <a:ea typeface="Arial"/>
                <a:cs typeface="Arial"/>
                <a:sym typeface="Arial"/>
              </a:rPr>
              <a:t>anomalie</a:t>
            </a:r>
            <a:r>
              <a:rPr lang="it-IT" sz="1100" dirty="0">
                <a:solidFill>
                  <a:srgbClr val="202124"/>
                </a:solidFill>
                <a:latin typeface="Arial"/>
                <a:ea typeface="Arial"/>
                <a:cs typeface="Arial"/>
                <a:sym typeface="Arial"/>
              </a:rPr>
              <a:t> rispetto alle specifiche tecniche, il </a:t>
            </a:r>
            <a:r>
              <a:rPr lang="it-IT" sz="1100" dirty="0" err="1">
                <a:solidFill>
                  <a:srgbClr val="202124"/>
                </a:solidFill>
                <a:latin typeface="Arial"/>
                <a:ea typeface="Arial"/>
                <a:cs typeface="Arial"/>
                <a:sym typeface="Arial"/>
              </a:rPr>
              <a:t>MiMIT</a:t>
            </a:r>
            <a:r>
              <a:rPr lang="it-IT" sz="1100" dirty="0">
                <a:solidFill>
                  <a:srgbClr val="202124"/>
                </a:solidFill>
                <a:latin typeface="Arial"/>
                <a:ea typeface="Arial"/>
                <a:cs typeface="Arial"/>
                <a:sym typeface="Arial"/>
              </a:rPr>
              <a:t> comunica alle P.A. le anomalie riscontrate, con l'indicazione del periodo (dai 30 ai 180 gg) entro cui le stesse dovranno essere risolte.</a:t>
            </a:r>
            <a:endParaRPr dirty="0">
              <a:latin typeface="Arial"/>
              <a:ea typeface="Arial"/>
              <a:cs typeface="Arial"/>
              <a:sym typeface="Arial"/>
            </a:endParaRPr>
          </a:p>
        </p:txBody>
      </p:sp>
      <p:sp>
        <p:nvSpPr>
          <p:cNvPr id="895" name="Google Shape;895;g2bbf2f46c1d_1_2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15</a:t>
            </a:fld>
            <a:endParaRPr/>
          </a:p>
        </p:txBody>
      </p:sp>
    </p:spTree>
    <p:extLst>
      <p:ext uri="{BB962C8B-B14F-4D97-AF65-F5344CB8AC3E}">
        <p14:creationId xmlns:p14="http://schemas.microsoft.com/office/powerpoint/2010/main" val="1420321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bbf2f46c1d_1_2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Una volta visto il sistema di accreditamento, passiamo a quello di popolamento.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Gli step previsti per il </a:t>
            </a:r>
            <a:r>
              <a:rPr lang="it-IT" sz="1100" b="1">
                <a:solidFill>
                  <a:srgbClr val="202124"/>
                </a:solidFill>
                <a:latin typeface="Arial"/>
                <a:ea typeface="Arial"/>
                <a:cs typeface="Arial"/>
                <a:sym typeface="Arial"/>
              </a:rPr>
              <a:t>processo di popolamento </a:t>
            </a:r>
            <a:r>
              <a:rPr lang="it-IT" sz="1100">
                <a:solidFill>
                  <a:srgbClr val="202124"/>
                </a:solidFill>
                <a:latin typeface="Arial"/>
                <a:ea typeface="Arial"/>
                <a:cs typeface="Arial"/>
                <a:sym typeface="Arial"/>
              </a:rPr>
              <a:t>(quindi il processo per caricare nel catalogo i procedimenti amministrativi) sono i seguenti:</a:t>
            </a:r>
            <a:endParaRPr sz="110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b="1">
                <a:solidFill>
                  <a:srgbClr val="202124"/>
                </a:solidFill>
                <a:latin typeface="Arial"/>
                <a:ea typeface="Arial"/>
                <a:cs typeface="Arial"/>
                <a:sym typeface="Arial"/>
              </a:rPr>
              <a:t>1</a:t>
            </a:r>
            <a:r>
              <a:rPr lang="it-IT" sz="1100">
                <a:solidFill>
                  <a:srgbClr val="202124"/>
                </a:solidFill>
                <a:latin typeface="Arial"/>
                <a:ea typeface="Arial"/>
                <a:cs typeface="Arial"/>
                <a:sym typeface="Arial"/>
              </a:rPr>
              <a:t>. Innanzitutto la pubblica amministrazione richiede l'inserimento del procedimento, dando evidenza del riferimento normativo da applicare;</a:t>
            </a:r>
            <a:endParaRPr sz="110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b="1">
                <a:solidFill>
                  <a:srgbClr val="202124"/>
                </a:solidFill>
                <a:latin typeface="Arial"/>
                <a:ea typeface="Arial"/>
                <a:cs typeface="Arial"/>
                <a:sym typeface="Arial"/>
              </a:rPr>
              <a:t>2</a:t>
            </a:r>
            <a:r>
              <a:rPr lang="it-IT" sz="1100">
                <a:solidFill>
                  <a:srgbClr val="202124"/>
                </a:solidFill>
                <a:latin typeface="Arial"/>
                <a:ea typeface="Arial"/>
                <a:cs typeface="Arial"/>
                <a:sym typeface="Arial"/>
              </a:rPr>
              <a:t>. Il secondo step prevede la verifica tecnica dell'istanza di inserimento da parte del Gestore del Catalogo. Tale controllo va a verificare, innanzitutto, che l'istanza ed il suo contenuto siano conformi alle specifiche tecniche, e contestualmente che non esistano già procedimenti o risorse identiche all’interno del Catalogo. </a:t>
            </a:r>
            <a:r>
              <a:rPr lang="it-IT" sz="1100" u="sng">
                <a:latin typeface="Arial"/>
                <a:ea typeface="Arial"/>
                <a:cs typeface="Arial"/>
                <a:sym typeface="Arial"/>
              </a:rPr>
              <a:t>La nuova modulistica è basata su vocabolari comuni in grado di uniformare i procedimenti aventi stessa o simile scheletratura.</a:t>
            </a:r>
            <a:endParaRPr sz="1100" u="sng">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Nel caso venga rilevata un'anomalia o una difformità verrà segnalato alla pubblica amministrazione che quel procedimento o modulo è già presente all’interno del Catalogo o, nei casi di difformità dalle specifiche tecniche, richiesto alla stessa di risolvere l'anomalia.</a:t>
            </a:r>
            <a:endParaRPr sz="1100">
              <a:solidFill>
                <a:srgbClr val="202124"/>
              </a:solidFill>
              <a:latin typeface="Arial"/>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endParaRPr sz="1100">
              <a:solidFill>
                <a:srgbClr val="202124"/>
              </a:solidFill>
              <a:latin typeface="Arial"/>
              <a:ea typeface="Arial"/>
              <a:cs typeface="Arial"/>
              <a:sym typeface="Arial"/>
            </a:endParaRPr>
          </a:p>
          <a:p>
            <a:pPr marL="127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1.Per i casi analizzati, il Gestore rinvierà dunque l'istanza di inserimento alla P.A. affinché quest'ultima possa effettuare le relative correzioni.</a:t>
            </a:r>
            <a:endParaRPr sz="1100">
              <a:solidFill>
                <a:srgbClr val="202124"/>
              </a:solidFill>
              <a:latin typeface="Arial"/>
              <a:ea typeface="Arial"/>
              <a:cs typeface="Arial"/>
              <a:sym typeface="Arial"/>
            </a:endParaRPr>
          </a:p>
          <a:p>
            <a:pPr marL="127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2.A questo punto la P.A., inoltrerà nuovamente l'istanza al Gestore;</a:t>
            </a:r>
            <a:endParaRPr sz="1100">
              <a:solidFill>
                <a:srgbClr val="202124"/>
              </a:solidFill>
              <a:latin typeface="Arial"/>
              <a:ea typeface="Arial"/>
              <a:cs typeface="Arial"/>
              <a:sym typeface="Arial"/>
            </a:endParaRPr>
          </a:p>
          <a:p>
            <a:pPr marL="127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3.Quest'ultimo, una volta verificata la corretta risoluzione delle anomalie, invierà alla P.A. l'istanza affinché verifichi eventuali difformità amministrative.</a:t>
            </a:r>
            <a:endParaRPr sz="1100">
              <a:solidFill>
                <a:srgbClr val="202124"/>
              </a:solidFill>
              <a:latin typeface="Arial"/>
              <a:ea typeface="Arial"/>
              <a:cs typeface="Arial"/>
              <a:sym typeface="Arial"/>
            </a:endParaRPr>
          </a:p>
          <a:p>
            <a:pPr marL="127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4.Se ne trova, l'iter riparte dal primo step;</a:t>
            </a:r>
            <a:endParaRPr sz="1100">
              <a:solidFill>
                <a:srgbClr val="202124"/>
              </a:solidFill>
              <a:latin typeface="Arial"/>
              <a:ea typeface="Arial"/>
              <a:cs typeface="Arial"/>
              <a:sym typeface="Arial"/>
            </a:endParaRPr>
          </a:p>
          <a:p>
            <a:pPr marL="127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5.In caso contrario la P.A. approva l'istanza ed il suo contenuto finale;</a:t>
            </a:r>
            <a:endParaRPr sz="1100">
              <a:solidFill>
                <a:srgbClr val="202124"/>
              </a:solidFill>
              <a:latin typeface="Arial"/>
              <a:ea typeface="Arial"/>
              <a:cs typeface="Arial"/>
              <a:sym typeface="Arial"/>
            </a:endParaRPr>
          </a:p>
          <a:p>
            <a:pPr marL="127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6.Rilasciata l’approvazione da parte della P.A., l’ultimo step prevede la registrazione del procedimento sul Catalogo e la relativa messa a disposizione per tutte le componenti accreditate che accederanno al sistema.</a:t>
            </a:r>
            <a:endParaRPr sz="1100">
              <a:solidFill>
                <a:srgbClr val="202124"/>
              </a:solidFill>
              <a:latin typeface="Arial"/>
              <a:ea typeface="Arial"/>
              <a:cs typeface="Arial"/>
              <a:sym typeface="Arial"/>
            </a:endParaRPr>
          </a:p>
        </p:txBody>
      </p:sp>
      <p:sp>
        <p:nvSpPr>
          <p:cNvPr id="918" name="Google Shape;918;g2bbf2f46c1d_1_2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912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2bbf2f46c1d_1_2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Come abbiamo visto tutto ruota attorno alla componente Catalogo. Per questo motivo, il ruolo che assuma il Gestore di quest’ultima (Unioncamere/Infocamere) è estremamente delicato. Anche qui il riferimento normativo è importante: il Decreto del MiMIT del 26 settembre 2023 (pubblicato in G.U. del 25 novembre 2023) ci dice infatti, all’ art. 4 comma 1 che unioncamere, per conto delle camere di commercio e per il tramite del gestore del sistema informativo nazionale, realizza e gestisce la componente informatica del Catalogo.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Ricordiamo, inoltre, che tutte queste attività sono state oggetto di specifici accordi, sottoscritti dal Dipartimento della Funzione Pubblica con Unioncamere ed Invitalia cosi da dare piena attuazione al sub-investimento 2.2.3 per la digitalizzazione delle procedure SUAP-SUE nell’ambito del PNRR. Sulla base di tali accordi, Unioncamere si concentrerà su due principali direttrici d’azione: una relativa, alla luce del ruolo storicamente svolto in materia di SUAP attraverso Impresainungiorno, all’affiancamento dei Comuni aderenti a tale piattaforma per la diffusione delle competenze propedeutiche all’utilizzo delle procedure digitalizzate; e l’altra relativa all’ambito tecnologico-infrastrutturale, (vedasi la realizzazione del Catalogo).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Da tale ruolo deriva un’attività di supporto nei confronti delle P.A. che si sviluppa attraverso l’attività di supporto al caricamento dei procedimenti amministrativi, all’identificazione e ri-utilizzo delle entità/moduli degli stessi procedimenti, già presenti nel catalogo, che passa attraverso il supporto alla digitalizzazione del contenuto non strutturato, arrivando sino al supporto, nei confronti delle software house fornitrici dei servizi ICT, nell’integrazione e associazione dei servizi forniti con le API presenti sul catalogo.</a:t>
            </a:r>
            <a:endParaRPr sz="1600">
              <a:highlight>
                <a:srgbClr val="FF0000"/>
              </a:highlight>
            </a:endParaRPr>
          </a:p>
        </p:txBody>
      </p:sp>
      <p:sp>
        <p:nvSpPr>
          <p:cNvPr id="950" name="Google Shape;950;g2bbf2f46c1d_1_2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147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bbf2f46c1d_1_2198:notes"/>
          <p:cNvSpPr txBox="1">
            <a:spLocks noGrp="1"/>
          </p:cNvSpPr>
          <p:nvPr>
            <p:ph type="body" idx="1"/>
          </p:nvPr>
        </p:nvSpPr>
        <p:spPr>
          <a:xfrm>
            <a:off x="756000" y="5078520"/>
            <a:ext cx="6047700" cy="481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Dopo questi passaggi che hanno visto come si forma il sistema informatico degli sportelli unici al fine di poter analizzare il catalogo, vediamo come scorre il flusso della pratica. è un sistema che abbiamo visto essere chiuso in quanto le componenti front office back office e back office enti terzi non possono parlare tra loro ma allo stesso tempo è un sistema aperto perché tutte queste informazioni che passano da queste componenti vengono arricchite in maniera omogenea.</a:t>
            </a:r>
            <a:endParaRPr sz="1600"/>
          </a:p>
        </p:txBody>
      </p:sp>
      <p:sp>
        <p:nvSpPr>
          <p:cNvPr id="977" name="Google Shape;977;g2bbf2f46c1d_1_219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162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bbf2f46c1d_1_2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g2bbf2f46c1d_1_23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Indipendentemente dal contesto, tutte le componenti informatiche dovranno risultare compliant così come stabilito dalle Specifiche Tecniche. </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Nel dettaglio, per quanto riguarda i </a:t>
            </a:r>
            <a:r>
              <a:rPr lang="it-IT" sz="1100" b="1">
                <a:latin typeface="Arial"/>
                <a:ea typeface="Arial"/>
                <a:cs typeface="Arial"/>
                <a:sym typeface="Arial"/>
              </a:rPr>
              <a:t>Suap </a:t>
            </a:r>
            <a:r>
              <a:rPr lang="it-IT" sz="1100">
                <a:latin typeface="Arial"/>
                <a:ea typeface="Arial"/>
                <a:cs typeface="Arial"/>
                <a:sym typeface="Arial"/>
              </a:rPr>
              <a:t>che già si avvalgono della piattaforma nazionale I1G messa a disposizione dal sistema camerale (ovvero più del 50% dei comuni nazionali), sarà lo stesso sistema camerale per il tramite di IC a provvedere all’adeguamento della componente di FO. Si tratterà di un passaggio pressoché automatico.</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Per quanto riguarda, invece, i </a:t>
            </a:r>
            <a:r>
              <a:rPr lang="it-IT" sz="1100" b="1">
                <a:latin typeface="Arial"/>
                <a:ea typeface="Arial"/>
                <a:cs typeface="Arial"/>
                <a:sym typeface="Arial"/>
              </a:rPr>
              <a:t>Suap accreditati autonomamente</a:t>
            </a:r>
            <a:r>
              <a:rPr lang="it-IT" sz="1100">
                <a:latin typeface="Arial"/>
                <a:ea typeface="Arial"/>
                <a:cs typeface="Arial"/>
                <a:sym typeface="Arial"/>
              </a:rPr>
              <a:t>, la cui componente di FO viene messa a disposizione da soluzioni di mercato, in questo caso</a:t>
            </a:r>
            <a:r>
              <a:rPr lang="it-IT" sz="1100">
                <a:solidFill>
                  <a:srgbClr val="202124"/>
                </a:solidFill>
                <a:latin typeface="Arial"/>
                <a:ea typeface="Arial"/>
                <a:cs typeface="Arial"/>
                <a:sym typeface="Arial"/>
              </a:rPr>
              <a:t> i Comuni che si avvalgono di questa componente di mercato dovranno accertarsi che quest’ultima sia adeguata alle specifiche tecniche pubblicate a nov 2023.</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In tal senso, saranno gli operatori di mercato a dover provvedere autonomamente all’adeguamento della componente di FO.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terzo scenario riguarda invece le </a:t>
            </a:r>
            <a:r>
              <a:rPr lang="it-IT" sz="1100" b="1">
                <a:solidFill>
                  <a:srgbClr val="202124"/>
                </a:solidFill>
                <a:latin typeface="Arial"/>
                <a:ea typeface="Arial"/>
                <a:cs typeface="Arial"/>
                <a:sym typeface="Arial"/>
              </a:rPr>
              <a:t>Piattaforme di tipo regionale</a:t>
            </a:r>
            <a:r>
              <a:rPr lang="it-IT" sz="1100" b="1">
                <a:latin typeface="Arial"/>
                <a:ea typeface="Arial"/>
                <a:cs typeface="Arial"/>
                <a:sym typeface="Arial"/>
              </a:rPr>
              <a:t> </a:t>
            </a:r>
            <a:r>
              <a:rPr lang="it-IT" sz="1100">
                <a:latin typeface="Arial"/>
                <a:ea typeface="Arial"/>
                <a:cs typeface="Arial"/>
                <a:sym typeface="Arial"/>
              </a:rPr>
              <a:t>(attive su 9 regioni in tutto). In quest’ultimo caso, le Regioni provvedono autonomamente all’adeguamento della componente secondo le specifiche tecniche e di conseguenza i Comuni si rivolgono alla regione per la messa a norma.</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endParaRPr>
              <a:latin typeface="Arial"/>
              <a:ea typeface="Arial"/>
              <a:cs typeface="Arial"/>
              <a:sym typeface="Arial"/>
            </a:endParaRPr>
          </a:p>
        </p:txBody>
      </p:sp>
      <p:sp>
        <p:nvSpPr>
          <p:cNvPr id="1109" name="Google Shape;1109;g2bbf2f46c1d_1_23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43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bbf2f46c1d_1_16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a:p>
        </p:txBody>
      </p:sp>
      <p:sp>
        <p:nvSpPr>
          <p:cNvPr id="443" name="Google Shape;443;g2bbf2f46c1d_1_16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57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2bbf2f46c1d_1_2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g2bbf2f46c1d_1_24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Anche per il BO, così come per il FO, sarà necessario procedere con una fase di adeguamento della componente, indipendentemente dal contesto di partenza. </a:t>
            </a:r>
            <a:endParaRPr sz="1100">
              <a:latin typeface="Arial"/>
              <a:ea typeface="Arial"/>
              <a:cs typeface="Arial"/>
              <a:sym typeface="Arial"/>
            </a:endParaRPr>
          </a:p>
        </p:txBody>
      </p:sp>
      <p:sp>
        <p:nvSpPr>
          <p:cNvPr id="1248" name="Google Shape;1248;g2bbf2f46c1d_1_2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85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bbf2f46c1d_1_2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3" name="Google Shape;1383;g2bbf2f46c1d_1_25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Anche in questo caso, come per le altre componenti, si presenteranno diversi scenari che comporteranno un intervento di diversa natura. Gli scenari possibili saranno 3: Enti terzi con BO proprio, ET che si avvalgono di un BOET messo a disposizione dalle Regioni o Ministeri e l’ultimo caso in cui si avranno ET sprovvisti del tutto di BO.</a:t>
            </a: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Nel primo caso, gli Enti Terzi che scelgono una componente di mercato dovranno accertarsi che tale componente sia compliant e saranno gli stessi operatori a provvedere autonomamente all’adeguamento della componente</a:t>
            </a: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Nel caso di BOET fornito da enti quali Regioni/ministeri, saranno le stesse Regioni o Ministeri a procedere con l’adeguamento. Sarà il Ministero degli interni a fornire una Scrivania Enti Terzi/BOET a tutti soggetti che fanno capo ad esso, come è stato già fatto per i VVF. Si sta già procedendo con le questure in merito.</a:t>
            </a: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Terzo e ultimo caso, Enti terzi senza alcun tipo di BO. In questo viene in soccorso il Sistema Camerale che, su mandato di Funzione Pubblica realizzerà una componente di BO Enti Terzi - Soluzione Sussidiaria Enti Terzi -  come strumento sussidiario per garantire la piena operatività degli Enti all’interno del nuovo Sistema Informatico degli Sportelli Unici.</a:t>
            </a:r>
            <a:endParaRPr b="1">
              <a:latin typeface="Arial"/>
              <a:ea typeface="Arial"/>
              <a:cs typeface="Arial"/>
              <a:sym typeface="Arial"/>
            </a:endParaRPr>
          </a:p>
        </p:txBody>
      </p:sp>
      <p:sp>
        <p:nvSpPr>
          <p:cNvPr id="1384" name="Google Shape;1384;g2bbf2f46c1d_1_25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968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bbf2f46c1d_1_2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12" name="Google Shape;1012;g2bbf2f46c1d_1_2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949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2bbf2f46c1d_1_2242:notes"/>
          <p:cNvSpPr txBox="1">
            <a:spLocks noGrp="1"/>
          </p:cNvSpPr>
          <p:nvPr>
            <p:ph type="body" idx="1"/>
          </p:nvPr>
        </p:nvSpPr>
        <p:spPr>
          <a:xfrm>
            <a:off x="756000" y="5078520"/>
            <a:ext cx="6047700" cy="481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Dopo aver presentato e illustrato il catalogo, la prima componente fondamentale, facciamo un breve approfondimento sulla seconda componente parte integrante di questo nuovo ecosistema, ovvero il FO.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Sostanzialmente, in questo nuovo scenario, i FO restano liberi di strutturarsi in autonomia ma in questa nuova architettura logica, al pari delle altre componenti, anche i FO dovranno risultare compliant così come stabilito dalle Specifiche Tecniche ed essere in grado di colloquiare/dialogare direttamente con il Catalogo.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All’interno dell’architettura il Catalogo si potrebbe dire che assume il ruolo di orchestratore, così come abbiamo appena visto, interagendo con le parti. Ma cosa cambia dal punto di vista del flusso di pratica? il punto di partenza rimane il front office.</a:t>
            </a:r>
            <a:endParaRPr sz="1600"/>
          </a:p>
        </p:txBody>
      </p:sp>
      <p:sp>
        <p:nvSpPr>
          <p:cNvPr id="1022" name="Google Shape;1022;g2bbf2f46c1d_1_224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3875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bbf2f46c1d_1_2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g2bbf2f46c1d_1_2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In particolar modo, per quanto riguarda le funzioni del FO, sono quelle che già conosciamo, così come previsto dall’Art. 8 comma 1 dell’All. tecnico dpr 160/2010.</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E quindi tra le altre funzionalità, la componente informatica di Front-office SUAP assicura:</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la realizzazione delle interazioni del SUAP con l’impresa in modalità digitale nel rispetto delle linee guida dei servizi digitali della PA</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assicura la disponibilità delle informazioni relative ai procedimenti</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mette a disposizione la modulistica unificata e standardizzata approvata dalla Conferenza unificata per la compilazione dell’istanza da parte del richiedente. E il FO può rendere disponibile al professionista questa modulistica proprio perché ne ha disponibilità sul catalogo</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assicura inoltre l’accesso da parte del richiedente all’iter della pratica per verificare lo stato della stessa</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garantisce il superamento dei controlli formali</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Ma come si articola il flusso nel concreto? All’interno del nuovo panorama, abbiamo già detto che il Catalogo assume il ruolo di orchestratore dei flussi comunicativi, interagendo con le singole componenti. Cosa cambia dal punto di vista del flusso di una pratica? Il punto di partenza resta il medesimo, ovvero il Front Office.</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Sostanzialmente l’impresa/professionista in questione si rivolge al FO per presentare una pratica. Una volta compilata, quest’ultima viene inviata e a questo punto Il FO dovrà interrogare il Catalogo per ottenere una serie di elementi. Di conseguenza, il Catalogo, essendo come già anticipato in precedenza l’orchestratore dei flussi e dello scambio di dati, fornisce una serie di informazioni di interesse per il FO, tra cui:</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il CUI (codice univoco dell’istanza)</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Consente di ottenere gli schemi dei dati relativi ai procedimenti effettuando quindi un controllo a livello semantico e sintattico</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Verifica i riferimenti alla modulistica</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Dal momento che la pec non è più uno strumento consentito, il catalogo definisce e comunica i cosiddetti endpoint, ovvero definisce esattamente quali sono le “porte di ingresso”, quindi qual è il BO a cui il FO deve inviare la pratica proprio perché si tratta di un’informazione di cui il FO non dispone di per sé ma dovrà sempre interrogare il Catalogo al fine di ottenere quest’info e per comprendere qual è la componente informatica di BO di riferimento per quella pratica.</a:t>
            </a:r>
            <a:endParaRPr sz="1100">
              <a:solidFill>
                <a:srgbClr val="202124"/>
              </a:solidFill>
              <a:latin typeface="Arial"/>
              <a:ea typeface="Arial"/>
              <a:cs typeface="Arial"/>
              <a:sym typeface="Arial"/>
            </a:endParaRPr>
          </a:p>
          <a:p>
            <a:pPr marL="457200" lvl="0" indent="-298450" algn="just" rtl="0">
              <a:lnSpc>
                <a:spcPct val="115000"/>
              </a:lnSpc>
              <a:spcBef>
                <a:spcPts val="0"/>
              </a:spcBef>
              <a:spcAft>
                <a:spcPts val="0"/>
              </a:spcAft>
              <a:buClr>
                <a:srgbClr val="202124"/>
              </a:buClr>
              <a:buSzPts val="1100"/>
              <a:buChar char="-"/>
            </a:pPr>
            <a:r>
              <a:rPr lang="it-IT" sz="1100">
                <a:solidFill>
                  <a:srgbClr val="202124"/>
                </a:solidFill>
                <a:latin typeface="Arial"/>
                <a:ea typeface="Arial"/>
                <a:cs typeface="Arial"/>
                <a:sym typeface="Arial"/>
              </a:rPr>
              <a:t>Inoltre, sempre il Catalogo, fornisce quella che è la prima stesura del descrittore della pratica e questo descrittore è un elemento dinamico. Perché dinamico? Perché si alimenta e si evolve man mano che avanza lo stato della pratica (verrà fornita una data di inizio, una di inoltro e tutti quei riferimenti temporali che servono a monitorare lo stato di avanzamento della pratica).</a:t>
            </a:r>
            <a:endParaRPr sz="1100">
              <a:latin typeface="Arial"/>
              <a:ea typeface="Arial"/>
              <a:cs typeface="Arial"/>
              <a:sym typeface="Arial"/>
            </a:endParaRPr>
          </a:p>
        </p:txBody>
      </p:sp>
      <p:sp>
        <p:nvSpPr>
          <p:cNvPr id="1058" name="Google Shape;1058;g2bbf2f46c1d_1_2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24</a:t>
            </a:fld>
            <a:endParaRPr/>
          </a:p>
        </p:txBody>
      </p:sp>
    </p:spTree>
    <p:extLst>
      <p:ext uri="{BB962C8B-B14F-4D97-AF65-F5344CB8AC3E}">
        <p14:creationId xmlns:p14="http://schemas.microsoft.com/office/powerpoint/2010/main" val="1318274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bbf2f46c1d_1_2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g2bbf2f46c1d_1_23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Indipendentemente dal contesto, tutte le componenti informatiche dovranno risultare compliant così come stabilito dalle Specifiche Tecniche. </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Nel dettaglio, per quanto riguarda i </a:t>
            </a:r>
            <a:r>
              <a:rPr lang="it-IT" sz="1100" b="1">
                <a:latin typeface="Arial"/>
                <a:ea typeface="Arial"/>
                <a:cs typeface="Arial"/>
                <a:sym typeface="Arial"/>
              </a:rPr>
              <a:t>Suap </a:t>
            </a:r>
            <a:r>
              <a:rPr lang="it-IT" sz="1100">
                <a:latin typeface="Arial"/>
                <a:ea typeface="Arial"/>
                <a:cs typeface="Arial"/>
                <a:sym typeface="Arial"/>
              </a:rPr>
              <a:t>che già si avvalgono della piattaforma nazionale I1G messa a disposizione dal sistema camerale (ovvero più del 50% dei comuni nazionali), sarà lo stesso sistema camerale per il tramite di IC a provvedere all’adeguamento della componente di FO. Si tratterà di un passaggio pressoché automatico.</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Per quanto riguarda, invece, i </a:t>
            </a:r>
            <a:r>
              <a:rPr lang="it-IT" sz="1100" b="1">
                <a:latin typeface="Arial"/>
                <a:ea typeface="Arial"/>
                <a:cs typeface="Arial"/>
                <a:sym typeface="Arial"/>
              </a:rPr>
              <a:t>Suap accreditati autonomamente</a:t>
            </a:r>
            <a:r>
              <a:rPr lang="it-IT" sz="1100">
                <a:latin typeface="Arial"/>
                <a:ea typeface="Arial"/>
                <a:cs typeface="Arial"/>
                <a:sym typeface="Arial"/>
              </a:rPr>
              <a:t>, la cui componente di FO viene messa a disposizione da soluzioni di mercato, in questo caso</a:t>
            </a:r>
            <a:r>
              <a:rPr lang="it-IT" sz="1100">
                <a:solidFill>
                  <a:srgbClr val="202124"/>
                </a:solidFill>
                <a:latin typeface="Arial"/>
                <a:ea typeface="Arial"/>
                <a:cs typeface="Arial"/>
                <a:sym typeface="Arial"/>
              </a:rPr>
              <a:t> i Comuni che si avvalgono di questa componente di mercato dovranno accertarsi che quest’ultima sia adeguata alle specifiche tecniche pubblicate a nov 2023.</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In tal senso, saranno gli operatori di mercato a dover provvedere autonomamente all’adeguamento della componente di FO.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terzo scenario riguarda invece le </a:t>
            </a:r>
            <a:r>
              <a:rPr lang="it-IT" sz="1100" b="1">
                <a:solidFill>
                  <a:srgbClr val="202124"/>
                </a:solidFill>
                <a:latin typeface="Arial"/>
                <a:ea typeface="Arial"/>
                <a:cs typeface="Arial"/>
                <a:sym typeface="Arial"/>
              </a:rPr>
              <a:t>Piattaforme di tipo regionale</a:t>
            </a:r>
            <a:r>
              <a:rPr lang="it-IT" sz="1100" b="1">
                <a:latin typeface="Arial"/>
                <a:ea typeface="Arial"/>
                <a:cs typeface="Arial"/>
                <a:sym typeface="Arial"/>
              </a:rPr>
              <a:t> </a:t>
            </a:r>
            <a:r>
              <a:rPr lang="it-IT" sz="1100">
                <a:latin typeface="Arial"/>
                <a:ea typeface="Arial"/>
                <a:cs typeface="Arial"/>
                <a:sym typeface="Arial"/>
              </a:rPr>
              <a:t>(attive su 9 regioni in tutto). In quest’ultimo caso, le Regioni provvedono autonomamente all’adeguamento della componente secondo le specifiche tecniche e di conseguenza i Comuni si rivolgono alla regione per la messa a norma.</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endParaRPr>
              <a:latin typeface="Arial"/>
              <a:ea typeface="Arial"/>
              <a:cs typeface="Arial"/>
              <a:sym typeface="Arial"/>
            </a:endParaRPr>
          </a:p>
        </p:txBody>
      </p:sp>
      <p:sp>
        <p:nvSpPr>
          <p:cNvPr id="1109" name="Google Shape;1109;g2bbf2f46c1d_1_23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604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2bbf2f46c1d_1_23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43" name="Google Shape;1143;g2bbf2f46c1d_1_2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885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2bbf2f46c1d_1_2370:notes"/>
          <p:cNvSpPr txBox="1">
            <a:spLocks noGrp="1"/>
          </p:cNvSpPr>
          <p:nvPr>
            <p:ph type="body" idx="1"/>
          </p:nvPr>
        </p:nvSpPr>
        <p:spPr>
          <a:xfrm>
            <a:off x="756000" y="5078520"/>
            <a:ext cx="6047700" cy="481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Come possiamo vedere anche le componenti informatiche di back office SUAP si trovano all’interno dell’ecosistema ed interagiscono con il catalogo.</a:t>
            </a:r>
            <a:endParaRPr sz="1600"/>
          </a:p>
        </p:txBody>
      </p:sp>
      <p:sp>
        <p:nvSpPr>
          <p:cNvPr id="1153" name="Google Shape;1153;g2bbf2f46c1d_1_237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989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bbf2f46c1d_1_2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bbf2f46c1d_1_2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Guardando nel dettaglio il flusso di una pratica, vediamo come il back office interagisce con il catalogo per la ricezione dell’istanza e per il suo inoltro agli enti terzi, per lo scambio di integrazioni e per la condivisione di tutte quelle informazioni che andranno ad accrescere il descrittore che, si aggiornerà con l'evolversi dell’iter.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Dall’altra parte il catalogo interagisce con il back office per, appunto aggiornare il descrittore, indicare quali componenti enti terzi interrogare e se da un lato indica i servizi di chiamata verso il Front office, dall’altro svolge la stessa attività anche per le componenti enti terzi. tutto questo è definito dalla norma, in particolare l’articolo 9 commi 1 e 2 dell’allegato tecnico al dpr 160 del 2010.</a:t>
            </a:r>
            <a:endParaRPr b="1">
              <a:latin typeface="Arial"/>
              <a:ea typeface="Arial"/>
              <a:cs typeface="Arial"/>
              <a:sym typeface="Arial"/>
            </a:endParaRPr>
          </a:p>
        </p:txBody>
      </p:sp>
      <p:sp>
        <p:nvSpPr>
          <p:cNvPr id="1189" name="Google Shape;1189;g2bbf2f46c1d_1_24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28</a:t>
            </a:fld>
            <a:endParaRPr/>
          </a:p>
        </p:txBody>
      </p:sp>
    </p:spTree>
    <p:extLst>
      <p:ext uri="{BB962C8B-B14F-4D97-AF65-F5344CB8AC3E}">
        <p14:creationId xmlns:p14="http://schemas.microsoft.com/office/powerpoint/2010/main" val="333147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2bbf2f46c1d_1_2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g2bbf2f46c1d_1_24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it-IT" sz="1100">
                <a:latin typeface="Arial"/>
                <a:ea typeface="Arial"/>
                <a:cs typeface="Arial"/>
                <a:sym typeface="Arial"/>
              </a:rPr>
              <a:t>Anche per il BO, così come per il FO, sarà necessario procedere con una fase di adeguamento della componente, indipendentemente dal contesto di partenza. </a:t>
            </a:r>
            <a:endParaRPr sz="1100">
              <a:latin typeface="Arial"/>
              <a:ea typeface="Arial"/>
              <a:cs typeface="Arial"/>
              <a:sym typeface="Arial"/>
            </a:endParaRPr>
          </a:p>
        </p:txBody>
      </p:sp>
      <p:sp>
        <p:nvSpPr>
          <p:cNvPr id="1248" name="Google Shape;1248;g2bbf2f46c1d_1_2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3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bbf2f46c1d_1_16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g2bbf2f46c1d_1_1680:notes"/>
          <p:cNvSpPr txBox="1">
            <a:spLocks noGrp="1"/>
          </p:cNvSpPr>
          <p:nvPr>
            <p:ph type="body" idx="1"/>
          </p:nvPr>
        </p:nvSpPr>
        <p:spPr>
          <a:xfrm>
            <a:off x="685800" y="4400640"/>
            <a:ext cx="5486100" cy="360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SzPts val="1400"/>
              <a:buNone/>
            </a:pPr>
            <a:r>
              <a:rPr lang="it-IT" sz="1100">
                <a:latin typeface="Arial"/>
                <a:ea typeface="Arial"/>
                <a:cs typeface="Arial"/>
                <a:sym typeface="Arial"/>
              </a:rPr>
              <a:t>Nell’introdurre il nuovo Sistema Informatico degli Sportelli Unici partiamo dal contesto normativo, perché è proprio negli ultimi interventi che la nuova architettura trova il suo fondamento. </a:t>
            </a:r>
            <a:endParaRPr b="1">
              <a:solidFill>
                <a:srgbClr val="1C4587"/>
              </a:solidFill>
              <a:latin typeface="Arial"/>
              <a:ea typeface="Arial"/>
              <a:cs typeface="Arial"/>
              <a:sym typeface="Arial"/>
            </a:endParaRPr>
          </a:p>
          <a:p>
            <a:pPr marL="0" lvl="0" indent="0" algn="just" rtl="0">
              <a:lnSpc>
                <a:spcPct val="100000"/>
              </a:lnSpc>
              <a:spcBef>
                <a:spcPts val="0"/>
              </a:spcBef>
              <a:spcAft>
                <a:spcPts val="0"/>
              </a:spcAft>
              <a:buSzPts val="1400"/>
              <a:buNone/>
            </a:pPr>
            <a:r>
              <a:rPr lang="it-IT" sz="1100" b="1">
                <a:latin typeface="Arial"/>
                <a:ea typeface="Arial"/>
                <a:cs typeface="Arial"/>
                <a:sym typeface="Arial"/>
              </a:rPr>
              <a:t>Prima di tutto, preme sottolineare come il Sistema informatico degli Sportelli unici sia il risultato di un percorso normativo, del quale andiamo a riprendere le tappe principali che, </a:t>
            </a:r>
            <a:r>
              <a:rPr lang="it-IT" sz="1100">
                <a:latin typeface="Arial"/>
                <a:ea typeface="Arial"/>
                <a:cs typeface="Arial"/>
                <a:sym typeface="Arial"/>
              </a:rPr>
              <a:t>qui rappresentate sulla linea del tempo, vedono innanzitutto:</a:t>
            </a:r>
            <a:endParaRPr sz="1100">
              <a:latin typeface="Arial"/>
              <a:ea typeface="Arial"/>
              <a:cs typeface="Arial"/>
              <a:sym typeface="Arial"/>
            </a:endParaRPr>
          </a:p>
          <a:p>
            <a:pPr marL="0" lvl="0" indent="0" algn="just" rtl="0">
              <a:lnSpc>
                <a:spcPct val="100000"/>
              </a:lnSpc>
              <a:spcBef>
                <a:spcPts val="0"/>
              </a:spcBef>
              <a:spcAft>
                <a:spcPts val="0"/>
              </a:spcAft>
              <a:buSzPts val="1400"/>
              <a:buNone/>
            </a:pPr>
            <a:endParaRPr sz="1100">
              <a:latin typeface="Arial"/>
              <a:ea typeface="Arial"/>
              <a:cs typeface="Arial"/>
              <a:sym typeface="Arial"/>
            </a:endParaRPr>
          </a:p>
          <a:p>
            <a:pPr marL="457200" lvl="0" indent="-298450" algn="just" rtl="0">
              <a:lnSpc>
                <a:spcPct val="100000"/>
              </a:lnSpc>
              <a:spcBef>
                <a:spcPts val="0"/>
              </a:spcBef>
              <a:spcAft>
                <a:spcPts val="0"/>
              </a:spcAft>
              <a:buClr>
                <a:schemeClr val="dk1"/>
              </a:buClr>
              <a:buSzPts val="1100"/>
              <a:buFont typeface="Times New Roman"/>
              <a:buChar char="●"/>
            </a:pPr>
            <a:r>
              <a:rPr lang="it-IT" sz="1100" b="1">
                <a:latin typeface="Arial"/>
                <a:ea typeface="Arial"/>
                <a:cs typeface="Arial"/>
                <a:sym typeface="Arial"/>
              </a:rPr>
              <a:t>la legge 133/2008</a:t>
            </a:r>
            <a:r>
              <a:rPr lang="it-IT" sz="1100">
                <a:latin typeface="Arial"/>
                <a:ea typeface="Arial"/>
                <a:cs typeface="Arial"/>
                <a:sym typeface="Arial"/>
              </a:rPr>
              <a:t> che disciplina il SUAP riformandolo secondo la Direttiva servizi (cd Bolkestein, recepita in Italia con Dlgs. 59/2010), volta a garantire l’iniziativa economica privata e che prevede che gli Stati membri debbano istituire </a:t>
            </a:r>
            <a:r>
              <a:rPr lang="it-IT" sz="1100" u="sng">
                <a:latin typeface="Arial"/>
                <a:ea typeface="Arial"/>
                <a:cs typeface="Arial"/>
                <a:sym typeface="Arial"/>
              </a:rPr>
              <a:t>un punto unico di contatto</a:t>
            </a:r>
            <a:r>
              <a:rPr lang="it-IT" sz="1100">
                <a:latin typeface="Arial"/>
                <a:ea typeface="Arial"/>
                <a:cs typeface="Arial"/>
                <a:sym typeface="Arial"/>
              </a:rPr>
              <a:t> attraverso il quale i prestatori di servizi possano espletare le formalità;</a:t>
            </a:r>
            <a:br>
              <a:rPr lang="it-IT" sz="1100">
                <a:latin typeface="Arial"/>
                <a:ea typeface="Arial"/>
                <a:cs typeface="Arial"/>
                <a:sym typeface="Arial"/>
              </a:rPr>
            </a:br>
            <a:endParaRPr sz="1100">
              <a:latin typeface="Arial"/>
              <a:ea typeface="Arial"/>
              <a:cs typeface="Arial"/>
              <a:sym typeface="Arial"/>
            </a:endParaRPr>
          </a:p>
          <a:p>
            <a:pPr marL="457200" lvl="0" indent="-298450" algn="just" rtl="0">
              <a:lnSpc>
                <a:spcPct val="100000"/>
              </a:lnSpc>
              <a:spcBef>
                <a:spcPts val="0"/>
              </a:spcBef>
              <a:spcAft>
                <a:spcPts val="0"/>
              </a:spcAft>
              <a:buClr>
                <a:schemeClr val="dk1"/>
              </a:buClr>
              <a:buSzPts val="1100"/>
              <a:buFont typeface="Times New Roman"/>
              <a:buChar char="●"/>
            </a:pPr>
            <a:r>
              <a:rPr lang="it-IT" sz="1100">
                <a:latin typeface="Arial"/>
                <a:ea typeface="Arial"/>
                <a:cs typeface="Arial"/>
                <a:sym typeface="Arial"/>
              </a:rPr>
              <a:t>si prosegue con il</a:t>
            </a:r>
            <a:r>
              <a:rPr lang="it-IT" sz="1100" b="1">
                <a:latin typeface="Arial"/>
                <a:ea typeface="Arial"/>
                <a:cs typeface="Arial"/>
                <a:sym typeface="Arial"/>
              </a:rPr>
              <a:t> DPR 160/2010, Regolamento SUAP (</a:t>
            </a:r>
            <a:r>
              <a:rPr lang="it-IT" sz="1100">
                <a:latin typeface="Arial"/>
                <a:ea typeface="Arial"/>
                <a:cs typeface="Arial"/>
                <a:sym typeface="Arial"/>
              </a:rPr>
              <a:t>ai sensi dell’art. 38 l.133/2008</a:t>
            </a:r>
            <a:r>
              <a:rPr lang="it-IT" sz="1100" b="1">
                <a:latin typeface="Arial"/>
                <a:ea typeface="Arial"/>
                <a:cs typeface="Arial"/>
                <a:sym typeface="Arial"/>
              </a:rPr>
              <a:t>)</a:t>
            </a:r>
            <a:r>
              <a:rPr lang="it-IT" sz="1100">
                <a:latin typeface="Arial"/>
                <a:ea typeface="Arial"/>
                <a:cs typeface="Arial"/>
                <a:sym typeface="Arial"/>
              </a:rPr>
              <a:t> che riordina la disciplina, con la pubblicazione delle regole tecniche che definiscono il SUAP uno strumento telematico;</a:t>
            </a:r>
            <a:br>
              <a:rPr lang="it-IT" sz="1100">
                <a:latin typeface="Arial"/>
                <a:ea typeface="Arial"/>
                <a:cs typeface="Arial"/>
                <a:sym typeface="Arial"/>
              </a:rPr>
            </a:br>
            <a:endParaRPr sz="1100">
              <a:latin typeface="Arial"/>
              <a:ea typeface="Arial"/>
              <a:cs typeface="Arial"/>
              <a:sym typeface="Arial"/>
            </a:endParaRPr>
          </a:p>
          <a:p>
            <a:pPr marL="457200" lvl="0" indent="-298450" algn="just" rtl="0">
              <a:lnSpc>
                <a:spcPct val="100000"/>
              </a:lnSpc>
              <a:spcBef>
                <a:spcPts val="0"/>
              </a:spcBef>
              <a:spcAft>
                <a:spcPts val="0"/>
              </a:spcAft>
              <a:buClr>
                <a:schemeClr val="dk1"/>
              </a:buClr>
              <a:buSzPts val="1100"/>
              <a:buFont typeface="Times New Roman"/>
              <a:buChar char="●"/>
            </a:pPr>
            <a:r>
              <a:rPr lang="it-IT" sz="1100">
                <a:latin typeface="Arial"/>
                <a:ea typeface="Arial"/>
                <a:cs typeface="Arial"/>
                <a:sym typeface="Arial"/>
              </a:rPr>
              <a:t>si arriva poi alle evoluzioni più recenti, ovvero il </a:t>
            </a:r>
            <a:r>
              <a:rPr lang="it-IT" sz="1100" b="1">
                <a:latin typeface="Arial"/>
                <a:ea typeface="Arial"/>
                <a:cs typeface="Arial"/>
                <a:sym typeface="Arial"/>
              </a:rPr>
              <a:t>Decreto interministeriale del 12 novembre 2021</a:t>
            </a:r>
            <a:r>
              <a:rPr lang="it-IT" sz="1100">
                <a:latin typeface="Arial"/>
                <a:ea typeface="Arial"/>
                <a:cs typeface="Arial"/>
                <a:sym typeface="Arial"/>
              </a:rPr>
              <a:t> che ha interessato l’</a:t>
            </a:r>
            <a:r>
              <a:rPr lang="it-IT" sz="1100" b="1">
                <a:latin typeface="Arial"/>
                <a:ea typeface="Arial"/>
                <a:cs typeface="Arial"/>
                <a:sym typeface="Arial"/>
              </a:rPr>
              <a:t>Allegato Tecnico al DPR 160/2010</a:t>
            </a:r>
            <a:r>
              <a:rPr lang="it-IT" sz="1100">
                <a:latin typeface="Arial"/>
                <a:ea typeface="Arial"/>
                <a:cs typeface="Arial"/>
                <a:sym typeface="Arial"/>
              </a:rPr>
              <a:t>, e a seguire, il </a:t>
            </a:r>
            <a:r>
              <a:rPr lang="it-IT" sz="1100" b="1">
                <a:latin typeface="Arial"/>
                <a:ea typeface="Arial"/>
                <a:cs typeface="Arial"/>
                <a:sym typeface="Arial"/>
              </a:rPr>
              <a:t>Decreto interministeriale del 26 settembre 2023 con le Specifiche Tecniche</a:t>
            </a:r>
            <a:r>
              <a:rPr lang="it-IT" sz="1100">
                <a:latin typeface="Arial"/>
                <a:ea typeface="Arial"/>
                <a:cs typeface="Arial"/>
                <a:sym typeface="Arial"/>
              </a:rPr>
              <a:t> pubblicate in Gazzetta Ufficiale il 25 novembre 2023.</a:t>
            </a:r>
            <a:endParaRPr sz="1100">
              <a:solidFill>
                <a:srgbClr val="202124"/>
              </a:solidFill>
              <a:latin typeface="Arial"/>
              <a:ea typeface="Arial"/>
              <a:cs typeface="Arial"/>
              <a:sym typeface="Arial"/>
            </a:endParaRPr>
          </a:p>
        </p:txBody>
      </p:sp>
      <p:sp>
        <p:nvSpPr>
          <p:cNvPr id="453" name="Google Shape;453;g2bbf2f46c1d_1_1680:notes"/>
          <p:cNvSpPr txBox="1"/>
          <p:nvPr/>
        </p:nvSpPr>
        <p:spPr>
          <a:xfrm>
            <a:off x="3884760" y="8685360"/>
            <a:ext cx="2971500" cy="458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chemeClr val="dk1"/>
                </a:solidFill>
                <a:latin typeface="Times New Roman"/>
                <a:ea typeface="Times New Roman"/>
                <a:cs typeface="Times New Roman"/>
                <a:sym typeface="Times New Roman"/>
              </a:rPr>
              <a:t>3</a:t>
            </a:fld>
            <a:endParaRPr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8789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2bbf2f46c1d_1_2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83" name="Google Shape;1283;g2bbf2f46c1d_1_2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05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bbf2f46c1d_1_2506:notes"/>
          <p:cNvSpPr txBox="1">
            <a:spLocks noGrp="1"/>
          </p:cNvSpPr>
          <p:nvPr>
            <p:ph type="body" idx="1"/>
          </p:nvPr>
        </p:nvSpPr>
        <p:spPr>
          <a:xfrm>
            <a:off x="756000" y="5078520"/>
            <a:ext cx="6047700" cy="481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Nell’ecosistema troviamo però anche un'altra componente di back office, questa volta dedicata agli enti terzi. </a:t>
            </a:r>
            <a:endParaRPr sz="1600"/>
          </a:p>
        </p:txBody>
      </p:sp>
      <p:sp>
        <p:nvSpPr>
          <p:cNvPr id="1292" name="Google Shape;1292;g2bbf2f46c1d_1_250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4259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2bbf2f46c1d_1_2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7" name="Google Shape;1327;g2bbf2f46c1d_1_25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All’interno del flusso il back office enti terzi entra in gioco proprio nel momento in cui tali pubbliche amministrazione sono coinvolte nella fase istruttoria. la componente, tramite catalogo può quindi inoltrare le richieste di integrazione e ricevere le stesse, trasmettere gli atti conclusivi, le autorizzazioni, i pareri e ogni tipo di documentazione prevista e ricevere ogni comunicazione, non da meno l’indizione di una conferenza dei servizi. </a:t>
            </a:r>
            <a:endParaRPr sz="1100">
              <a:solidFill>
                <a:srgbClr val="202124"/>
              </a:solidFill>
              <a:latin typeface="Arial"/>
              <a:ea typeface="Arial"/>
              <a:cs typeface="Arial"/>
              <a:sym typeface="Arial"/>
            </a:endParaRPr>
          </a:p>
          <a:p>
            <a:pPr marL="0" marR="5080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catalogo, invece, garantisce al back office le comunicazioni con le altre componenti, l’inoltro dell’istanza e di ogni altra documentazione prevista e indica i servizi a disposizione di chiamata verso il back office suap. </a:t>
            </a:r>
            <a:endParaRPr>
              <a:latin typeface="Arial"/>
              <a:ea typeface="Arial"/>
              <a:cs typeface="Arial"/>
              <a:sym typeface="Arial"/>
            </a:endParaRPr>
          </a:p>
        </p:txBody>
      </p:sp>
      <p:sp>
        <p:nvSpPr>
          <p:cNvPr id="1328" name="Google Shape;1328;g2bbf2f46c1d_1_2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32</a:t>
            </a:fld>
            <a:endParaRPr/>
          </a:p>
        </p:txBody>
      </p:sp>
    </p:spTree>
    <p:extLst>
      <p:ext uri="{BB962C8B-B14F-4D97-AF65-F5344CB8AC3E}">
        <p14:creationId xmlns:p14="http://schemas.microsoft.com/office/powerpoint/2010/main" val="743108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bbf2f46c1d_1_2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3" name="Google Shape;1383;g2bbf2f46c1d_1_25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Anche in questo caso, come per le altre componenti, si presenteranno diversi scenari che comporteranno un intervento di diversa natura. Gli scenari possibili saranno 3: Enti terzi con BO proprio, ET che si avvalgono di un BOET messo a disposizione dalle Regioni o Ministeri e l’ultimo caso in cui si avranno ET sprovvisti del tutto di BO.</a:t>
            </a: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Nel primo caso, gli Enti Terzi che scelgono una componente di mercato dovranno accertarsi che tale componente sia compliant e saranno gli stessi operatori a provvedere autonomamente all’adeguamento della componente</a:t>
            </a: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Nel caso di BOET fornito da enti quali Regioni/ministeri, saranno le stesse Regioni o Ministeri a procedere con l’adeguamento. Sarà il Ministero degli interni a fornire una Scrivania Enti Terzi/BOET a tutti soggetti che fanno capo ad esso, come è stato già fatto per i VVF. Si sta già procedendo con le questure in merito.</a:t>
            </a: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Terzo e ultimo caso, Enti terzi senza alcun tipo di BO. In questo viene in soccorso il Sistema Camerale che, su mandato di Funzione Pubblica realizzerà una componente di BO Enti Terzi - Soluzione Sussidiaria Enti Terzi -  come strumento sussidiario per garantire la piena operatività degli Enti all’interno del nuovo Sistema Informatico degli Sportelli Unici.</a:t>
            </a:r>
            <a:endParaRPr b="1">
              <a:latin typeface="Arial"/>
              <a:ea typeface="Arial"/>
              <a:cs typeface="Arial"/>
              <a:sym typeface="Arial"/>
            </a:endParaRPr>
          </a:p>
        </p:txBody>
      </p:sp>
      <p:sp>
        <p:nvSpPr>
          <p:cNvPr id="1384" name="Google Shape;1384;g2bbf2f46c1d_1_25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683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2bbf2f46c1d_1_26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6" name="Google Shape;1416;g2bbf2f46c1d_1_26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back office enti terzi rappresenta un elemento di grande rilevanza, perchè rappresenta una soluzione messa a disposizione dal Sistema Camerale in sussidiarietà. </a:t>
            </a:r>
            <a:br>
              <a:rPr lang="it-IT" sz="1100">
                <a:solidFill>
                  <a:srgbClr val="202124"/>
                </a:solidFill>
                <a:latin typeface="Arial"/>
                <a:ea typeface="Arial"/>
                <a:cs typeface="Arial"/>
                <a:sym typeface="Arial"/>
              </a:rPr>
            </a:br>
            <a:r>
              <a:rPr lang="it-IT" sz="1100">
                <a:solidFill>
                  <a:srgbClr val="202124"/>
                </a:solidFill>
                <a:latin typeface="Arial"/>
                <a:ea typeface="Arial"/>
                <a:cs typeface="Arial"/>
                <a:sym typeface="Arial"/>
              </a:rPr>
              <a:t>la ragione principale di questa scelta, con cui il dipartimento funzione pubblica ha incaricato il sistema camerale di svolgere questa importante attività, è di agevolare in ogni modo possibile il flusso dell’architettura .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Questa soluzione non è "customizzata", cioè non è personalizzata per le esigenze di ogni singolo ente, ma è pensata per essere una soluzione "standard" che può essere adottata rapidamente da ogni pubblica amministrazione.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si tratta di un ulteriore ruolo ricoperto dal sistema camerale, oltre a quello di gestore del catalogo da cui rimane ben diviso, ma in ogni caso si tratta ancora una volta di un ruolo importante e significativo nell’ottica del progetto che viene affidato al sistema camerale come riconoscimento delle sue competenze e delle sue capacità.</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Va ricordato che gli enti terzi sono, nel nuovo ecosistema, obbligati a dotarsi di una componente informatica per poter contribuire all’istruttoria della pratica, per questo è presente la soluzione sussidiaria, affinchè non venga utilizzata ogni altra forma di condivisione della pratica e di ogni documentazione annessa, come ad esempio la PEC.</a:t>
            </a:r>
            <a:endParaRPr sz="1100">
              <a:latin typeface="Arial"/>
              <a:ea typeface="Arial"/>
              <a:cs typeface="Arial"/>
              <a:sym typeface="Arial"/>
            </a:endParaRPr>
          </a:p>
        </p:txBody>
      </p:sp>
      <p:sp>
        <p:nvSpPr>
          <p:cNvPr id="1417" name="Google Shape;1417;g2bbf2f46c1d_1_26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852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2bf2c73f37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Abbiamo visto che le componenti del Catalogo saranno fruibili solo tramite la PDND. Questa piattaforma attualmente è accessibile solo dalle PA e per questo motivo, in accordo con AgID, la nuova componente tecnologica (Sistema Proxy) consentirà sia alle applicazioni camerali di compilazione pratiche che alle SW accreditate di usufruire dei servizi pubblicati su PDND riguardanti il Catalogo SSU.</a:t>
            </a:r>
            <a:endParaRPr sz="1100">
              <a:solidFill>
                <a:srgbClr val="202124"/>
              </a:solidFill>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it-IT" sz="1100">
                <a:solidFill>
                  <a:srgbClr val="202124"/>
                </a:solidFill>
                <a:latin typeface="Arial"/>
                <a:ea typeface="Arial"/>
                <a:cs typeface="Arial"/>
                <a:sym typeface="Arial"/>
              </a:rPr>
              <a:t>Una SCIA contestuale alla Comunicazione Unica potrà avvenire solo attraverso questa nuova modalità. Le SW che intendono accedere ai servizi SUAP, dopo una fase preliminare di onboarding, potranno accedere ai servizi della PDND sfruttando l’accreditamento di IC su questa piattaforma.</a:t>
            </a:r>
            <a:endParaRPr sz="1100">
              <a:solidFill>
                <a:srgbClr val="202124"/>
              </a:solidFill>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it-IT" sz="1100">
                <a:solidFill>
                  <a:srgbClr val="202124"/>
                </a:solidFill>
                <a:latin typeface="Arial"/>
                <a:ea typeface="Arial"/>
                <a:cs typeface="Arial"/>
                <a:sym typeface="Arial"/>
              </a:rPr>
              <a:t>Oltre a tutto ciò che concerne la corretta autenticazione dei soggetti, il Sistema metterà a disposizione i servizi per l’individuazione del SUAP competente: quindi l’associazione al codice univoco dell’istanza creata, accedere a tutte le informazioni relative all’istanza stessa e reindirizzare l’utente verso il FO SUAP corretto.</a:t>
            </a:r>
            <a:endParaRPr sz="1100">
              <a:solidFill>
                <a:srgbClr val="202124"/>
              </a:solidFill>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it-IT" sz="1100">
                <a:solidFill>
                  <a:srgbClr val="202124"/>
                </a:solidFill>
                <a:latin typeface="Arial"/>
                <a:ea typeface="Arial"/>
                <a:cs typeface="Arial"/>
                <a:sym typeface="Arial"/>
              </a:rPr>
              <a:t>Nulla cambierà per quanto riguarda il flusso di BO tra il registro delle imprese e gli altri Enti quali INPS, INAIL e Agenzia delle Entrate.</a:t>
            </a:r>
            <a:endParaRPr sz="1100">
              <a:solidFill>
                <a:srgbClr val="202124"/>
              </a:solidFill>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it-IT" sz="1100">
                <a:solidFill>
                  <a:srgbClr val="202124"/>
                </a:solidFill>
                <a:latin typeface="Arial"/>
                <a:ea typeface="Arial"/>
                <a:cs typeface="Arial"/>
                <a:sym typeface="Arial"/>
              </a:rPr>
              <a:t>Il sistema garantirà anche un canale sicuro di comunicazione secondo le linee guida AgID.</a:t>
            </a:r>
            <a:endParaRPr sz="1100">
              <a:solidFill>
                <a:srgbClr val="202124"/>
              </a:solidFill>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433" name="Google Shape;1433;g2bf2c73f3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872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2bbf2f46c1d_1_2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1"/>
          </a:p>
        </p:txBody>
      </p:sp>
      <p:sp>
        <p:nvSpPr>
          <p:cNvPr id="1478" name="Google Shape;1478;g2bbf2f46c1d_1_2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899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2bbf2f46c1d_1_2653:notes"/>
          <p:cNvSpPr txBox="1">
            <a:spLocks noGrp="1"/>
          </p:cNvSpPr>
          <p:nvPr>
            <p:ph type="body" idx="1"/>
          </p:nvPr>
        </p:nvSpPr>
        <p:spPr>
          <a:xfrm>
            <a:off x="756000" y="5078520"/>
            <a:ext cx="6047700" cy="48111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 supporto delle varie tipologie di utente, oltre ai portali già attivi per la piattaforma Impresainungiorno, sono previsti 3 portali: un portale informativo per le PA, già presente da dicembre 2023, un portale di supporto per il Catalogo SSU rilasciato a gennaio 2024 e un terzo dedicato alla soluzione sussidiaria enti terzi, previsto per gennaio 2025.</a:t>
            </a:r>
            <a:endParaRPr/>
          </a:p>
        </p:txBody>
      </p:sp>
      <p:sp>
        <p:nvSpPr>
          <p:cNvPr id="1487" name="Google Shape;1487;g2bbf2f46c1d_1_265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89972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2bbf2f46c1d_1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g2bbf2f46c1d_1_26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Dei tre nuovi portali, il primo, ovvero quello dedicato all’assistenza della PA, è in linea da dicembre 2023 ed è interamente gestito dal team di diffusione. Raggiungibile da Impresainungiorno, il portale contiene informazioni sul progetto PNRR e consente la ricerca in autonomia delle FAQ predisposte. Gli utenti potranno, inoltre, contattare direttamente il team di diffusione grazie alla compilazione di un webform dedicato.</a:t>
            </a:r>
            <a:endParaRPr sz="600">
              <a:solidFill>
                <a:srgbClr val="222222"/>
              </a:solidFill>
            </a:endParaRPr>
          </a:p>
        </p:txBody>
      </p:sp>
    </p:spTree>
    <p:extLst>
      <p:ext uri="{BB962C8B-B14F-4D97-AF65-F5344CB8AC3E}">
        <p14:creationId xmlns:p14="http://schemas.microsoft.com/office/powerpoint/2010/main" val="3227123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2bbf2f46c1d_1_2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g2bbf2f46c1d_1_27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secondo portale, ovvero quello relativo alla Componente Catalogo, in linea da fine gennaio 2024, fornisce un supporto e un servizio di help desk agli utenti attraverso funzioni di self care per la ricerca in autonomia di informazioni relative al Catalogo. Il portale, inoltre, grazie a una base di conoscenza classificata per argomenti, un motore di ricerca e un sistema di navigazione guidato con suggerimenti, consente la fruibilità del patrimonio informativo tramite predisposizione di FAQ e da la possibilità di interagire con gli operatori tramite Webform strutturati.</a:t>
            </a:r>
            <a:endParaRPr sz="1500">
              <a:solidFill>
                <a:srgbClr val="222222"/>
              </a:solidFill>
            </a:endParaRPr>
          </a:p>
        </p:txBody>
      </p:sp>
    </p:spTree>
    <p:extLst>
      <p:ext uri="{BB962C8B-B14F-4D97-AF65-F5344CB8AC3E}">
        <p14:creationId xmlns:p14="http://schemas.microsoft.com/office/powerpoint/2010/main" val="47084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bbf2f46c1d_1_17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4" name="Google Shape;504;g2bbf2f46c1d_1_1731:notes"/>
          <p:cNvSpPr txBox="1">
            <a:spLocks noGrp="1"/>
          </p:cNvSpPr>
          <p:nvPr>
            <p:ph type="body" idx="1"/>
          </p:nvPr>
        </p:nvSpPr>
        <p:spPr>
          <a:xfrm>
            <a:off x="685800" y="4400640"/>
            <a:ext cx="5486100" cy="360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SzPts val="1100"/>
              <a:buNone/>
            </a:pPr>
            <a:r>
              <a:rPr lang="it-IT" sz="1100">
                <a:solidFill>
                  <a:srgbClr val="202124"/>
                </a:solidFill>
                <a:latin typeface="Arial"/>
                <a:ea typeface="Arial"/>
                <a:cs typeface="Arial"/>
                <a:sym typeface="Arial"/>
              </a:rPr>
              <a:t>All’interno della L. 133/2008 si trova la definizione di SUAP (sportello unico attività produttive).  </a:t>
            </a:r>
            <a:r>
              <a:rPr lang="it-IT" b="1">
                <a:solidFill>
                  <a:srgbClr val="1C4587"/>
                </a:solidFill>
                <a:latin typeface="Arial"/>
                <a:ea typeface="Arial"/>
                <a:cs typeface="Arial"/>
                <a:sym typeface="Arial"/>
              </a:rPr>
              <a:t>[CLIC per far comparire riquadro]</a:t>
            </a:r>
            <a:endParaRPr b="1">
              <a:solidFill>
                <a:srgbClr val="1C4587"/>
              </a:solidFill>
              <a:latin typeface="Arial"/>
              <a:ea typeface="Arial"/>
              <a:cs typeface="Arial"/>
              <a:sym typeface="Arial"/>
            </a:endParaRPr>
          </a:p>
          <a:p>
            <a:pPr marL="0" lvl="0" indent="0" algn="just" rtl="0">
              <a:lnSpc>
                <a:spcPct val="115000"/>
              </a:lnSpc>
              <a:spcBef>
                <a:spcPts val="0"/>
              </a:spcBef>
              <a:spcAft>
                <a:spcPts val="0"/>
              </a:spcAft>
              <a:buSzPts val="1100"/>
              <a:buNone/>
            </a:pPr>
            <a:r>
              <a:rPr lang="it-IT" sz="1100">
                <a:latin typeface="Arial"/>
                <a:ea typeface="Arial"/>
                <a:cs typeface="Arial"/>
                <a:sym typeface="Arial"/>
              </a:rPr>
              <a:t>Questa è contenuta in una normativa che ha come obiettivo la semplificazione della materia e il mantenimento della garanzia sui livelli essenziali delle prestazioni, in connessione quindi con gli obiettivi dell’efficienza del mercato e della concorrenzialità delle imprese su tutto il territorio nazionale, sulla base dell’art. 117 della Costituzione. </a:t>
            </a:r>
            <a:endParaRPr sz="1100">
              <a:latin typeface="Arial"/>
              <a:ea typeface="Arial"/>
              <a:cs typeface="Arial"/>
              <a:sym typeface="Arial"/>
            </a:endParaRPr>
          </a:p>
          <a:p>
            <a:pPr marL="0" lvl="0" indent="0" algn="just" rtl="0">
              <a:lnSpc>
                <a:spcPct val="115000"/>
              </a:lnSpc>
              <a:spcBef>
                <a:spcPts val="0"/>
              </a:spcBef>
              <a:spcAft>
                <a:spcPts val="0"/>
              </a:spcAft>
              <a:buSzPts val="1100"/>
              <a:buNone/>
            </a:pPr>
            <a:endParaRPr sz="1100">
              <a:latin typeface="Arial"/>
              <a:ea typeface="Arial"/>
              <a:cs typeface="Arial"/>
              <a:sym typeface="Arial"/>
            </a:endParaRPr>
          </a:p>
          <a:p>
            <a:pPr marL="0" lvl="0" indent="0" algn="just" rtl="0">
              <a:lnSpc>
                <a:spcPct val="115000"/>
              </a:lnSpc>
              <a:spcBef>
                <a:spcPts val="0"/>
              </a:spcBef>
              <a:spcAft>
                <a:spcPts val="0"/>
              </a:spcAft>
              <a:buSzPts val="1100"/>
              <a:buNone/>
            </a:pPr>
            <a:r>
              <a:rPr lang="it-IT" sz="1100">
                <a:solidFill>
                  <a:srgbClr val="202124"/>
                </a:solidFill>
                <a:latin typeface="Arial"/>
                <a:ea typeface="Arial"/>
                <a:cs typeface="Arial"/>
                <a:sym typeface="Arial"/>
              </a:rPr>
              <a:t>La legge 133/2008 recepisce quanto contenuto all’interno della Direttiva Servizi dell’UE che, nel 2006, prescriveva agli stati membri l’istituzione di un punto unico di contatto, denominato </a:t>
            </a:r>
            <a:r>
              <a:rPr lang="it-IT" sz="1100" b="1">
                <a:solidFill>
                  <a:srgbClr val="202124"/>
                </a:solidFill>
                <a:latin typeface="Arial"/>
                <a:ea typeface="Arial"/>
                <a:cs typeface="Arial"/>
                <a:sym typeface="Arial"/>
              </a:rPr>
              <a:t>SPORTELLO UNICO</a:t>
            </a:r>
            <a:r>
              <a:rPr lang="it-IT" sz="1100">
                <a:solidFill>
                  <a:srgbClr val="202124"/>
                </a:solidFill>
                <a:latin typeface="Arial"/>
                <a:ea typeface="Arial"/>
                <a:cs typeface="Arial"/>
                <a:sym typeface="Arial"/>
              </a:rPr>
              <a:t>, mediante il quale i prestatori di servizi potessero espletare tutte le procedure e le formalità necessarie per svolgere la propria attività di servizi.</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SzPts val="1100"/>
              <a:buNone/>
            </a:pPr>
            <a:endParaRPr sz="1100">
              <a:latin typeface="Arial"/>
              <a:ea typeface="Arial"/>
              <a:cs typeface="Arial"/>
              <a:sym typeface="Arial"/>
            </a:endParaRPr>
          </a:p>
          <a:p>
            <a:pPr marL="0" lvl="0" indent="0" algn="just" rtl="0">
              <a:lnSpc>
                <a:spcPct val="115000"/>
              </a:lnSpc>
              <a:spcBef>
                <a:spcPts val="0"/>
              </a:spcBef>
              <a:spcAft>
                <a:spcPts val="0"/>
              </a:spcAft>
              <a:buSzPts val="1100"/>
              <a:buNone/>
            </a:pPr>
            <a:r>
              <a:rPr lang="it-IT" sz="1100">
                <a:latin typeface="Arial"/>
                <a:ea typeface="Arial"/>
                <a:cs typeface="Arial"/>
                <a:sym typeface="Arial"/>
              </a:rPr>
              <a:t>In particolare, il SUAP, post recepimento della direttiva europea, viene definito come l’unico punto di accesso per il richiedente in relazione a tutte le vicende amministrative riguardanti la sua attività produttiva. Dal punto di vista soggettivo, ex articolo 38 lettera b), le disposizioni si applicano sia per l’espletamento delle procedure necessarie ai prestatori di servizi nello svolgimento della loro attività sia per la realizzazione o la modifica di impianti produttivi di beni e servizi. </a:t>
            </a:r>
            <a:endParaRPr sz="1100">
              <a:latin typeface="Arial"/>
              <a:ea typeface="Arial"/>
              <a:cs typeface="Arial"/>
              <a:sym typeface="Arial"/>
            </a:endParaRPr>
          </a:p>
          <a:p>
            <a:pPr marL="0" lvl="0" indent="0" algn="just" rtl="0">
              <a:lnSpc>
                <a:spcPct val="115000"/>
              </a:lnSpc>
              <a:spcBef>
                <a:spcPts val="0"/>
              </a:spcBef>
              <a:spcAft>
                <a:spcPts val="0"/>
              </a:spcAft>
              <a:buSzPts val="1100"/>
              <a:buNone/>
            </a:pPr>
            <a:endParaRPr sz="1100">
              <a:latin typeface="Arial"/>
              <a:ea typeface="Arial"/>
              <a:cs typeface="Arial"/>
              <a:sym typeface="Arial"/>
            </a:endParaRPr>
          </a:p>
          <a:p>
            <a:pPr marL="0" lvl="0" indent="0" algn="just" rtl="0">
              <a:lnSpc>
                <a:spcPct val="115000"/>
              </a:lnSpc>
              <a:spcBef>
                <a:spcPts val="0"/>
              </a:spcBef>
              <a:spcAft>
                <a:spcPts val="0"/>
              </a:spcAft>
              <a:buSzPts val="1100"/>
              <a:buNone/>
            </a:pPr>
            <a:r>
              <a:rPr lang="it-IT" b="1">
                <a:solidFill>
                  <a:srgbClr val="1C4587"/>
                </a:solidFill>
                <a:latin typeface="Arial"/>
                <a:ea typeface="Arial"/>
                <a:cs typeface="Arial"/>
                <a:sym typeface="Arial"/>
              </a:rPr>
              <a:t>[CLIC per far comparire riquadro] </a:t>
            </a:r>
            <a:r>
              <a:rPr lang="it-IT" sz="1100">
                <a:latin typeface="Arial"/>
                <a:ea typeface="Arial"/>
                <a:cs typeface="Arial"/>
                <a:sym typeface="Arial"/>
              </a:rPr>
              <a:t>Nel 2010 la disciplina poc’anzi accennata è stata riordinata con il DPR n. 160, che costituisce la normativa di riferimento per il SUAP. </a:t>
            </a:r>
            <a:endParaRPr sz="1100">
              <a:latin typeface="Arial"/>
              <a:ea typeface="Arial"/>
              <a:cs typeface="Arial"/>
              <a:sym typeface="Arial"/>
            </a:endParaRPr>
          </a:p>
          <a:p>
            <a:pPr marL="0" lvl="0" indent="0" algn="just" rtl="0">
              <a:lnSpc>
                <a:spcPct val="115000"/>
              </a:lnSpc>
              <a:spcBef>
                <a:spcPts val="0"/>
              </a:spcBef>
              <a:spcAft>
                <a:spcPts val="0"/>
              </a:spcAft>
              <a:buSzPts val="1100"/>
              <a:buNone/>
            </a:pPr>
            <a:endParaRPr sz="11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Nel dettaglio, il DPR 160 che descrive quelle che sono le funzioni e l’organizzazione del SUAP, ovvero assicurare al richiedente una risposta telematica unica e tempestiva in luogo degli altri uffici comunali e di tutte le amministrazioni pubbliche coinvolte nel procedimento, ivi comprese quelle preposte alla tutela ambientale, paesaggistico-territoriale, del patrimonio storico artistico o alla tutela della salute e della pubblica incolumità.</a:t>
            </a:r>
            <a:endParaRPr sz="1100">
              <a:solidFill>
                <a:srgbClr val="202124"/>
              </a:solidFill>
              <a:latin typeface="Arial"/>
              <a:ea typeface="Arial"/>
              <a:cs typeface="Arial"/>
              <a:sym typeface="Arial"/>
            </a:endParaRPr>
          </a:p>
        </p:txBody>
      </p:sp>
      <p:sp>
        <p:nvSpPr>
          <p:cNvPr id="505" name="Google Shape;505;g2bbf2f46c1d_1_1731:notes"/>
          <p:cNvSpPr txBox="1"/>
          <p:nvPr/>
        </p:nvSpPr>
        <p:spPr>
          <a:xfrm>
            <a:off x="3884760" y="8685360"/>
            <a:ext cx="2971500" cy="458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chemeClr val="dk1"/>
                </a:solidFill>
                <a:latin typeface="Times New Roman"/>
                <a:ea typeface="Times New Roman"/>
                <a:cs typeface="Times New Roman"/>
                <a:sym typeface="Times New Roman"/>
              </a:rPr>
              <a:t>4</a:t>
            </a:fld>
            <a:endParaRPr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42643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2bbf2f46c1d_1_2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6" name="Google Shape;1556;g2bbf2f46c1d_1_27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a:solidFill>
                <a:srgbClr val="222222"/>
              </a:solidFill>
              <a:highlight>
                <a:schemeClr val="accent4"/>
              </a:highlight>
            </a:endParaRPr>
          </a:p>
        </p:txBody>
      </p:sp>
    </p:spTree>
    <p:extLst>
      <p:ext uri="{BB962C8B-B14F-4D97-AF65-F5344CB8AC3E}">
        <p14:creationId xmlns:p14="http://schemas.microsoft.com/office/powerpoint/2010/main" val="1646671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2bbf2f46c1d_1_27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Per concludere, il Portale di assistenza relativo al Catalogo del Sistema informatico degli sportelli unici che offrirà supporto e assistenza agli utenti di tale servizio, sarà disponibile unitamente al Catalogo stesso, e sarà raggiungibile, per l’appunto, dal Catalogo.</a:t>
            </a:r>
            <a:endParaRPr sz="1100">
              <a:latin typeface="Arial"/>
              <a:ea typeface="Arial"/>
              <a:cs typeface="Arial"/>
              <a:sym typeface="Arial"/>
            </a:endParaRPr>
          </a:p>
        </p:txBody>
      </p:sp>
      <p:sp>
        <p:nvSpPr>
          <p:cNvPr id="1572" name="Google Shape;1572;g2bbf2f46c1d_1_27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159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2bbf2f46c1d_1_27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85" name="Google Shape;1585;g2bbf2f46c1d_1_27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1232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2bbf2f46c1d_1_2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6" name="Google Shape;1596;g2bbf2f46c1d_1_27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Pertanto, ricapitolando, in questo nuovo scenario, tutte le componenti informatiche devono essere compliant alle Specifiche Tecniche e devono essere in grado di interagire con la Componente Catalogo per garantire il funzionamento complessivo dell’intero sistema. Le PA, invece, avranno il duplice compito di avvalersi di componenti compliant alle Specifiche Tecniche e allo stesso tempo dovranno procedere con il caricamento e di conseguenza con l’alimentazione dei procedimenti amministrativi all’interno del Catalogo.</a:t>
            </a:r>
            <a:endParaRPr/>
          </a:p>
        </p:txBody>
      </p:sp>
      <p:sp>
        <p:nvSpPr>
          <p:cNvPr id="1597" name="Google Shape;1597;g2bbf2f46c1d_1_27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2096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2bbf2f46c1d_1_27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In questa slide possiamo vedere una timeline che ripercorre tutte le tappe più importanti già raggiunte, quelle in corso e quelle all’orizzonte. Come sappiamo, il catalogo viene realizzato in 3 release, di cui è stato completato il rilascio già delle prime due e la terza, nonché ultima, è stata rilasciata come previsto a dicembre 2023.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Ora il catalogo deve essere collaudato da DFP che sta anche coordinando le attività per una prima alimentazione massiva del catalogo. Una volta che il DFP rilascerà formalmente il catalogo, si attiverà anche il relativo sistema di accreditamento.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nel primo semestre del 2024, ci sarà una prima alimentazione del catalogo attraverso un caricamento massivo di tutte le anagrafiche dei procedimenti amministrativi di matrice nazionale con la possibilità di successive integrazioni.</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 seguito del collaudo effettuato dal DFP, inizierà a decorrere il termine di 12 mesi per l’adeguamento delle componenti.</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Successivamente, ad ottobre (2024), saranno rilasciate tutte le componenti principali e si procederà con il completamento del sistema di accreditamento, comprensivo del proxy ComUnica e della componente sussidiaria Enti Terzi.  E quindi di fatto a gennaio 2025 la nuova architettura dovrà essere pienamente attiva e operativa, così come stabilito dalla norma (esattamente 12 mesi da quando il catalogo entra in esercizio).</a:t>
            </a:r>
            <a:endParaRPr>
              <a:latin typeface="Arial"/>
              <a:ea typeface="Arial"/>
              <a:cs typeface="Arial"/>
              <a:sym typeface="Arial"/>
            </a:endParaRPr>
          </a:p>
        </p:txBody>
      </p:sp>
      <p:sp>
        <p:nvSpPr>
          <p:cNvPr id="1617" name="Google Shape;1617;g2bbf2f46c1d_1_27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6052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2bbf2f46c1d_1_28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34" name="Google Shape;1734;g2bbf2f46c1d_1_28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825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bbf2f46c1d_1_17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g2bbf2f46c1d_1_1779:notes"/>
          <p:cNvSpPr txBox="1">
            <a:spLocks noGrp="1"/>
          </p:cNvSpPr>
          <p:nvPr>
            <p:ph type="body" idx="1"/>
          </p:nvPr>
        </p:nvSpPr>
        <p:spPr>
          <a:xfrm>
            <a:off x="685800" y="4400640"/>
            <a:ext cx="5486100" cy="360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Arriviamo al nuovo allegato tecnico che interviene sulla materia in maniera incisiva, con una riforma che contiene le modalità telematiche di comunicazione e trasferimento dei dati tra il SUAP e i soggetti coinvolti nei procedimenti Amministrativi. Da questo intervento risulta un ecosistema qui rappresentato anche graficamente, formato da componenti che interagiscono. </a:t>
            </a:r>
            <a:endParaRPr sz="1500">
              <a:latin typeface="Arial"/>
              <a:ea typeface="Arial"/>
              <a:cs typeface="Arial"/>
              <a:sym typeface="Arial"/>
            </a:endParaRPr>
          </a:p>
        </p:txBody>
      </p:sp>
      <p:sp>
        <p:nvSpPr>
          <p:cNvPr id="551" name="Google Shape;551;g2bbf2f46c1d_1_1779:notes"/>
          <p:cNvSpPr txBox="1"/>
          <p:nvPr/>
        </p:nvSpPr>
        <p:spPr>
          <a:xfrm>
            <a:off x="3884760" y="8685360"/>
            <a:ext cx="2971500" cy="458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chemeClr val="dk1"/>
                </a:solidFill>
                <a:latin typeface="Times New Roman"/>
                <a:ea typeface="Times New Roman"/>
                <a:cs typeface="Times New Roman"/>
                <a:sym typeface="Times New Roman"/>
              </a:rPr>
              <a:t>5</a:t>
            </a:fld>
            <a:endParaRPr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165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bbf2f46c1d_1_1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2bbf2f46c1d_1_18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Per quanto riguarda l’iter di approvazione, il nuovo allegato ha visto il raggiungimento dell’intesa in Conferenza Unificata il 22 Settembre 2021 e l’approvazione il 12 Novembre 2021 con Decreto Interministeriale che ha coinvolto il Ministro per la Funzione Pubblica, il Ministro per lo Sviluppo Economico ed il Ministro per l’Innovazione Tecnologica e la Transizione Digitale, e successiva pubblicazione in Gazzetta Ufficiale in data 3 Dicembre 2021.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Approvato il nuovo allegato, sono iniziati i  lavori per le specifiche tecniche.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Sulla base di quanto disposto dall’art. 5 è stato istituito un gruppo tecnico composto da sette membri di cui uno per AgID, con funzioni di coordinamento, uno per il Dipartimento per la trasformazione digitale, due per ANCI, due per la Conferenza dei Presidenti delle Regioni e delle Province Autonome e uno per Unioncamere.</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gruppo tecnico per la realizzazione delle proprie attività ha lavorato su alcuni tavoli operativi costituiti da tecnici indicati da AgID, ANCI, Regioni, Province Autonome ed Unioncamere e, ove necessario, dalle altre Pubbliche amministrazioni coinvolte nei procedimenti  riguardanti moduli, interoperabilità, enti terzi, catalogo.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Le Specifiche Tecniche sono dunque il frutto di un lavoro condiviso e la condivisione è piena e assolutamente rappresentativa vista la partecipazione ai lavori di: agid, dipartimento per la trasformazione digitale, anci, conferenza dei presidenti delle regioni e delle province autonome e unioncamere.</a:t>
            </a:r>
            <a:endParaRPr sz="1100">
              <a:solidFill>
                <a:srgbClr val="202124"/>
              </a:solidFill>
              <a:latin typeface="Arial"/>
              <a:ea typeface="Arial"/>
              <a:cs typeface="Arial"/>
              <a:sym typeface="Arial"/>
            </a:endParaRPr>
          </a:p>
        </p:txBody>
      </p:sp>
      <p:sp>
        <p:nvSpPr>
          <p:cNvPr id="604" name="Google Shape;604;g2bbf2f46c1d_1_18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126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bbf2f46c1d_1_1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5" name="Google Shape;635;g2bbf2f46c1d_1_1862:notes"/>
          <p:cNvSpPr txBox="1">
            <a:spLocks noGrp="1"/>
          </p:cNvSpPr>
          <p:nvPr>
            <p:ph type="body" idx="1"/>
          </p:nvPr>
        </p:nvSpPr>
        <p:spPr>
          <a:xfrm>
            <a:off x="685800" y="4400640"/>
            <a:ext cx="5486100" cy="360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Il 25 novembre 2023 le Specifiche sono state pubblicate in Gazzetta ufficiale e questo altro non è che l’atto finale con il quale abbiamo nero su bianco le prescrizioni sulle modalità di comunicazione e sul ruolo del sistema camerale.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In seguito, infatti, al raggiungimento dell’intesa in conferenza unificata il 6 settembre 2023 e alla sottoscrizione da parte del ministero il 26 settembre 2023, con la pubblicazione nella data che abbiamo appena citato, il 25 novembre 2023, le specifiche ci danno quelle che sono le modalità telematiche di comunicazione e trasferimento dei dati tra il SUAP, gli uffici comunali e gli enti terzi coinvolti.</a:t>
            </a:r>
            <a:endParaRPr>
              <a:latin typeface="Arial"/>
              <a:ea typeface="Arial"/>
              <a:cs typeface="Arial"/>
              <a:sym typeface="Arial"/>
            </a:endParaRPr>
          </a:p>
        </p:txBody>
      </p:sp>
      <p:sp>
        <p:nvSpPr>
          <p:cNvPr id="636" name="Google Shape;636;g2bbf2f46c1d_1_1862:notes"/>
          <p:cNvSpPr txBox="1"/>
          <p:nvPr/>
        </p:nvSpPr>
        <p:spPr>
          <a:xfrm>
            <a:off x="3884760" y="8685360"/>
            <a:ext cx="2971500" cy="458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chemeClr val="dk1"/>
                </a:solidFill>
                <a:latin typeface="Times New Roman"/>
                <a:ea typeface="Times New Roman"/>
                <a:cs typeface="Times New Roman"/>
                <a:sym typeface="Times New Roman"/>
              </a:rPr>
              <a:t>7</a:t>
            </a:fld>
            <a:endParaRPr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3458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bbf2f46c1d_1_1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100">
                <a:latin typeface="Arial"/>
                <a:ea typeface="Arial"/>
                <a:cs typeface="Arial"/>
                <a:sym typeface="Arial"/>
              </a:rPr>
              <a:t>Proprio nel decreto delle Specifiche Tecniche si trova l’ufficializzazione del nuovo ruolo del sistema camerale: </a:t>
            </a:r>
            <a:r>
              <a:rPr lang="it-IT" sz="1100">
                <a:solidFill>
                  <a:srgbClr val="202124"/>
                </a:solidFill>
                <a:latin typeface="Arial"/>
                <a:ea typeface="Arial"/>
                <a:cs typeface="Arial"/>
                <a:sym typeface="Arial"/>
              </a:rPr>
              <a:t>è un ruolo che si affianca a quello istituzionale finora ricoperto. </a:t>
            </a:r>
            <a:r>
              <a:rPr lang="it-IT" sz="1100">
                <a:latin typeface="Arial"/>
                <a:ea typeface="Arial"/>
                <a:cs typeface="Arial"/>
                <a:sym typeface="Arial"/>
              </a:rPr>
              <a:t>Il sistema camerale, in forza della riforma, è il gestore catalogo del Sistema Informatico degli Sportelli Unici, quale garante dell’intero ecosistema in particolare per le attività produttive a livello nazionale. Quindi, il Sistema Camerale fornisce i servizi alle imprese arrivando così alla standardizzazione.</a:t>
            </a:r>
            <a:endParaRPr sz="1100">
              <a:solidFill>
                <a:srgbClr val="202124"/>
              </a:solidFill>
              <a:latin typeface="Arial"/>
              <a:ea typeface="Arial"/>
              <a:cs typeface="Arial"/>
              <a:sym typeface="Arial"/>
            </a:endParaRPr>
          </a:p>
        </p:txBody>
      </p:sp>
      <p:sp>
        <p:nvSpPr>
          <p:cNvPr id="688" name="Google Shape;688;g2bbf2f46c1d_1_19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088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bbf2f46c1d_1_1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r>
              <a:rPr lang="it-IT" sz="1100">
                <a:solidFill>
                  <a:srgbClr val="202124"/>
                </a:solidFill>
                <a:latin typeface="Arial"/>
                <a:ea typeface="Arial"/>
                <a:cs typeface="Arial"/>
                <a:sym typeface="Arial"/>
              </a:rPr>
              <a:t>Questo disegno è la nuova architettura del Sistema informatico degli Sportelli Unici che consiste nell’insieme degli elementi e delle componenti strutturali che consentono la comunicazione ed il trasferimento dei dati in modalità telematica tra il SUAP e gli Enti Terzi coinvolti nel procedimento.</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SzPts val="1100"/>
              <a:buNone/>
            </a:pPr>
            <a:r>
              <a:rPr lang="it-IT" sz="1100">
                <a:solidFill>
                  <a:srgbClr val="202124"/>
                </a:solidFill>
                <a:latin typeface="Arial"/>
                <a:ea typeface="Arial"/>
                <a:cs typeface="Arial"/>
                <a:sym typeface="Arial"/>
              </a:rPr>
              <a:t>Nella nuova architettura il Catalogo è una componente fondamentale perché è la componente trasversale unica a livello nazionale che va ad orchestrare il dialogo tra le componenti che costituiscono il Sistema informatico degli sportelli unici: FO BO SUAP e BO ET. </a:t>
            </a:r>
            <a:endParaRPr sz="1100">
              <a:solidFill>
                <a:srgbClr val="202124"/>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100">
                <a:solidFill>
                  <a:srgbClr val="202124"/>
                </a:solidFill>
                <a:latin typeface="Arial"/>
                <a:ea typeface="Arial"/>
                <a:cs typeface="Arial"/>
                <a:sym typeface="Arial"/>
              </a:rPr>
              <a:t>La comunicazione, ora, è del tutto realizzata per via telematica.</a:t>
            </a:r>
            <a:endParaRPr sz="1100">
              <a:latin typeface="Arial"/>
              <a:ea typeface="Arial"/>
              <a:cs typeface="Arial"/>
              <a:sym typeface="Arial"/>
            </a:endParaRPr>
          </a:p>
        </p:txBody>
      </p:sp>
      <p:sp>
        <p:nvSpPr>
          <p:cNvPr id="705" name="Google Shape;705;g2bbf2f46c1d_1_1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44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g2bbf2f46c1d_1_29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2bbf2f46c1d_1_29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2bbf2f46c1d_1_29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00"/>
        <p:cNvGrpSpPr/>
        <p:nvPr/>
      </p:nvGrpSpPr>
      <p:grpSpPr>
        <a:xfrm>
          <a:off x="0" y="0"/>
          <a:ext cx="0" cy="0"/>
          <a:chOff x="0" y="0"/>
          <a:chExt cx="0" cy="0"/>
        </a:xfrm>
      </p:grpSpPr>
      <p:sp>
        <p:nvSpPr>
          <p:cNvPr id="101" name="Google Shape;101;g2bbf2f46c1d_1_29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2bbf2f46c1d_1_29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bbf2f46c1d_1_29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bbf2f46c1d_1_29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05"/>
        <p:cNvGrpSpPr/>
        <p:nvPr/>
      </p:nvGrpSpPr>
      <p:grpSpPr>
        <a:xfrm>
          <a:off x="0" y="0"/>
          <a:ext cx="0" cy="0"/>
          <a:chOff x="0" y="0"/>
          <a:chExt cx="0" cy="0"/>
        </a:xfrm>
      </p:grpSpPr>
      <p:sp>
        <p:nvSpPr>
          <p:cNvPr id="106" name="Google Shape;106;g2bbf2f46c1d_1_299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2bbf2f46c1d_1_299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g2bbf2f46c1d_1_299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g2bbf2f46c1d_1_29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2bbf2f46c1d_1_29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2bbf2f46c1d_1_29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12"/>
        <p:cNvGrpSpPr/>
        <p:nvPr/>
      </p:nvGrpSpPr>
      <p:grpSpPr>
        <a:xfrm>
          <a:off x="0" y="0"/>
          <a:ext cx="0" cy="0"/>
          <a:chOff x="0" y="0"/>
          <a:chExt cx="0" cy="0"/>
        </a:xfrm>
      </p:grpSpPr>
      <p:sp>
        <p:nvSpPr>
          <p:cNvPr id="113" name="Google Shape;113;g2bbf2f46c1d_1_300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2bbf2f46c1d_1_3004"/>
          <p:cNvSpPr>
            <a:spLocks noGrp="1"/>
          </p:cNvSpPr>
          <p:nvPr>
            <p:ph type="pic" idx="2"/>
          </p:nvPr>
        </p:nvSpPr>
        <p:spPr>
          <a:xfrm>
            <a:off x="5183188" y="987425"/>
            <a:ext cx="6172200" cy="4873500"/>
          </a:xfrm>
          <a:prstGeom prst="rect">
            <a:avLst/>
          </a:prstGeom>
          <a:noFill/>
          <a:ln>
            <a:noFill/>
          </a:ln>
        </p:spPr>
      </p:sp>
      <p:sp>
        <p:nvSpPr>
          <p:cNvPr id="115" name="Google Shape;115;g2bbf2f46c1d_1_300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g2bbf2f46c1d_1_30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bbf2f46c1d_1_30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2bbf2f46c1d_1_30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19"/>
        <p:cNvGrpSpPr/>
        <p:nvPr/>
      </p:nvGrpSpPr>
      <p:grpSpPr>
        <a:xfrm>
          <a:off x="0" y="0"/>
          <a:ext cx="0" cy="0"/>
          <a:chOff x="0" y="0"/>
          <a:chExt cx="0" cy="0"/>
        </a:xfrm>
      </p:grpSpPr>
      <p:sp>
        <p:nvSpPr>
          <p:cNvPr id="120" name="Google Shape;120;g2bbf2f46c1d_1_30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bbf2f46c1d_1_30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bbf2f46c1d_1_30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2bbf2f46c1d_1_30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bbf2f46c1d_1_30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25"/>
        <p:cNvGrpSpPr/>
        <p:nvPr/>
      </p:nvGrpSpPr>
      <p:grpSpPr>
        <a:xfrm>
          <a:off x="0" y="0"/>
          <a:ext cx="0" cy="0"/>
          <a:chOff x="0" y="0"/>
          <a:chExt cx="0" cy="0"/>
        </a:xfrm>
      </p:grpSpPr>
      <p:sp>
        <p:nvSpPr>
          <p:cNvPr id="126" name="Google Shape;126;g2bbf2f46c1d_1_301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2bbf2f46c1d_1_301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g2bbf2f46c1d_1_30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2bbf2f46c1d_1_30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bbf2f46c1d_1_30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32"/>
        <p:cNvGrpSpPr/>
        <p:nvPr/>
      </p:nvGrpSpPr>
      <p:grpSpPr>
        <a:xfrm>
          <a:off x="0" y="0"/>
          <a:ext cx="0" cy="0"/>
          <a:chOff x="0" y="0"/>
          <a:chExt cx="0" cy="0"/>
        </a:xfrm>
      </p:grpSpPr>
      <p:sp>
        <p:nvSpPr>
          <p:cNvPr id="133" name="Google Shape;133;g2bbf2f46c1d_1_30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g2bbf2f46c1d_1_30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g2bbf2f46c1d_1_30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g2bbf2f46c1d_1_3028"/>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rgbClr val="000000"/>
              </a:buClr>
              <a:buSzPts val="4400"/>
              <a:buFont typeface="Arial"/>
              <a:buNone/>
              <a:defRPr sz="2000" b="1" i="0" u="none" strike="noStrike" cap="none">
                <a:solidFill>
                  <a:srgbClr val="001F5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g2bbf2f46c1d_1_3028"/>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1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9" name="Google Shape;139;g2bbf2f46c1d_1_3028"/>
          <p:cNvSpPr txBox="1">
            <a:spLocks noGrp="1"/>
          </p:cNvSpPr>
          <p:nvPr>
            <p:ph type="ftr" idx="11"/>
          </p:nvPr>
        </p:nvSpPr>
        <p:spPr>
          <a:xfrm>
            <a:off x="4038600" y="6356350"/>
            <a:ext cx="4114800" cy="3651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g2bbf2f46c1d_1_3028"/>
          <p:cNvSpPr txBox="1">
            <a:spLocks noGrp="1"/>
          </p:cNvSpPr>
          <p:nvPr>
            <p:ph type="dt" idx="10"/>
          </p:nvPr>
        </p:nvSpPr>
        <p:spPr>
          <a:xfrm>
            <a:off x="838200" y="6356350"/>
            <a:ext cx="2743200" cy="3651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g2bbf2f46c1d_1_3028"/>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lvl1pPr marL="38100" marR="0" lvl="0"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1pPr>
            <a:lvl2pPr marL="38100" marR="0" lvl="1"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2pPr>
            <a:lvl3pPr marL="38100" marR="0" lvl="2"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3pPr>
            <a:lvl4pPr marL="38100" marR="0" lvl="3"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4pPr>
            <a:lvl5pPr marL="38100" marR="0" lvl="4"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5pPr>
            <a:lvl6pPr marL="38100" marR="0" lvl="5"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6pPr>
            <a:lvl7pPr marL="38100" marR="0" lvl="6"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7pPr>
            <a:lvl8pPr marL="38100" marR="0" lvl="7"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8pPr>
            <a:lvl9pPr marL="38100" marR="0" lvl="8" indent="0" algn="r" rtl="0">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uoto 1">
  <p:cSld name="1_Vuoto">
    <p:spTree>
      <p:nvGrpSpPr>
        <p:cNvPr id="1" name="Shape 14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olo presentazione" type="title">
  <p:cSld name="TITLE">
    <p:spTree>
      <p:nvGrpSpPr>
        <p:cNvPr id="1" name="Shape 143"/>
        <p:cNvGrpSpPr/>
        <p:nvPr/>
      </p:nvGrpSpPr>
      <p:grpSpPr>
        <a:xfrm>
          <a:off x="0" y="0"/>
          <a:ext cx="0" cy="0"/>
          <a:chOff x="0" y="0"/>
          <a:chExt cx="0" cy="0"/>
        </a:xfrm>
      </p:grpSpPr>
      <p:pic>
        <p:nvPicPr>
          <p:cNvPr id="144" name="Google Shape;144;g2bbf2f46c1d_1_3035" descr="/Users/mario/Lavori/Infocamere/ppt_15_1_16/base_1.jpg"/>
          <p:cNvPicPr preferRelativeResize="0"/>
          <p:nvPr/>
        </p:nvPicPr>
        <p:blipFill rotWithShape="1">
          <a:blip r:embed="rId2">
            <a:alphaModFix/>
          </a:blip>
          <a:srcRect/>
          <a:stretch/>
        </p:blipFill>
        <p:spPr>
          <a:xfrm>
            <a:off x="0" y="3505200"/>
            <a:ext cx="9144000" cy="3352802"/>
          </a:xfrm>
          <a:prstGeom prst="rect">
            <a:avLst/>
          </a:prstGeom>
          <a:noFill/>
          <a:ln>
            <a:noFill/>
          </a:ln>
        </p:spPr>
      </p:pic>
      <p:sp>
        <p:nvSpPr>
          <p:cNvPr id="145" name="Google Shape;145;g2bbf2f46c1d_1_3035"/>
          <p:cNvSpPr txBox="1">
            <a:spLocks noGrp="1"/>
          </p:cNvSpPr>
          <p:nvPr>
            <p:ph type="subTitle" idx="1"/>
          </p:nvPr>
        </p:nvSpPr>
        <p:spPr>
          <a:xfrm>
            <a:off x="1920000" y="3217863"/>
            <a:ext cx="9662400" cy="10845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000000"/>
              </a:buClr>
              <a:buSzPts val="2000"/>
              <a:buFont typeface="Arial"/>
              <a:buNone/>
              <a:defRPr sz="2000" b="0" i="0" u="none" strike="noStrike" cap="none">
                <a:solidFill>
                  <a:srgbClr val="184B9A"/>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8994BA"/>
                </a:solidFill>
                <a:latin typeface="Arial"/>
                <a:ea typeface="Arial"/>
                <a:cs typeface="Arial"/>
                <a:sym typeface="Arial"/>
              </a:defRPr>
            </a:lvl9pPr>
          </a:lstStyle>
          <a:p>
            <a:endParaRPr/>
          </a:p>
        </p:txBody>
      </p:sp>
      <p:pic>
        <p:nvPicPr>
          <p:cNvPr id="146" name="Google Shape;146;g2bbf2f46c1d_1_3035" descr="/Users/mario/Lavori/Infocamere/ppt_15_1_16/testata.jpg"/>
          <p:cNvPicPr preferRelativeResize="0"/>
          <p:nvPr/>
        </p:nvPicPr>
        <p:blipFill rotWithShape="1">
          <a:blip r:embed="rId3">
            <a:alphaModFix/>
          </a:blip>
          <a:srcRect/>
          <a:stretch/>
        </p:blipFill>
        <p:spPr>
          <a:xfrm>
            <a:off x="0" y="0"/>
            <a:ext cx="9144000" cy="1496568"/>
          </a:xfrm>
          <a:prstGeom prst="rect">
            <a:avLst/>
          </a:prstGeom>
          <a:noFill/>
          <a:ln>
            <a:noFill/>
          </a:ln>
        </p:spPr>
      </p:pic>
      <p:sp>
        <p:nvSpPr>
          <p:cNvPr id="147" name="Google Shape;147;g2bbf2f46c1d_1_3035"/>
          <p:cNvSpPr txBox="1">
            <a:spLocks noGrp="1"/>
          </p:cNvSpPr>
          <p:nvPr>
            <p:ph type="ctrTitle"/>
          </p:nvPr>
        </p:nvSpPr>
        <p:spPr>
          <a:xfrm>
            <a:off x="1920000" y="1929314"/>
            <a:ext cx="9662400" cy="1111800"/>
          </a:xfrm>
          <a:prstGeom prst="rect">
            <a:avLst/>
          </a:prstGeom>
          <a:noFill/>
          <a:ln>
            <a:noFill/>
          </a:ln>
        </p:spPr>
        <p:txBody>
          <a:bodyPr spcFirstLastPara="1" wrap="square" lIns="0" tIns="0" rIns="0" bIns="0" anchor="t" anchorCtr="0">
            <a:normAutofit/>
          </a:bodyPr>
          <a:lstStyle>
            <a:lvl1pPr marR="0" lvl="0" algn="l" rtl="0">
              <a:lnSpc>
                <a:spcPct val="107878"/>
              </a:lnSpc>
              <a:spcBef>
                <a:spcPts val="0"/>
              </a:spcBef>
              <a:spcAft>
                <a:spcPts val="0"/>
              </a:spcAft>
              <a:buClr>
                <a:srgbClr val="000000"/>
              </a:buClr>
              <a:buSzPts val="1400"/>
              <a:buFont typeface="Arial"/>
              <a:buNone/>
              <a:defRPr sz="3300" b="1" i="0" u="none" strike="noStrike" cap="none">
                <a:solidFill>
                  <a:srgbClr val="184B9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olo titolo 1">
  <p:cSld name="Solo titolo">
    <p:bg>
      <p:bgPr>
        <a:solidFill>
          <a:schemeClr val="lt1"/>
        </a:solidFill>
        <a:effectLst/>
      </p:bgPr>
    </p:bg>
    <p:spTree>
      <p:nvGrpSpPr>
        <p:cNvPr id="1" name="Shape 19"/>
        <p:cNvGrpSpPr/>
        <p:nvPr/>
      </p:nvGrpSpPr>
      <p:grpSpPr>
        <a:xfrm>
          <a:off x="0" y="0"/>
          <a:ext cx="0" cy="0"/>
          <a:chOff x="0" y="0"/>
          <a:chExt cx="0" cy="0"/>
        </a:xfrm>
      </p:grpSpPr>
      <p:sp>
        <p:nvSpPr>
          <p:cNvPr id="20" name="Google Shape;20;g2bbf2f46c1d_1_2911"/>
          <p:cNvSpPr txBox="1">
            <a:spLocks noGrp="1"/>
          </p:cNvSpPr>
          <p:nvPr>
            <p:ph type="title"/>
          </p:nvPr>
        </p:nvSpPr>
        <p:spPr>
          <a:xfrm>
            <a:off x="480717" y="262501"/>
            <a:ext cx="4413000" cy="1227600"/>
          </a:xfrm>
          <a:prstGeom prst="rect">
            <a:avLst/>
          </a:prstGeom>
          <a:noFill/>
          <a:ln>
            <a:noFill/>
          </a:ln>
        </p:spPr>
        <p:txBody>
          <a:bodyPr spcFirstLastPara="1" wrap="square" lIns="45700" tIns="18275" rIns="27425" bIns="18275" anchor="t" anchorCtr="0">
            <a:noAutofit/>
          </a:bodyPr>
          <a:lstStyle>
            <a:lvl1pPr marR="0" lvl="0" algn="l">
              <a:lnSpc>
                <a:spcPct val="100000"/>
              </a:lnSpc>
              <a:spcBef>
                <a:spcPts val="0"/>
              </a:spcBef>
              <a:spcAft>
                <a:spcPts val="0"/>
              </a:spcAft>
              <a:buClr>
                <a:srgbClr val="184B9A"/>
              </a:buClr>
              <a:buSzPts val="3150"/>
              <a:buFont typeface="Arial"/>
              <a:buNone/>
              <a:defRPr sz="3150" b="1" i="0" u="none" strike="noStrike" cap="none">
                <a:solidFill>
                  <a:srgbClr val="184B9A"/>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g2bbf2f46c1d_1_2911"/>
          <p:cNvSpPr txBox="1">
            <a:spLocks noGrp="1"/>
          </p:cNvSpPr>
          <p:nvPr>
            <p:ph type="body" idx="1"/>
          </p:nvPr>
        </p:nvSpPr>
        <p:spPr>
          <a:xfrm>
            <a:off x="203201" y="6443666"/>
            <a:ext cx="5418600" cy="2448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165"/>
              </a:spcBef>
              <a:spcAft>
                <a:spcPts val="0"/>
              </a:spcAft>
              <a:buClr>
                <a:schemeClr val="dk2"/>
              </a:buClr>
              <a:buSzPts val="825"/>
              <a:buFont typeface="Arial"/>
              <a:buNone/>
              <a:defRPr sz="825" b="0" i="0" u="none" strike="noStrike" cap="none">
                <a:solidFill>
                  <a:schemeClr val="dk2"/>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g2bbf2f46c1d_1_2911"/>
          <p:cNvSpPr txBox="1">
            <a:spLocks noGrp="1"/>
          </p:cNvSpPr>
          <p:nvPr>
            <p:ph type="body" idx="2"/>
          </p:nvPr>
        </p:nvSpPr>
        <p:spPr>
          <a:xfrm>
            <a:off x="480486" y="1660005"/>
            <a:ext cx="4413300" cy="3810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2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23" name="Google Shape;23;g2bbf2f46c1d_1_2911"/>
          <p:cNvGrpSpPr/>
          <p:nvPr/>
        </p:nvGrpSpPr>
        <p:grpSpPr>
          <a:xfrm>
            <a:off x="5486328" y="1899028"/>
            <a:ext cx="4005141" cy="3877993"/>
            <a:chOff x="2133600" y="914400"/>
            <a:chExt cx="4800600" cy="4648200"/>
          </a:xfrm>
        </p:grpSpPr>
        <p:sp>
          <p:nvSpPr>
            <p:cNvPr id="24" name="Google Shape;24;g2bbf2f46c1d_1_2911"/>
            <p:cNvSpPr/>
            <p:nvPr/>
          </p:nvSpPr>
          <p:spPr>
            <a:xfrm>
              <a:off x="3733800" y="1600200"/>
              <a:ext cx="2133600" cy="2133600"/>
            </a:xfrm>
            <a:prstGeom prst="ellipse">
              <a:avLst/>
            </a:prstGeom>
            <a:solidFill>
              <a:schemeClr val="accent3">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g2bbf2f46c1d_1_2911"/>
            <p:cNvSpPr/>
            <p:nvPr/>
          </p:nvSpPr>
          <p:spPr>
            <a:xfrm>
              <a:off x="4800600" y="3276600"/>
              <a:ext cx="2133600" cy="2133600"/>
            </a:xfrm>
            <a:prstGeom prst="ellipse">
              <a:avLst/>
            </a:prstGeom>
            <a:solidFill>
              <a:schemeClr val="accent5">
                <a:alpha val="4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g2bbf2f46c1d_1_2911"/>
            <p:cNvSpPr/>
            <p:nvPr/>
          </p:nvSpPr>
          <p:spPr>
            <a:xfrm>
              <a:off x="2514600" y="1676400"/>
              <a:ext cx="1371600" cy="1371600"/>
            </a:xfrm>
            <a:prstGeom prst="ellipse">
              <a:avLst/>
            </a:prstGeom>
            <a:solidFill>
              <a:schemeClr val="accent6">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7" name="Google Shape;27;g2bbf2f46c1d_1_2911"/>
            <p:cNvSpPr/>
            <p:nvPr/>
          </p:nvSpPr>
          <p:spPr>
            <a:xfrm>
              <a:off x="2133600" y="2971800"/>
              <a:ext cx="1066800" cy="1066800"/>
            </a:xfrm>
            <a:prstGeom prst="ellipse">
              <a:avLst/>
            </a:prstGeom>
            <a:solidFill>
              <a:schemeClr val="accent2">
                <a:alpha val="2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g2bbf2f46c1d_1_2911"/>
            <p:cNvSpPr/>
            <p:nvPr/>
          </p:nvSpPr>
          <p:spPr>
            <a:xfrm>
              <a:off x="5562600" y="1905000"/>
              <a:ext cx="1066800" cy="1066800"/>
            </a:xfrm>
            <a:prstGeom prst="ellipse">
              <a:avLst/>
            </a:prstGeom>
            <a:solidFill>
              <a:schemeClr val="accent4">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g2bbf2f46c1d_1_2911"/>
            <p:cNvSpPr/>
            <p:nvPr/>
          </p:nvSpPr>
          <p:spPr>
            <a:xfrm>
              <a:off x="3733800" y="914400"/>
              <a:ext cx="1066800" cy="1066800"/>
            </a:xfrm>
            <a:prstGeom prst="ellipse">
              <a:avLst/>
            </a:prstGeom>
            <a:solidFill>
              <a:schemeClr val="accent6">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g2bbf2f46c1d_1_2911"/>
            <p:cNvSpPr/>
            <p:nvPr/>
          </p:nvSpPr>
          <p:spPr>
            <a:xfrm>
              <a:off x="2209800" y="3429000"/>
              <a:ext cx="2133600" cy="2133600"/>
            </a:xfrm>
            <a:prstGeom prst="ellipse">
              <a:avLst/>
            </a:prstGeom>
            <a:solidFill>
              <a:srgbClr val="93B3D7">
                <a:alpha val="44705"/>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cxnSp>
        <p:nvCxnSpPr>
          <p:cNvPr id="31" name="Google Shape;31;g2bbf2f46c1d_1_2911"/>
          <p:cNvCxnSpPr/>
          <p:nvPr/>
        </p:nvCxnSpPr>
        <p:spPr>
          <a:xfrm rot="10800000" flipH="1">
            <a:off x="5740707" y="3962273"/>
            <a:ext cx="1418100" cy="34800"/>
          </a:xfrm>
          <a:prstGeom prst="bentConnector4">
            <a:avLst>
              <a:gd name="adj1" fmla="val 0"/>
              <a:gd name="adj2" fmla="val 0"/>
            </a:avLst>
          </a:prstGeom>
          <a:solidFill>
            <a:schemeClr val="accent1"/>
          </a:solidFill>
          <a:ln w="152400" cap="flat" cmpd="sng">
            <a:solidFill>
              <a:schemeClr val="dk1"/>
            </a:solidFill>
            <a:prstDash val="solid"/>
            <a:round/>
            <a:headEnd type="none" w="sm" len="sm"/>
            <a:tailEnd type="none" w="sm" len="sm"/>
          </a:ln>
        </p:spPr>
      </p:cxnSp>
      <p:cxnSp>
        <p:nvCxnSpPr>
          <p:cNvPr id="32" name="Google Shape;32;g2bbf2f46c1d_1_2911"/>
          <p:cNvCxnSpPr/>
          <p:nvPr/>
        </p:nvCxnSpPr>
        <p:spPr>
          <a:xfrm rot="-5400000" flipH="1">
            <a:off x="6076250" y="3200621"/>
            <a:ext cx="1605300" cy="528000"/>
          </a:xfrm>
          <a:prstGeom prst="bentConnector3">
            <a:avLst>
              <a:gd name="adj1" fmla="val 49998"/>
            </a:avLst>
          </a:prstGeom>
          <a:solidFill>
            <a:schemeClr val="accent1"/>
          </a:solidFill>
          <a:ln w="152400" cap="flat" cmpd="sng">
            <a:solidFill>
              <a:schemeClr val="dk1"/>
            </a:solidFill>
            <a:prstDash val="solid"/>
            <a:round/>
            <a:headEnd type="none" w="sm" len="sm"/>
            <a:tailEnd type="none" w="sm" len="sm"/>
          </a:ln>
        </p:spPr>
      </p:cxnSp>
      <p:cxnSp>
        <p:nvCxnSpPr>
          <p:cNvPr id="33" name="Google Shape;33;g2bbf2f46c1d_1_2911"/>
          <p:cNvCxnSpPr/>
          <p:nvPr/>
        </p:nvCxnSpPr>
        <p:spPr>
          <a:xfrm>
            <a:off x="5966653" y="4823563"/>
            <a:ext cx="1398900" cy="381600"/>
          </a:xfrm>
          <a:prstGeom prst="bentConnector3">
            <a:avLst>
              <a:gd name="adj1" fmla="val 49992"/>
            </a:avLst>
          </a:prstGeom>
          <a:solidFill>
            <a:schemeClr val="accent1"/>
          </a:solidFill>
          <a:ln w="152400" cap="flat" cmpd="sng">
            <a:solidFill>
              <a:schemeClr val="dk1"/>
            </a:solidFill>
            <a:prstDash val="solid"/>
            <a:round/>
            <a:headEnd type="none" w="sm" len="sm"/>
            <a:tailEnd type="none" w="sm" len="sm"/>
          </a:ln>
        </p:spPr>
      </p:cxnSp>
      <p:cxnSp>
        <p:nvCxnSpPr>
          <p:cNvPr id="34" name="Google Shape;34;g2bbf2f46c1d_1_2911"/>
          <p:cNvCxnSpPr/>
          <p:nvPr/>
        </p:nvCxnSpPr>
        <p:spPr>
          <a:xfrm rot="5400000">
            <a:off x="7494963" y="3145128"/>
            <a:ext cx="1271400" cy="826500"/>
          </a:xfrm>
          <a:prstGeom prst="bentConnector3">
            <a:avLst>
              <a:gd name="adj1" fmla="val 20629"/>
            </a:avLst>
          </a:prstGeom>
          <a:solidFill>
            <a:schemeClr val="accent1"/>
          </a:solidFill>
          <a:ln w="152400" cap="flat" cmpd="sng">
            <a:solidFill>
              <a:schemeClr val="dk1"/>
            </a:solidFill>
            <a:prstDash val="solid"/>
            <a:round/>
            <a:headEnd type="none" w="sm" len="sm"/>
            <a:tailEnd type="none" w="sm" len="sm"/>
          </a:ln>
        </p:spPr>
      </p:cxnSp>
      <p:cxnSp>
        <p:nvCxnSpPr>
          <p:cNvPr id="35" name="Google Shape;35;g2bbf2f46c1d_1_2911"/>
          <p:cNvCxnSpPr/>
          <p:nvPr/>
        </p:nvCxnSpPr>
        <p:spPr>
          <a:xfrm flipH="1">
            <a:off x="7768511" y="3488462"/>
            <a:ext cx="896700" cy="321600"/>
          </a:xfrm>
          <a:prstGeom prst="bentConnector3">
            <a:avLst>
              <a:gd name="adj1" fmla="val 50008"/>
            </a:avLst>
          </a:prstGeom>
          <a:solidFill>
            <a:schemeClr val="accent1"/>
          </a:solidFill>
          <a:ln w="152400" cap="flat" cmpd="sng">
            <a:solidFill>
              <a:schemeClr val="dk1"/>
            </a:solidFill>
            <a:prstDash val="solid"/>
            <a:round/>
            <a:headEnd type="none" w="sm" len="sm"/>
            <a:tailEnd type="none" w="sm" len="sm"/>
          </a:ln>
        </p:spPr>
      </p:cxnSp>
      <p:cxnSp>
        <p:nvCxnSpPr>
          <p:cNvPr id="36" name="Google Shape;36;g2bbf2f46c1d_1_2911"/>
          <p:cNvCxnSpPr/>
          <p:nvPr/>
        </p:nvCxnSpPr>
        <p:spPr>
          <a:xfrm rot="10800000">
            <a:off x="7701400" y="4505791"/>
            <a:ext cx="1335300" cy="508500"/>
          </a:xfrm>
          <a:prstGeom prst="bentConnector3">
            <a:avLst>
              <a:gd name="adj1" fmla="val 25720"/>
            </a:avLst>
          </a:prstGeom>
          <a:solidFill>
            <a:schemeClr val="accent1"/>
          </a:solidFill>
          <a:ln w="152400" cap="flat" cmpd="sng">
            <a:solidFill>
              <a:schemeClr val="dk1"/>
            </a:solidFill>
            <a:prstDash val="solid"/>
            <a:round/>
            <a:headEnd type="none" w="sm" len="sm"/>
            <a:tailEnd type="none" w="sm" len="sm"/>
          </a:ln>
        </p:spPr>
      </p:cxnSp>
      <p:cxnSp>
        <p:nvCxnSpPr>
          <p:cNvPr id="37" name="Google Shape;37;g2bbf2f46c1d_1_2911"/>
          <p:cNvCxnSpPr/>
          <p:nvPr/>
        </p:nvCxnSpPr>
        <p:spPr>
          <a:xfrm rot="5400000">
            <a:off x="6367415" y="2781478"/>
            <a:ext cx="2441700" cy="234900"/>
          </a:xfrm>
          <a:prstGeom prst="bentConnector3">
            <a:avLst>
              <a:gd name="adj1" fmla="val 50001"/>
            </a:avLst>
          </a:prstGeom>
          <a:solidFill>
            <a:schemeClr val="accent1"/>
          </a:solidFill>
          <a:ln w="152400" cap="flat" cmpd="sng">
            <a:solidFill>
              <a:schemeClr val="dk1"/>
            </a:solidFill>
            <a:prstDash val="solid"/>
            <a:round/>
            <a:headEnd type="none" w="sm" len="sm"/>
            <a:tailEnd type="none" w="sm" len="sm"/>
          </a:ln>
        </p:spPr>
      </p:cxnSp>
      <p:grpSp>
        <p:nvGrpSpPr>
          <p:cNvPr id="38" name="Google Shape;38;g2bbf2f46c1d_1_2911"/>
          <p:cNvGrpSpPr/>
          <p:nvPr/>
        </p:nvGrpSpPr>
        <p:grpSpPr>
          <a:xfrm>
            <a:off x="6673228" y="4112407"/>
            <a:ext cx="1716685" cy="2745799"/>
            <a:chOff x="2435225" y="22552"/>
            <a:chExt cx="4273550" cy="6835448"/>
          </a:xfrm>
        </p:grpSpPr>
        <p:sp>
          <p:nvSpPr>
            <p:cNvPr id="39" name="Google Shape;39;g2bbf2f46c1d_1_2911"/>
            <p:cNvSpPr/>
            <p:nvPr/>
          </p:nvSpPr>
          <p:spPr>
            <a:xfrm>
              <a:off x="3413126" y="22552"/>
              <a:ext cx="2317750" cy="634999"/>
            </a:xfrm>
            <a:custGeom>
              <a:avLst/>
              <a:gdLst/>
              <a:ahLst/>
              <a:cxnLst/>
              <a:rect l="l" t="t" r="r" b="b"/>
              <a:pathLst>
                <a:path w="1460" h="400" extrusionOk="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40" name="Google Shape;40;g2bbf2f46c1d_1_2911"/>
            <p:cNvSpPr/>
            <p:nvPr/>
          </p:nvSpPr>
          <p:spPr>
            <a:xfrm>
              <a:off x="2435225" y="5880100"/>
              <a:ext cx="4273550" cy="977900"/>
            </a:xfrm>
            <a:custGeom>
              <a:avLst/>
              <a:gdLst/>
              <a:ahLst/>
              <a:cxnLst/>
              <a:rect l="l" t="t" r="r" b="b"/>
              <a:pathLst>
                <a:path w="2692" h="616" extrusionOk="0">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41" name="Google Shape;41;g2bbf2f46c1d_1_2911"/>
            <p:cNvSpPr/>
            <p:nvPr/>
          </p:nvSpPr>
          <p:spPr>
            <a:xfrm>
              <a:off x="3413126" y="646276"/>
              <a:ext cx="2317800" cy="5251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42" name="Google Shape;42;g2bbf2f46c1d_1_2911"/>
          <p:cNvSpPr/>
          <p:nvPr/>
        </p:nvSpPr>
        <p:spPr>
          <a:xfrm>
            <a:off x="4567976" y="4163926"/>
            <a:ext cx="1398600" cy="13986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3" name="Google Shape;43;g2bbf2f46c1d_1_2911"/>
          <p:cNvSpPr/>
          <p:nvPr/>
        </p:nvSpPr>
        <p:spPr>
          <a:xfrm>
            <a:off x="5041368" y="2598397"/>
            <a:ext cx="1398600" cy="13986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4" name="Google Shape;44;g2bbf2f46c1d_1_2911"/>
          <p:cNvSpPr/>
          <p:nvPr/>
        </p:nvSpPr>
        <p:spPr>
          <a:xfrm>
            <a:off x="8665212" y="2789124"/>
            <a:ext cx="1398600" cy="13986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5" name="Google Shape;45;g2bbf2f46c1d_1_2911"/>
          <p:cNvSpPr/>
          <p:nvPr/>
        </p:nvSpPr>
        <p:spPr>
          <a:xfrm>
            <a:off x="9036700" y="4314956"/>
            <a:ext cx="1398600" cy="13986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 name="Google Shape;46;g2bbf2f46c1d_1_2911"/>
          <p:cNvSpPr/>
          <p:nvPr/>
        </p:nvSpPr>
        <p:spPr>
          <a:xfrm>
            <a:off x="5915560" y="1263297"/>
            <a:ext cx="1398600" cy="13986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7" name="Google Shape;47;g2bbf2f46c1d_1_2911"/>
          <p:cNvSpPr/>
          <p:nvPr/>
        </p:nvSpPr>
        <p:spPr>
          <a:xfrm>
            <a:off x="7844576" y="1524003"/>
            <a:ext cx="1398600" cy="13986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8" name="Google Shape;48;g2bbf2f46c1d_1_2911"/>
          <p:cNvSpPr/>
          <p:nvPr/>
        </p:nvSpPr>
        <p:spPr>
          <a:xfrm>
            <a:off x="7006376" y="279402"/>
            <a:ext cx="1398600" cy="1398600"/>
          </a:xfrm>
          <a:prstGeom prst="ellipse">
            <a:avLst/>
          </a:prstGeom>
          <a:solidFill>
            <a:srgbClr val="C9E34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9" name="Google Shape;49;g2bbf2f46c1d_1_2911"/>
          <p:cNvSpPr txBox="1">
            <a:spLocks noGrp="1"/>
          </p:cNvSpPr>
          <p:nvPr>
            <p:ph type="body" idx="3"/>
          </p:nvPr>
        </p:nvSpPr>
        <p:spPr>
          <a:xfrm>
            <a:off x="4563533" y="45191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g2bbf2f46c1d_1_2911"/>
          <p:cNvSpPr txBox="1">
            <a:spLocks noGrp="1"/>
          </p:cNvSpPr>
          <p:nvPr>
            <p:ph type="body" idx="4"/>
          </p:nvPr>
        </p:nvSpPr>
        <p:spPr>
          <a:xfrm>
            <a:off x="5020733" y="2990913"/>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g2bbf2f46c1d_1_2911"/>
          <p:cNvSpPr txBox="1">
            <a:spLocks noGrp="1"/>
          </p:cNvSpPr>
          <p:nvPr>
            <p:ph type="body" idx="5"/>
          </p:nvPr>
        </p:nvSpPr>
        <p:spPr>
          <a:xfrm>
            <a:off x="5858933" y="1706173"/>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g2bbf2f46c1d_1_2911"/>
          <p:cNvSpPr txBox="1">
            <a:spLocks noGrp="1"/>
          </p:cNvSpPr>
          <p:nvPr>
            <p:ph type="body" idx="6"/>
          </p:nvPr>
        </p:nvSpPr>
        <p:spPr>
          <a:xfrm>
            <a:off x="6934201" y="62275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g2bbf2f46c1d_1_2911"/>
          <p:cNvSpPr txBox="1">
            <a:spLocks noGrp="1"/>
          </p:cNvSpPr>
          <p:nvPr>
            <p:ph type="body" idx="7"/>
          </p:nvPr>
        </p:nvSpPr>
        <p:spPr>
          <a:xfrm>
            <a:off x="7840133" y="19283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g2bbf2f46c1d_1_2911"/>
          <p:cNvSpPr txBox="1">
            <a:spLocks noGrp="1"/>
          </p:cNvSpPr>
          <p:nvPr>
            <p:ph type="body" idx="8"/>
          </p:nvPr>
        </p:nvSpPr>
        <p:spPr>
          <a:xfrm>
            <a:off x="8610601" y="32237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g2bbf2f46c1d_1_2911"/>
          <p:cNvSpPr txBox="1">
            <a:spLocks noGrp="1"/>
          </p:cNvSpPr>
          <p:nvPr>
            <p:ph type="body" idx="9"/>
          </p:nvPr>
        </p:nvSpPr>
        <p:spPr>
          <a:xfrm>
            <a:off x="8983133" y="46715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g2bbf2f46c1d_1_2911"/>
          <p:cNvSpPr txBox="1">
            <a:spLocks noGrp="1"/>
          </p:cNvSpPr>
          <p:nvPr>
            <p:ph type="body" idx="13"/>
          </p:nvPr>
        </p:nvSpPr>
        <p:spPr>
          <a:xfrm>
            <a:off x="4546601" y="51308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g2bbf2f46c1d_1_2911"/>
          <p:cNvSpPr txBox="1">
            <a:spLocks noGrp="1"/>
          </p:cNvSpPr>
          <p:nvPr>
            <p:ph type="body" idx="14"/>
          </p:nvPr>
        </p:nvSpPr>
        <p:spPr>
          <a:xfrm>
            <a:off x="5020733" y="35814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g2bbf2f46c1d_1_2911"/>
          <p:cNvSpPr txBox="1">
            <a:spLocks noGrp="1"/>
          </p:cNvSpPr>
          <p:nvPr>
            <p:ph type="body" idx="15"/>
          </p:nvPr>
        </p:nvSpPr>
        <p:spPr>
          <a:xfrm>
            <a:off x="5858933" y="22860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g2bbf2f46c1d_1_2911"/>
          <p:cNvSpPr txBox="1">
            <a:spLocks noGrp="1"/>
          </p:cNvSpPr>
          <p:nvPr>
            <p:ph type="body" idx="16"/>
          </p:nvPr>
        </p:nvSpPr>
        <p:spPr>
          <a:xfrm>
            <a:off x="6934201" y="12192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g2bbf2f46c1d_1_2911"/>
          <p:cNvSpPr txBox="1">
            <a:spLocks noGrp="1"/>
          </p:cNvSpPr>
          <p:nvPr>
            <p:ph type="body" idx="17"/>
          </p:nvPr>
        </p:nvSpPr>
        <p:spPr>
          <a:xfrm>
            <a:off x="7848601" y="25400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g2bbf2f46c1d_1_2911"/>
          <p:cNvSpPr txBox="1">
            <a:spLocks noGrp="1"/>
          </p:cNvSpPr>
          <p:nvPr>
            <p:ph type="body" idx="18"/>
          </p:nvPr>
        </p:nvSpPr>
        <p:spPr>
          <a:xfrm>
            <a:off x="8610601" y="38354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g2bbf2f46c1d_1_2911"/>
          <p:cNvSpPr txBox="1">
            <a:spLocks noGrp="1"/>
          </p:cNvSpPr>
          <p:nvPr>
            <p:ph type="body" idx="19"/>
          </p:nvPr>
        </p:nvSpPr>
        <p:spPr>
          <a:xfrm>
            <a:off x="8991601" y="53340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interna 2">
  <p:cSld name="Slide interna 2">
    <p:spTree>
      <p:nvGrpSpPr>
        <p:cNvPr id="1" name="Shape 149"/>
        <p:cNvGrpSpPr/>
        <p:nvPr/>
      </p:nvGrpSpPr>
      <p:grpSpPr>
        <a:xfrm>
          <a:off x="0" y="0"/>
          <a:ext cx="0" cy="0"/>
          <a:chOff x="0" y="0"/>
          <a:chExt cx="0" cy="0"/>
        </a:xfrm>
      </p:grpSpPr>
      <p:grpSp>
        <p:nvGrpSpPr>
          <p:cNvPr id="150" name="Google Shape;150;g2bbf2f46c1d_1_3041"/>
          <p:cNvGrpSpPr/>
          <p:nvPr/>
        </p:nvGrpSpPr>
        <p:grpSpPr>
          <a:xfrm>
            <a:off x="-1021765" y="665453"/>
            <a:ext cx="2420154" cy="306100"/>
            <a:chOff x="-2119409" y="2289984"/>
            <a:chExt cx="3168156" cy="534300"/>
          </a:xfrm>
        </p:grpSpPr>
        <p:cxnSp>
          <p:nvCxnSpPr>
            <p:cNvPr id="151" name="Google Shape;151;g2bbf2f46c1d_1_3041"/>
            <p:cNvCxnSpPr/>
            <p:nvPr/>
          </p:nvCxnSpPr>
          <p:spPr>
            <a:xfrm rot="10800000">
              <a:off x="-2119409" y="2559863"/>
              <a:ext cx="2916000" cy="0"/>
            </a:xfrm>
            <a:prstGeom prst="straightConnector1">
              <a:avLst/>
            </a:prstGeom>
            <a:noFill/>
            <a:ln w="101600" cap="flat" cmpd="sng">
              <a:solidFill>
                <a:srgbClr val="5B6770"/>
              </a:solidFill>
              <a:prstDash val="solid"/>
              <a:round/>
              <a:headEnd type="none" w="sm" len="sm"/>
              <a:tailEnd type="none" w="sm" len="sm"/>
            </a:ln>
          </p:spPr>
        </p:cxnSp>
        <p:sp>
          <p:nvSpPr>
            <p:cNvPr id="152" name="Google Shape;152;g2bbf2f46c1d_1_3041"/>
            <p:cNvSpPr/>
            <p:nvPr/>
          </p:nvSpPr>
          <p:spPr>
            <a:xfrm>
              <a:off x="514447" y="2289984"/>
              <a:ext cx="534300" cy="534300"/>
            </a:xfrm>
            <a:prstGeom prst="ellipse">
              <a:avLst/>
            </a:prstGeom>
            <a:solidFill>
              <a:srgbClr val="5B67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3D69B"/>
                </a:solidFill>
                <a:highlight>
                  <a:srgbClr val="00FF00"/>
                </a:highlight>
                <a:latin typeface="Arial"/>
                <a:ea typeface="Arial"/>
                <a:cs typeface="Arial"/>
                <a:sym typeface="Arial"/>
              </a:endParaRPr>
            </a:p>
          </p:txBody>
        </p:sp>
        <p:sp>
          <p:nvSpPr>
            <p:cNvPr id="153" name="Google Shape;153;g2bbf2f46c1d_1_3041"/>
            <p:cNvSpPr/>
            <p:nvPr/>
          </p:nvSpPr>
          <p:spPr>
            <a:xfrm>
              <a:off x="699640" y="2475177"/>
              <a:ext cx="164100" cy="1641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3D69B"/>
                </a:solidFill>
                <a:latin typeface="Arial"/>
                <a:ea typeface="Arial"/>
                <a:cs typeface="Arial"/>
                <a:sym typeface="Arial"/>
              </a:endParaRPr>
            </a:p>
          </p:txBody>
        </p:sp>
      </p:grpSp>
      <p:sp>
        <p:nvSpPr>
          <p:cNvPr id="154" name="Google Shape;154;g2bbf2f46c1d_1_3041"/>
          <p:cNvSpPr txBox="1">
            <a:spLocks noGrp="1"/>
          </p:cNvSpPr>
          <p:nvPr>
            <p:ph type="body" idx="1"/>
          </p:nvPr>
        </p:nvSpPr>
        <p:spPr>
          <a:xfrm>
            <a:off x="1496173" y="573320"/>
            <a:ext cx="5594400" cy="39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24509A"/>
              </a:buClr>
              <a:buSzPts val="2800"/>
              <a:buFont typeface="Arial"/>
              <a:buNone/>
              <a:defRPr sz="2800" b="1" i="0" u="none" strike="noStrike" cap="none">
                <a:solidFill>
                  <a:srgbClr val="24509A"/>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Google Shape;155;g2bbf2f46c1d_1_3041"/>
          <p:cNvSpPr txBox="1">
            <a:spLocks noGrp="1"/>
          </p:cNvSpPr>
          <p:nvPr>
            <p:ph type="body" idx="2"/>
          </p:nvPr>
        </p:nvSpPr>
        <p:spPr>
          <a:xfrm>
            <a:off x="1496173" y="989135"/>
            <a:ext cx="5579700" cy="31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6" name="Google Shape;156;g2bbf2f46c1d_1_3041" descr="angoli-bianchi-bordino.eps"/>
          <p:cNvPicPr preferRelativeResize="0"/>
          <p:nvPr/>
        </p:nvPicPr>
        <p:blipFill rotWithShape="1">
          <a:blip r:embed="rId2">
            <a:alphaModFix/>
          </a:blip>
          <a:srcRect/>
          <a:stretch/>
        </p:blipFill>
        <p:spPr>
          <a:xfrm>
            <a:off x="10819907" y="0"/>
            <a:ext cx="1041400" cy="6858000"/>
          </a:xfrm>
          <a:prstGeom prst="rect">
            <a:avLst/>
          </a:prstGeom>
          <a:noFill/>
          <a:ln>
            <a:noFill/>
          </a:ln>
        </p:spPr>
      </p:pic>
      <p:pic>
        <p:nvPicPr>
          <p:cNvPr id="157" name="Google Shape;157;g2bbf2f46c1d_1_3041"/>
          <p:cNvPicPr preferRelativeResize="0"/>
          <p:nvPr/>
        </p:nvPicPr>
        <p:blipFill rotWithShape="1">
          <a:blip r:embed="rId3">
            <a:alphaModFix/>
          </a:blip>
          <a:srcRect b="13963"/>
          <a:stretch/>
        </p:blipFill>
        <p:spPr>
          <a:xfrm>
            <a:off x="11109293" y="138479"/>
            <a:ext cx="957803" cy="443904"/>
          </a:xfrm>
          <a:prstGeom prst="rect">
            <a:avLst/>
          </a:prstGeom>
          <a:noFill/>
          <a:ln>
            <a:noFill/>
          </a:ln>
        </p:spPr>
      </p:pic>
      <p:sp>
        <p:nvSpPr>
          <p:cNvPr id="158" name="Google Shape;158;g2bbf2f46c1d_1_3041"/>
          <p:cNvSpPr txBox="1"/>
          <p:nvPr/>
        </p:nvSpPr>
        <p:spPr>
          <a:xfrm>
            <a:off x="11671161" y="6523348"/>
            <a:ext cx="506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i="0" u="none" strike="noStrike" cap="none">
                <a:solidFill>
                  <a:srgbClr val="0031A2"/>
                </a:solidFill>
                <a:latin typeface="Arial"/>
                <a:ea typeface="Arial"/>
                <a:cs typeface="Arial"/>
                <a:sym typeface="Arial"/>
              </a:rPr>
              <a:t>‹N›</a:t>
            </a:fld>
            <a:endParaRPr sz="900" b="0" i="0" u="none" strike="noStrike" cap="none">
              <a:solidFill>
                <a:srgbClr val="0031A2"/>
              </a:solidFill>
              <a:latin typeface="Arial"/>
              <a:ea typeface="Arial"/>
              <a:cs typeface="Arial"/>
              <a:sym typeface="Arial"/>
            </a:endParaRPr>
          </a:p>
        </p:txBody>
      </p:sp>
      <p:sp>
        <p:nvSpPr>
          <p:cNvPr id="159" name="Google Shape;159;g2bbf2f46c1d_1_3041"/>
          <p:cNvSpPr txBox="1">
            <a:spLocks noGrp="1"/>
          </p:cNvSpPr>
          <p:nvPr>
            <p:ph type="body" idx="3"/>
          </p:nvPr>
        </p:nvSpPr>
        <p:spPr>
          <a:xfrm>
            <a:off x="6197600" y="1692000"/>
            <a:ext cx="5384700" cy="4553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Google Shape;160;g2bbf2f46c1d_1_3041"/>
          <p:cNvSpPr txBox="1">
            <a:spLocks noGrp="1"/>
          </p:cNvSpPr>
          <p:nvPr>
            <p:ph type="body" idx="4"/>
          </p:nvPr>
        </p:nvSpPr>
        <p:spPr>
          <a:xfrm>
            <a:off x="624000" y="1692000"/>
            <a:ext cx="5384700" cy="4553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titolo capitolo 1">
  <p:cSld name="Slide titolo capitolo 1">
    <p:spTree>
      <p:nvGrpSpPr>
        <p:cNvPr id="1" name="Shape 161"/>
        <p:cNvGrpSpPr/>
        <p:nvPr/>
      </p:nvGrpSpPr>
      <p:grpSpPr>
        <a:xfrm>
          <a:off x="0" y="0"/>
          <a:ext cx="0" cy="0"/>
          <a:chOff x="0" y="0"/>
          <a:chExt cx="0" cy="0"/>
        </a:xfrm>
      </p:grpSpPr>
      <p:pic>
        <p:nvPicPr>
          <p:cNvPr id="162" name="Google Shape;162;g2bbf2f46c1d_1_3053" descr="architecture-buildings-city-373965.jpg"/>
          <p:cNvPicPr preferRelativeResize="0"/>
          <p:nvPr/>
        </p:nvPicPr>
        <p:blipFill rotWithShape="1">
          <a:blip r:embed="rId2">
            <a:alphaModFix/>
          </a:blip>
          <a:srcRect l="2925" r="8144"/>
          <a:stretch/>
        </p:blipFill>
        <p:spPr>
          <a:xfrm>
            <a:off x="0" y="3052"/>
            <a:ext cx="12192000" cy="6854944"/>
          </a:xfrm>
          <a:prstGeom prst="rect">
            <a:avLst/>
          </a:prstGeom>
          <a:noFill/>
          <a:ln>
            <a:noFill/>
          </a:ln>
        </p:spPr>
      </p:pic>
      <p:pic>
        <p:nvPicPr>
          <p:cNvPr id="163" name="Google Shape;163;g2bbf2f46c1d_1_3053" descr="angoli-bianchi-bordino.eps"/>
          <p:cNvPicPr preferRelativeResize="0"/>
          <p:nvPr/>
        </p:nvPicPr>
        <p:blipFill rotWithShape="1">
          <a:blip r:embed="rId3">
            <a:alphaModFix/>
          </a:blip>
          <a:srcRect/>
          <a:stretch/>
        </p:blipFill>
        <p:spPr>
          <a:xfrm>
            <a:off x="10819907" y="0"/>
            <a:ext cx="1041400" cy="6858000"/>
          </a:xfrm>
          <a:prstGeom prst="rect">
            <a:avLst/>
          </a:prstGeom>
          <a:noFill/>
          <a:ln>
            <a:noFill/>
          </a:ln>
        </p:spPr>
      </p:pic>
      <p:pic>
        <p:nvPicPr>
          <p:cNvPr id="164" name="Google Shape;164;g2bbf2f46c1d_1_3053"/>
          <p:cNvPicPr preferRelativeResize="0"/>
          <p:nvPr/>
        </p:nvPicPr>
        <p:blipFill rotWithShape="1">
          <a:blip r:embed="rId4">
            <a:alphaModFix/>
          </a:blip>
          <a:srcRect b="13963"/>
          <a:stretch/>
        </p:blipFill>
        <p:spPr>
          <a:xfrm>
            <a:off x="11109293" y="138479"/>
            <a:ext cx="957803" cy="443904"/>
          </a:xfrm>
          <a:prstGeom prst="rect">
            <a:avLst/>
          </a:prstGeom>
          <a:noFill/>
          <a:ln>
            <a:noFill/>
          </a:ln>
        </p:spPr>
      </p:pic>
      <p:sp>
        <p:nvSpPr>
          <p:cNvPr id="165" name="Google Shape;165;g2bbf2f46c1d_1_3053"/>
          <p:cNvSpPr txBox="1"/>
          <p:nvPr/>
        </p:nvSpPr>
        <p:spPr>
          <a:xfrm>
            <a:off x="11671161" y="6523348"/>
            <a:ext cx="506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i="0" u="none" strike="noStrike" cap="none">
                <a:solidFill>
                  <a:srgbClr val="0031A2"/>
                </a:solidFill>
                <a:latin typeface="Arial"/>
                <a:ea typeface="Arial"/>
                <a:cs typeface="Arial"/>
                <a:sym typeface="Arial"/>
              </a:rPr>
              <a:t>‹N›</a:t>
            </a:fld>
            <a:endParaRPr sz="900" b="0" i="0" u="none" strike="noStrike" cap="none">
              <a:solidFill>
                <a:srgbClr val="0031A2"/>
              </a:solidFill>
              <a:latin typeface="Arial"/>
              <a:ea typeface="Arial"/>
              <a:cs typeface="Arial"/>
              <a:sym typeface="Arial"/>
            </a:endParaRPr>
          </a:p>
        </p:txBody>
      </p:sp>
      <p:sp>
        <p:nvSpPr>
          <p:cNvPr id="166" name="Google Shape;166;g2bbf2f46c1d_1_3053"/>
          <p:cNvSpPr txBox="1">
            <a:spLocks noGrp="1"/>
          </p:cNvSpPr>
          <p:nvPr>
            <p:ph type="body" idx="1"/>
          </p:nvPr>
        </p:nvSpPr>
        <p:spPr>
          <a:xfrm>
            <a:off x="-697253" y="3036146"/>
            <a:ext cx="7470300" cy="490500"/>
          </a:xfrm>
          <a:prstGeom prst="rect">
            <a:avLst/>
          </a:prstGeom>
          <a:solidFill>
            <a:srgbClr val="82BC00"/>
          </a:solidFill>
          <a:ln>
            <a:noFill/>
          </a:ln>
        </p:spPr>
        <p:txBody>
          <a:bodyPr spcFirstLastPara="1" wrap="square" lIns="91425" tIns="45700" rIns="91425" bIns="45700" anchor="ctr" anchorCtr="0">
            <a:noAutofit/>
          </a:bodyPr>
          <a:lstStyle>
            <a:lvl1pPr marL="457200" marR="0" lvl="0" indent="-228600" algn="r"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g2bbf2f46c1d_1_3053"/>
          <p:cNvSpPr txBox="1">
            <a:spLocks noGrp="1"/>
          </p:cNvSpPr>
          <p:nvPr>
            <p:ph type="body" idx="2"/>
          </p:nvPr>
        </p:nvSpPr>
        <p:spPr>
          <a:xfrm>
            <a:off x="-697253" y="2014129"/>
            <a:ext cx="9675900" cy="854700"/>
          </a:xfrm>
          <a:prstGeom prst="rect">
            <a:avLst/>
          </a:prstGeom>
          <a:solidFill>
            <a:srgbClr val="82BC00"/>
          </a:solidFill>
          <a:ln>
            <a:noFill/>
          </a:ln>
        </p:spPr>
        <p:txBody>
          <a:bodyPr spcFirstLastPara="1" wrap="square" lIns="91425" tIns="45700" rIns="91425" bIns="45700" anchor="ctr" anchorCtr="0">
            <a:noAutofit/>
          </a:bodyPr>
          <a:lstStyle>
            <a:lvl1pPr marL="457200" marR="0" lvl="0" indent="-228600" algn="r"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titolo capitolo 2">
  <p:cSld name="Slide titolo capitolo 2">
    <p:spTree>
      <p:nvGrpSpPr>
        <p:cNvPr id="1" name="Shape 168"/>
        <p:cNvGrpSpPr/>
        <p:nvPr/>
      </p:nvGrpSpPr>
      <p:grpSpPr>
        <a:xfrm>
          <a:off x="0" y="0"/>
          <a:ext cx="0" cy="0"/>
          <a:chOff x="0" y="0"/>
          <a:chExt cx="0" cy="0"/>
        </a:xfrm>
      </p:grpSpPr>
      <p:pic>
        <p:nvPicPr>
          <p:cNvPr id="169" name="Google Shape;169;g2bbf2f46c1d_1_3060" descr="architecture-buildings-city-373965.jpg"/>
          <p:cNvPicPr preferRelativeResize="0"/>
          <p:nvPr/>
        </p:nvPicPr>
        <p:blipFill rotWithShape="1">
          <a:blip r:embed="rId2">
            <a:alphaModFix/>
          </a:blip>
          <a:srcRect l="2925" r="8144"/>
          <a:stretch/>
        </p:blipFill>
        <p:spPr>
          <a:xfrm>
            <a:off x="0" y="3052"/>
            <a:ext cx="12192000" cy="6854944"/>
          </a:xfrm>
          <a:prstGeom prst="rect">
            <a:avLst/>
          </a:prstGeom>
          <a:noFill/>
          <a:ln>
            <a:noFill/>
          </a:ln>
        </p:spPr>
      </p:pic>
      <p:pic>
        <p:nvPicPr>
          <p:cNvPr id="170" name="Google Shape;170;g2bbf2f46c1d_1_3060" descr="angoli-bianchi-bordino.eps"/>
          <p:cNvPicPr preferRelativeResize="0"/>
          <p:nvPr/>
        </p:nvPicPr>
        <p:blipFill rotWithShape="1">
          <a:blip r:embed="rId3">
            <a:alphaModFix/>
          </a:blip>
          <a:srcRect/>
          <a:stretch/>
        </p:blipFill>
        <p:spPr>
          <a:xfrm>
            <a:off x="10819907" y="0"/>
            <a:ext cx="1041400" cy="6858000"/>
          </a:xfrm>
          <a:prstGeom prst="rect">
            <a:avLst/>
          </a:prstGeom>
          <a:noFill/>
          <a:ln>
            <a:noFill/>
          </a:ln>
        </p:spPr>
      </p:pic>
      <p:pic>
        <p:nvPicPr>
          <p:cNvPr id="171" name="Google Shape;171;g2bbf2f46c1d_1_3060"/>
          <p:cNvPicPr preferRelativeResize="0"/>
          <p:nvPr/>
        </p:nvPicPr>
        <p:blipFill rotWithShape="1">
          <a:blip r:embed="rId4">
            <a:alphaModFix/>
          </a:blip>
          <a:srcRect b="13963"/>
          <a:stretch/>
        </p:blipFill>
        <p:spPr>
          <a:xfrm>
            <a:off x="11109293" y="138479"/>
            <a:ext cx="957803" cy="443904"/>
          </a:xfrm>
          <a:prstGeom prst="rect">
            <a:avLst/>
          </a:prstGeom>
          <a:noFill/>
          <a:ln>
            <a:noFill/>
          </a:ln>
        </p:spPr>
      </p:pic>
      <p:sp>
        <p:nvSpPr>
          <p:cNvPr id="172" name="Google Shape;172;g2bbf2f46c1d_1_3060"/>
          <p:cNvSpPr txBox="1"/>
          <p:nvPr/>
        </p:nvSpPr>
        <p:spPr>
          <a:xfrm>
            <a:off x="11671161" y="6523348"/>
            <a:ext cx="506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i="0" u="none" strike="noStrike" cap="none">
                <a:solidFill>
                  <a:srgbClr val="0031A2"/>
                </a:solidFill>
                <a:latin typeface="Arial"/>
                <a:ea typeface="Arial"/>
                <a:cs typeface="Arial"/>
                <a:sym typeface="Arial"/>
              </a:rPr>
              <a:t>‹N›</a:t>
            </a:fld>
            <a:endParaRPr sz="900" b="0" i="0" u="none" strike="noStrike" cap="none">
              <a:solidFill>
                <a:srgbClr val="0031A2"/>
              </a:solidFill>
              <a:latin typeface="Arial"/>
              <a:ea typeface="Arial"/>
              <a:cs typeface="Arial"/>
              <a:sym typeface="Arial"/>
            </a:endParaRPr>
          </a:p>
        </p:txBody>
      </p:sp>
      <p:sp>
        <p:nvSpPr>
          <p:cNvPr id="173" name="Google Shape;173;g2bbf2f46c1d_1_3060"/>
          <p:cNvSpPr/>
          <p:nvPr/>
        </p:nvSpPr>
        <p:spPr>
          <a:xfrm>
            <a:off x="-2007779" y="3394582"/>
            <a:ext cx="3357300" cy="1062000"/>
          </a:xfrm>
          <a:prstGeom prst="rect">
            <a:avLst/>
          </a:prstGeom>
          <a:solidFill>
            <a:srgbClr val="82BC00">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g2bbf2f46c1d_1_3060"/>
          <p:cNvSpPr/>
          <p:nvPr/>
        </p:nvSpPr>
        <p:spPr>
          <a:xfrm>
            <a:off x="1349321" y="3394582"/>
            <a:ext cx="12188100" cy="106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g2bbf2f46c1d_1_3060"/>
          <p:cNvSpPr txBox="1">
            <a:spLocks noGrp="1"/>
          </p:cNvSpPr>
          <p:nvPr>
            <p:ph type="body" idx="1"/>
          </p:nvPr>
        </p:nvSpPr>
        <p:spPr>
          <a:xfrm>
            <a:off x="1945957" y="3506469"/>
            <a:ext cx="9329700" cy="76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82BC00"/>
              </a:buClr>
              <a:buSzPts val="4400"/>
              <a:buFont typeface="Arial"/>
              <a:buNone/>
              <a:defRPr sz="4400" b="1"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ingraziamenti 1">
  <p:cSld name="Ringraziamenti 1">
    <p:spTree>
      <p:nvGrpSpPr>
        <p:cNvPr id="1" name="Shape 176"/>
        <p:cNvGrpSpPr/>
        <p:nvPr/>
      </p:nvGrpSpPr>
      <p:grpSpPr>
        <a:xfrm>
          <a:off x="0" y="0"/>
          <a:ext cx="0" cy="0"/>
          <a:chOff x="0" y="0"/>
          <a:chExt cx="0" cy="0"/>
        </a:xfrm>
      </p:grpSpPr>
      <p:pic>
        <p:nvPicPr>
          <p:cNvPr id="177" name="Google Shape;177;g2bbf2f46c1d_1_3068" descr="D:\INFOCAMERE\lavoro\presentaz. Unioncamere - Andrea Pappaianni_20-11-2015_DAFAREEEEEEEEEEEEEEEEEEE_ENTRO IL 3 DICEMBRE\babyhand.jpg"/>
          <p:cNvPicPr preferRelativeResize="0"/>
          <p:nvPr/>
        </p:nvPicPr>
        <p:blipFill rotWithShape="1">
          <a:blip r:embed="rId2">
            <a:alphaModFix/>
          </a:blip>
          <a:srcRect l="17079" t="31180" r="20835" b="13239"/>
          <a:stretch/>
        </p:blipFill>
        <p:spPr>
          <a:xfrm>
            <a:off x="0" y="1"/>
            <a:ext cx="12192003" cy="4853531"/>
          </a:xfrm>
          <a:prstGeom prst="rect">
            <a:avLst/>
          </a:prstGeom>
          <a:noFill/>
          <a:ln>
            <a:noFill/>
          </a:ln>
        </p:spPr>
      </p:pic>
      <p:sp>
        <p:nvSpPr>
          <p:cNvPr id="178" name="Google Shape;178;g2bbf2f46c1d_1_3068"/>
          <p:cNvSpPr/>
          <p:nvPr/>
        </p:nvSpPr>
        <p:spPr>
          <a:xfrm>
            <a:off x="0" y="-22604"/>
            <a:ext cx="12192000" cy="4876200"/>
          </a:xfrm>
          <a:prstGeom prst="rect">
            <a:avLst/>
          </a:prstGeom>
          <a:solidFill>
            <a:srgbClr val="82BC2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9" name="Google Shape;179;g2bbf2f46c1d_1_3068"/>
          <p:cNvPicPr preferRelativeResize="0"/>
          <p:nvPr/>
        </p:nvPicPr>
        <p:blipFill rotWithShape="1">
          <a:blip r:embed="rId3">
            <a:alphaModFix/>
          </a:blip>
          <a:srcRect/>
          <a:stretch/>
        </p:blipFill>
        <p:spPr>
          <a:xfrm>
            <a:off x="3699933" y="1332364"/>
            <a:ext cx="3594099" cy="2159001"/>
          </a:xfrm>
          <a:prstGeom prst="rect">
            <a:avLst/>
          </a:prstGeom>
          <a:noFill/>
          <a:ln>
            <a:noFill/>
          </a:ln>
        </p:spPr>
      </p:pic>
      <p:grpSp>
        <p:nvGrpSpPr>
          <p:cNvPr id="180" name="Google Shape;180;g2bbf2f46c1d_1_3068"/>
          <p:cNvGrpSpPr/>
          <p:nvPr/>
        </p:nvGrpSpPr>
        <p:grpSpPr>
          <a:xfrm>
            <a:off x="8373132" y="5793911"/>
            <a:ext cx="2326429" cy="863993"/>
            <a:chOff x="5867916" y="5037578"/>
            <a:chExt cx="2785475" cy="1034474"/>
          </a:xfrm>
        </p:grpSpPr>
        <p:pic>
          <p:nvPicPr>
            <p:cNvPr id="181" name="Google Shape;181;g2bbf2f46c1d_1_3068"/>
            <p:cNvPicPr preferRelativeResize="0"/>
            <p:nvPr/>
          </p:nvPicPr>
          <p:blipFill rotWithShape="1">
            <a:blip r:embed="rId4">
              <a:alphaModFix/>
            </a:blip>
            <a:srcRect/>
            <a:stretch/>
          </p:blipFill>
          <p:spPr>
            <a:xfrm>
              <a:off x="6491687" y="5324416"/>
              <a:ext cx="434189" cy="434189"/>
            </a:xfrm>
            <a:prstGeom prst="rect">
              <a:avLst/>
            </a:prstGeom>
            <a:noFill/>
            <a:ln>
              <a:noFill/>
            </a:ln>
          </p:spPr>
        </p:pic>
        <p:pic>
          <p:nvPicPr>
            <p:cNvPr id="182" name="Google Shape;182;g2bbf2f46c1d_1_3068"/>
            <p:cNvPicPr preferRelativeResize="0"/>
            <p:nvPr/>
          </p:nvPicPr>
          <p:blipFill rotWithShape="1">
            <a:blip r:embed="rId5">
              <a:alphaModFix/>
            </a:blip>
            <a:srcRect/>
            <a:stretch/>
          </p:blipFill>
          <p:spPr>
            <a:xfrm>
              <a:off x="7169604" y="5383374"/>
              <a:ext cx="334503" cy="334503"/>
            </a:xfrm>
            <a:prstGeom prst="rect">
              <a:avLst/>
            </a:prstGeom>
            <a:noFill/>
            <a:ln>
              <a:noFill/>
            </a:ln>
          </p:spPr>
        </p:pic>
        <p:pic>
          <p:nvPicPr>
            <p:cNvPr id="183" name="Google Shape;183;g2bbf2f46c1d_1_3068" descr="d:\Desktop\Twitter_logo_blue.png"/>
            <p:cNvPicPr preferRelativeResize="0"/>
            <p:nvPr/>
          </p:nvPicPr>
          <p:blipFill rotWithShape="1">
            <a:blip r:embed="rId6">
              <a:alphaModFix/>
            </a:blip>
            <a:srcRect/>
            <a:stretch/>
          </p:blipFill>
          <p:spPr>
            <a:xfrm>
              <a:off x="5867916" y="5383374"/>
              <a:ext cx="411451" cy="334503"/>
            </a:xfrm>
            <a:prstGeom prst="rect">
              <a:avLst/>
            </a:prstGeom>
            <a:noFill/>
            <a:ln>
              <a:noFill/>
            </a:ln>
          </p:spPr>
        </p:pic>
        <p:pic>
          <p:nvPicPr>
            <p:cNvPr id="184" name="Google Shape;184;g2bbf2f46c1d_1_3068" descr="D:\Desktop\index3.png"/>
            <p:cNvPicPr preferRelativeResize="0"/>
            <p:nvPr/>
          </p:nvPicPr>
          <p:blipFill rotWithShape="1">
            <a:blip r:embed="rId7">
              <a:alphaModFix/>
            </a:blip>
            <a:srcRect/>
            <a:stretch/>
          </p:blipFill>
          <p:spPr>
            <a:xfrm>
              <a:off x="7618917" y="5037578"/>
              <a:ext cx="1034474" cy="1034474"/>
            </a:xfrm>
            <a:prstGeom prst="rect">
              <a:avLst/>
            </a:prstGeom>
            <a:noFill/>
            <a:ln>
              <a:noFill/>
            </a:ln>
          </p:spPr>
        </p:pic>
      </p:grpSp>
      <p:sp>
        <p:nvSpPr>
          <p:cNvPr id="185" name="Google Shape;185;g2bbf2f46c1d_1_3068"/>
          <p:cNvSpPr txBox="1">
            <a:spLocks noGrp="1"/>
          </p:cNvSpPr>
          <p:nvPr>
            <p:ph type="body" idx="1"/>
          </p:nvPr>
        </p:nvSpPr>
        <p:spPr>
          <a:xfrm>
            <a:off x="1250951" y="5148495"/>
            <a:ext cx="6415500" cy="6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60"/>
              </a:spcBef>
              <a:spcAft>
                <a:spcPts val="0"/>
              </a:spcAft>
              <a:buClr>
                <a:srgbClr val="82BC2E"/>
              </a:buClr>
              <a:buSzPts val="3300"/>
              <a:buFont typeface="Arial"/>
              <a:buNone/>
              <a:defRPr sz="33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g2bbf2f46c1d_1_3068"/>
          <p:cNvSpPr txBox="1">
            <a:spLocks noGrp="1"/>
          </p:cNvSpPr>
          <p:nvPr>
            <p:ph type="body" idx="2"/>
          </p:nvPr>
        </p:nvSpPr>
        <p:spPr>
          <a:xfrm>
            <a:off x="1255177" y="5782606"/>
            <a:ext cx="5124300" cy="3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
              </a:spcBef>
              <a:spcAft>
                <a:spcPts val="0"/>
              </a:spcAft>
              <a:buClr>
                <a:srgbClr val="5B6770"/>
              </a:buClr>
              <a:buSzPts val="1800"/>
              <a:buFont typeface="Arial"/>
              <a:buNone/>
              <a:defRPr sz="18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g2bbf2f46c1d_1_3068"/>
          <p:cNvSpPr txBox="1">
            <a:spLocks noGrp="1"/>
          </p:cNvSpPr>
          <p:nvPr>
            <p:ph type="body" idx="3"/>
          </p:nvPr>
        </p:nvSpPr>
        <p:spPr>
          <a:xfrm>
            <a:off x="1250951" y="6082447"/>
            <a:ext cx="5128800" cy="313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ingraziamenti 2">
  <p:cSld name="Ringraziamenti 2">
    <p:spTree>
      <p:nvGrpSpPr>
        <p:cNvPr id="1" name="Shape 188"/>
        <p:cNvGrpSpPr/>
        <p:nvPr/>
      </p:nvGrpSpPr>
      <p:grpSpPr>
        <a:xfrm>
          <a:off x="0" y="0"/>
          <a:ext cx="0" cy="0"/>
          <a:chOff x="0" y="0"/>
          <a:chExt cx="0" cy="0"/>
        </a:xfrm>
      </p:grpSpPr>
      <p:pic>
        <p:nvPicPr>
          <p:cNvPr id="189" name="Google Shape;189;g2bbf2f46c1d_1_3080" descr="001.png"/>
          <p:cNvPicPr preferRelativeResize="0"/>
          <p:nvPr/>
        </p:nvPicPr>
        <p:blipFill rotWithShape="1">
          <a:blip r:embed="rId2">
            <a:alphaModFix/>
          </a:blip>
          <a:srcRect t="19821" r="2036" b="30333"/>
          <a:stretch/>
        </p:blipFill>
        <p:spPr>
          <a:xfrm>
            <a:off x="0" y="-71120"/>
            <a:ext cx="12192000" cy="3489143"/>
          </a:xfrm>
          <a:prstGeom prst="rect">
            <a:avLst/>
          </a:prstGeom>
          <a:noFill/>
          <a:ln>
            <a:noFill/>
          </a:ln>
        </p:spPr>
      </p:pic>
      <p:cxnSp>
        <p:nvCxnSpPr>
          <p:cNvPr id="190" name="Google Shape;190;g2bbf2f46c1d_1_3080"/>
          <p:cNvCxnSpPr/>
          <p:nvPr/>
        </p:nvCxnSpPr>
        <p:spPr>
          <a:xfrm>
            <a:off x="0" y="3418023"/>
            <a:ext cx="12192000" cy="0"/>
          </a:xfrm>
          <a:prstGeom prst="straightConnector1">
            <a:avLst/>
          </a:prstGeom>
          <a:noFill/>
          <a:ln w="76200" cap="flat" cmpd="sng">
            <a:solidFill>
              <a:srgbClr val="82BC2E"/>
            </a:solidFill>
            <a:prstDash val="solid"/>
            <a:round/>
            <a:headEnd type="none" w="sm" len="sm"/>
            <a:tailEnd type="none" w="sm" len="sm"/>
          </a:ln>
        </p:spPr>
      </p:cxnSp>
      <p:sp>
        <p:nvSpPr>
          <p:cNvPr id="191" name="Google Shape;191;g2bbf2f46c1d_1_3080"/>
          <p:cNvSpPr/>
          <p:nvPr/>
        </p:nvSpPr>
        <p:spPr>
          <a:xfrm>
            <a:off x="783977" y="-1583621"/>
            <a:ext cx="16042500" cy="12031800"/>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g2bbf2f46c1d_1_3080"/>
          <p:cNvSpPr/>
          <p:nvPr/>
        </p:nvSpPr>
        <p:spPr>
          <a:xfrm>
            <a:off x="9852603" y="-1400239"/>
            <a:ext cx="3774900" cy="2831100"/>
          </a:xfrm>
          <a:prstGeom prst="ellipse">
            <a:avLst/>
          </a:prstGeom>
          <a:solidFill>
            <a:srgbClr val="82BC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3" name="Google Shape;193;g2bbf2f46c1d_1_3080"/>
          <p:cNvPicPr preferRelativeResize="0"/>
          <p:nvPr/>
        </p:nvPicPr>
        <p:blipFill rotWithShape="1">
          <a:blip r:embed="rId3">
            <a:alphaModFix/>
          </a:blip>
          <a:srcRect/>
          <a:stretch/>
        </p:blipFill>
        <p:spPr>
          <a:xfrm>
            <a:off x="10470451" y="236151"/>
            <a:ext cx="1080001" cy="648765"/>
          </a:xfrm>
          <a:prstGeom prst="rect">
            <a:avLst/>
          </a:prstGeom>
          <a:noFill/>
          <a:ln>
            <a:noFill/>
          </a:ln>
        </p:spPr>
      </p:pic>
      <p:grpSp>
        <p:nvGrpSpPr>
          <p:cNvPr id="194" name="Google Shape;194;g2bbf2f46c1d_1_3080"/>
          <p:cNvGrpSpPr/>
          <p:nvPr/>
        </p:nvGrpSpPr>
        <p:grpSpPr>
          <a:xfrm>
            <a:off x="8373132" y="5625695"/>
            <a:ext cx="2326429" cy="863993"/>
            <a:chOff x="5867916" y="5037578"/>
            <a:chExt cx="2785475" cy="1034474"/>
          </a:xfrm>
        </p:grpSpPr>
        <p:pic>
          <p:nvPicPr>
            <p:cNvPr id="195" name="Google Shape;195;g2bbf2f46c1d_1_3080"/>
            <p:cNvPicPr preferRelativeResize="0"/>
            <p:nvPr/>
          </p:nvPicPr>
          <p:blipFill rotWithShape="1">
            <a:blip r:embed="rId4">
              <a:alphaModFix/>
            </a:blip>
            <a:srcRect/>
            <a:stretch/>
          </p:blipFill>
          <p:spPr>
            <a:xfrm>
              <a:off x="6491687" y="5324416"/>
              <a:ext cx="434189" cy="434189"/>
            </a:xfrm>
            <a:prstGeom prst="rect">
              <a:avLst/>
            </a:prstGeom>
            <a:noFill/>
            <a:ln>
              <a:noFill/>
            </a:ln>
          </p:spPr>
        </p:pic>
        <p:pic>
          <p:nvPicPr>
            <p:cNvPr id="196" name="Google Shape;196;g2bbf2f46c1d_1_3080"/>
            <p:cNvPicPr preferRelativeResize="0"/>
            <p:nvPr/>
          </p:nvPicPr>
          <p:blipFill rotWithShape="1">
            <a:blip r:embed="rId5">
              <a:alphaModFix/>
            </a:blip>
            <a:srcRect/>
            <a:stretch/>
          </p:blipFill>
          <p:spPr>
            <a:xfrm>
              <a:off x="7169604" y="5383374"/>
              <a:ext cx="334503" cy="334503"/>
            </a:xfrm>
            <a:prstGeom prst="rect">
              <a:avLst/>
            </a:prstGeom>
            <a:noFill/>
            <a:ln>
              <a:noFill/>
            </a:ln>
          </p:spPr>
        </p:pic>
        <p:pic>
          <p:nvPicPr>
            <p:cNvPr id="197" name="Google Shape;197;g2bbf2f46c1d_1_3080" descr="d:\Desktop\Twitter_logo_blue.png"/>
            <p:cNvPicPr preferRelativeResize="0"/>
            <p:nvPr/>
          </p:nvPicPr>
          <p:blipFill rotWithShape="1">
            <a:blip r:embed="rId6">
              <a:alphaModFix/>
            </a:blip>
            <a:srcRect/>
            <a:stretch/>
          </p:blipFill>
          <p:spPr>
            <a:xfrm>
              <a:off x="5867916" y="5383374"/>
              <a:ext cx="411451" cy="334503"/>
            </a:xfrm>
            <a:prstGeom prst="rect">
              <a:avLst/>
            </a:prstGeom>
            <a:noFill/>
            <a:ln>
              <a:noFill/>
            </a:ln>
          </p:spPr>
        </p:pic>
        <p:pic>
          <p:nvPicPr>
            <p:cNvPr id="198" name="Google Shape;198;g2bbf2f46c1d_1_3080" descr="D:\Desktop\index3.png"/>
            <p:cNvPicPr preferRelativeResize="0"/>
            <p:nvPr/>
          </p:nvPicPr>
          <p:blipFill rotWithShape="1">
            <a:blip r:embed="rId7">
              <a:alphaModFix/>
            </a:blip>
            <a:srcRect/>
            <a:stretch/>
          </p:blipFill>
          <p:spPr>
            <a:xfrm>
              <a:off x="7618917" y="5037578"/>
              <a:ext cx="1034474" cy="1034474"/>
            </a:xfrm>
            <a:prstGeom prst="rect">
              <a:avLst/>
            </a:prstGeom>
            <a:noFill/>
            <a:ln>
              <a:noFill/>
            </a:ln>
          </p:spPr>
        </p:pic>
      </p:grpSp>
      <p:sp>
        <p:nvSpPr>
          <p:cNvPr id="199" name="Google Shape;199;g2bbf2f46c1d_1_3080"/>
          <p:cNvSpPr txBox="1">
            <a:spLocks noGrp="1"/>
          </p:cNvSpPr>
          <p:nvPr>
            <p:ph type="body" idx="1"/>
          </p:nvPr>
        </p:nvSpPr>
        <p:spPr>
          <a:xfrm>
            <a:off x="1476524" y="3925020"/>
            <a:ext cx="7882500" cy="641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rgbClr val="82BC2E"/>
              </a:buClr>
              <a:buSzPts val="4000"/>
              <a:buFont typeface="Arial"/>
              <a:buNone/>
              <a:defRPr sz="40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0" name="Google Shape;200;g2bbf2f46c1d_1_3080"/>
          <p:cNvSpPr txBox="1">
            <a:spLocks noGrp="1"/>
          </p:cNvSpPr>
          <p:nvPr>
            <p:ph type="body" idx="2"/>
          </p:nvPr>
        </p:nvSpPr>
        <p:spPr>
          <a:xfrm>
            <a:off x="1521884" y="4719776"/>
            <a:ext cx="6851700" cy="32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g2bbf2f46c1d_1_3080"/>
          <p:cNvSpPr txBox="1">
            <a:spLocks noGrp="1"/>
          </p:cNvSpPr>
          <p:nvPr>
            <p:ph type="body" idx="3"/>
          </p:nvPr>
        </p:nvSpPr>
        <p:spPr>
          <a:xfrm>
            <a:off x="1521884" y="5076111"/>
            <a:ext cx="6038700" cy="36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ingraziamenti 3">
  <p:cSld name="Ringraziamenti 3">
    <p:spTree>
      <p:nvGrpSpPr>
        <p:cNvPr id="1" name="Shape 202"/>
        <p:cNvGrpSpPr/>
        <p:nvPr/>
      </p:nvGrpSpPr>
      <p:grpSpPr>
        <a:xfrm>
          <a:off x="0" y="0"/>
          <a:ext cx="0" cy="0"/>
          <a:chOff x="0" y="0"/>
          <a:chExt cx="0" cy="0"/>
        </a:xfrm>
      </p:grpSpPr>
      <p:pic>
        <p:nvPicPr>
          <p:cNvPr id="203" name="Google Shape;203;g2bbf2f46c1d_1_3094" descr="001.png"/>
          <p:cNvPicPr preferRelativeResize="0"/>
          <p:nvPr/>
        </p:nvPicPr>
        <p:blipFill rotWithShape="1">
          <a:blip r:embed="rId2">
            <a:alphaModFix/>
          </a:blip>
          <a:srcRect t="19821" r="2036" b="30333"/>
          <a:stretch/>
        </p:blipFill>
        <p:spPr>
          <a:xfrm>
            <a:off x="0" y="-71120"/>
            <a:ext cx="12192000" cy="3489143"/>
          </a:xfrm>
          <a:prstGeom prst="rect">
            <a:avLst/>
          </a:prstGeom>
          <a:noFill/>
          <a:ln>
            <a:noFill/>
          </a:ln>
        </p:spPr>
      </p:pic>
      <p:cxnSp>
        <p:nvCxnSpPr>
          <p:cNvPr id="204" name="Google Shape;204;g2bbf2f46c1d_1_3094"/>
          <p:cNvCxnSpPr/>
          <p:nvPr/>
        </p:nvCxnSpPr>
        <p:spPr>
          <a:xfrm>
            <a:off x="0" y="3418023"/>
            <a:ext cx="12192000" cy="0"/>
          </a:xfrm>
          <a:prstGeom prst="straightConnector1">
            <a:avLst/>
          </a:prstGeom>
          <a:noFill/>
          <a:ln w="76200" cap="flat" cmpd="sng">
            <a:solidFill>
              <a:srgbClr val="82BC2E"/>
            </a:solidFill>
            <a:prstDash val="solid"/>
            <a:round/>
            <a:headEnd type="none" w="sm" len="sm"/>
            <a:tailEnd type="none" w="sm" len="sm"/>
          </a:ln>
        </p:spPr>
      </p:cxnSp>
      <p:sp>
        <p:nvSpPr>
          <p:cNvPr id="205" name="Google Shape;205;g2bbf2f46c1d_1_3094"/>
          <p:cNvSpPr/>
          <p:nvPr/>
        </p:nvSpPr>
        <p:spPr>
          <a:xfrm>
            <a:off x="783977" y="-1583621"/>
            <a:ext cx="16042500" cy="12031800"/>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06" name="Google Shape;206;g2bbf2f46c1d_1_3094"/>
          <p:cNvGrpSpPr/>
          <p:nvPr/>
        </p:nvGrpSpPr>
        <p:grpSpPr>
          <a:xfrm>
            <a:off x="8373132" y="5625695"/>
            <a:ext cx="2326429" cy="863993"/>
            <a:chOff x="5867916" y="5037578"/>
            <a:chExt cx="2785475" cy="1034474"/>
          </a:xfrm>
        </p:grpSpPr>
        <p:pic>
          <p:nvPicPr>
            <p:cNvPr id="207" name="Google Shape;207;g2bbf2f46c1d_1_3094"/>
            <p:cNvPicPr preferRelativeResize="0"/>
            <p:nvPr/>
          </p:nvPicPr>
          <p:blipFill rotWithShape="1">
            <a:blip r:embed="rId3">
              <a:alphaModFix/>
            </a:blip>
            <a:srcRect/>
            <a:stretch/>
          </p:blipFill>
          <p:spPr>
            <a:xfrm>
              <a:off x="6491687" y="5324416"/>
              <a:ext cx="434189" cy="434189"/>
            </a:xfrm>
            <a:prstGeom prst="rect">
              <a:avLst/>
            </a:prstGeom>
            <a:noFill/>
            <a:ln>
              <a:noFill/>
            </a:ln>
          </p:spPr>
        </p:pic>
        <p:pic>
          <p:nvPicPr>
            <p:cNvPr id="208" name="Google Shape;208;g2bbf2f46c1d_1_3094"/>
            <p:cNvPicPr preferRelativeResize="0"/>
            <p:nvPr/>
          </p:nvPicPr>
          <p:blipFill rotWithShape="1">
            <a:blip r:embed="rId4">
              <a:alphaModFix/>
            </a:blip>
            <a:srcRect/>
            <a:stretch/>
          </p:blipFill>
          <p:spPr>
            <a:xfrm>
              <a:off x="7169604" y="5383374"/>
              <a:ext cx="334503" cy="334503"/>
            </a:xfrm>
            <a:prstGeom prst="rect">
              <a:avLst/>
            </a:prstGeom>
            <a:noFill/>
            <a:ln>
              <a:noFill/>
            </a:ln>
          </p:spPr>
        </p:pic>
        <p:pic>
          <p:nvPicPr>
            <p:cNvPr id="209" name="Google Shape;209;g2bbf2f46c1d_1_3094" descr="d:\Desktop\Twitter_logo_blue.png"/>
            <p:cNvPicPr preferRelativeResize="0"/>
            <p:nvPr/>
          </p:nvPicPr>
          <p:blipFill rotWithShape="1">
            <a:blip r:embed="rId5">
              <a:alphaModFix/>
            </a:blip>
            <a:srcRect/>
            <a:stretch/>
          </p:blipFill>
          <p:spPr>
            <a:xfrm>
              <a:off x="5867916" y="5383374"/>
              <a:ext cx="411451" cy="334503"/>
            </a:xfrm>
            <a:prstGeom prst="rect">
              <a:avLst/>
            </a:prstGeom>
            <a:noFill/>
            <a:ln>
              <a:noFill/>
            </a:ln>
          </p:spPr>
        </p:pic>
        <p:pic>
          <p:nvPicPr>
            <p:cNvPr id="210" name="Google Shape;210;g2bbf2f46c1d_1_3094" descr="D:\Desktop\index3.png"/>
            <p:cNvPicPr preferRelativeResize="0"/>
            <p:nvPr/>
          </p:nvPicPr>
          <p:blipFill rotWithShape="1">
            <a:blip r:embed="rId6">
              <a:alphaModFix/>
            </a:blip>
            <a:srcRect/>
            <a:stretch/>
          </p:blipFill>
          <p:spPr>
            <a:xfrm>
              <a:off x="7618917" y="5037578"/>
              <a:ext cx="1034474" cy="1034474"/>
            </a:xfrm>
            <a:prstGeom prst="rect">
              <a:avLst/>
            </a:prstGeom>
            <a:noFill/>
            <a:ln>
              <a:noFill/>
            </a:ln>
          </p:spPr>
        </p:pic>
      </p:grpSp>
      <p:sp>
        <p:nvSpPr>
          <p:cNvPr id="211" name="Google Shape;211;g2bbf2f46c1d_1_3094"/>
          <p:cNvSpPr txBox="1">
            <a:spLocks noGrp="1"/>
          </p:cNvSpPr>
          <p:nvPr>
            <p:ph type="body" idx="1"/>
          </p:nvPr>
        </p:nvSpPr>
        <p:spPr>
          <a:xfrm>
            <a:off x="1476524" y="3925020"/>
            <a:ext cx="7882500" cy="641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rgbClr val="82BC2E"/>
              </a:buClr>
              <a:buSzPts val="4000"/>
              <a:buFont typeface="Arial"/>
              <a:buNone/>
              <a:defRPr sz="40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2" name="Google Shape;212;g2bbf2f46c1d_1_3094"/>
          <p:cNvSpPr txBox="1">
            <a:spLocks noGrp="1"/>
          </p:cNvSpPr>
          <p:nvPr>
            <p:ph type="body" idx="2"/>
          </p:nvPr>
        </p:nvSpPr>
        <p:spPr>
          <a:xfrm>
            <a:off x="1521884" y="4719776"/>
            <a:ext cx="6851700" cy="32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3" name="Google Shape;213;g2bbf2f46c1d_1_3094"/>
          <p:cNvSpPr txBox="1">
            <a:spLocks noGrp="1"/>
          </p:cNvSpPr>
          <p:nvPr>
            <p:ph type="body" idx="3"/>
          </p:nvPr>
        </p:nvSpPr>
        <p:spPr>
          <a:xfrm>
            <a:off x="1521884" y="5076111"/>
            <a:ext cx="6038700" cy="36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214" name="Google Shape;214;g2bbf2f46c1d_1_3094"/>
          <p:cNvGrpSpPr/>
          <p:nvPr/>
        </p:nvGrpSpPr>
        <p:grpSpPr>
          <a:xfrm>
            <a:off x="9852355" y="-1400239"/>
            <a:ext cx="3774706" cy="2831100"/>
            <a:chOff x="7389452" y="-1403293"/>
            <a:chExt cx="2831100" cy="2831100"/>
          </a:xfrm>
        </p:grpSpPr>
        <p:sp>
          <p:nvSpPr>
            <p:cNvPr id="215" name="Google Shape;215;g2bbf2f46c1d_1_3094"/>
            <p:cNvSpPr/>
            <p:nvPr/>
          </p:nvSpPr>
          <p:spPr>
            <a:xfrm>
              <a:off x="7389452" y="-1403293"/>
              <a:ext cx="2831100" cy="28311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6" name="Google Shape;216;g2bbf2f46c1d_1_3094"/>
            <p:cNvPicPr preferRelativeResize="0"/>
            <p:nvPr/>
          </p:nvPicPr>
          <p:blipFill rotWithShape="1">
            <a:blip r:embed="rId7">
              <a:alphaModFix/>
            </a:blip>
            <a:srcRect/>
            <a:stretch/>
          </p:blipFill>
          <p:spPr>
            <a:xfrm>
              <a:off x="7863786" y="238407"/>
              <a:ext cx="1081400" cy="778315"/>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pertina 1">
  <p:cSld name="Copertina 1">
    <p:bg>
      <p:bgPr>
        <a:solidFill>
          <a:schemeClr val="lt1"/>
        </a:solidFill>
        <a:effectLst/>
      </p:bgPr>
    </p:bg>
    <p:spTree>
      <p:nvGrpSpPr>
        <p:cNvPr id="1" name="Shape 217"/>
        <p:cNvGrpSpPr/>
        <p:nvPr/>
      </p:nvGrpSpPr>
      <p:grpSpPr>
        <a:xfrm>
          <a:off x="0" y="0"/>
          <a:ext cx="0" cy="0"/>
          <a:chOff x="0" y="0"/>
          <a:chExt cx="0" cy="0"/>
        </a:xfrm>
      </p:grpSpPr>
      <p:pic>
        <p:nvPicPr>
          <p:cNvPr id="218" name="Google Shape;218;g2bbf2f46c1d_1_3109" descr="iStock-186699520.jpg"/>
          <p:cNvPicPr preferRelativeResize="0"/>
          <p:nvPr/>
        </p:nvPicPr>
        <p:blipFill rotWithShape="1">
          <a:blip r:embed="rId2">
            <a:alphaModFix/>
          </a:blip>
          <a:srcRect b="12310"/>
          <a:stretch/>
        </p:blipFill>
        <p:spPr>
          <a:xfrm flipH="1">
            <a:off x="0" y="-22604"/>
            <a:ext cx="12192000" cy="4846332"/>
          </a:xfrm>
          <a:prstGeom prst="rect">
            <a:avLst/>
          </a:prstGeom>
          <a:noFill/>
          <a:ln>
            <a:noFill/>
          </a:ln>
        </p:spPr>
      </p:pic>
      <p:sp>
        <p:nvSpPr>
          <p:cNvPr id="219" name="Google Shape;219;g2bbf2f46c1d_1_3109"/>
          <p:cNvSpPr/>
          <p:nvPr/>
        </p:nvSpPr>
        <p:spPr>
          <a:xfrm>
            <a:off x="0" y="-22603"/>
            <a:ext cx="12192000" cy="4846200"/>
          </a:xfrm>
          <a:prstGeom prst="rect">
            <a:avLst/>
          </a:prstGeom>
          <a:solidFill>
            <a:srgbClr val="82BC00">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0" name="Google Shape;220;g2bbf2f46c1d_1_3109"/>
          <p:cNvPicPr preferRelativeResize="0"/>
          <p:nvPr/>
        </p:nvPicPr>
        <p:blipFill rotWithShape="1">
          <a:blip r:embed="rId3">
            <a:alphaModFix/>
          </a:blip>
          <a:srcRect/>
          <a:stretch/>
        </p:blipFill>
        <p:spPr>
          <a:xfrm>
            <a:off x="707169" y="528320"/>
            <a:ext cx="1682447" cy="1010662"/>
          </a:xfrm>
          <a:prstGeom prst="rect">
            <a:avLst/>
          </a:prstGeom>
          <a:noFill/>
          <a:ln>
            <a:noFill/>
          </a:ln>
        </p:spPr>
      </p:pic>
      <p:sp>
        <p:nvSpPr>
          <p:cNvPr id="221" name="Google Shape;221;g2bbf2f46c1d_1_3109"/>
          <p:cNvSpPr txBox="1">
            <a:spLocks noGrp="1"/>
          </p:cNvSpPr>
          <p:nvPr>
            <p:ph type="body" idx="1"/>
          </p:nvPr>
        </p:nvSpPr>
        <p:spPr>
          <a:xfrm>
            <a:off x="2059517" y="3180120"/>
            <a:ext cx="7634700" cy="56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2" name="Google Shape;222;g2bbf2f46c1d_1_3109"/>
          <p:cNvSpPr txBox="1">
            <a:spLocks noGrp="1"/>
          </p:cNvSpPr>
          <p:nvPr>
            <p:ph type="body" idx="2"/>
          </p:nvPr>
        </p:nvSpPr>
        <p:spPr>
          <a:xfrm>
            <a:off x="2059517" y="3798662"/>
            <a:ext cx="7634700" cy="56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Google Shape;223;g2bbf2f46c1d_1_3109"/>
          <p:cNvSpPr txBox="1">
            <a:spLocks noGrp="1"/>
          </p:cNvSpPr>
          <p:nvPr>
            <p:ph type="body" idx="3"/>
          </p:nvPr>
        </p:nvSpPr>
        <p:spPr>
          <a:xfrm>
            <a:off x="2059517" y="5271000"/>
            <a:ext cx="7634700" cy="342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82BC00"/>
              </a:buClr>
              <a:buSzPts val="2000"/>
              <a:buFont typeface="Arial"/>
              <a:buNone/>
              <a:defRPr sz="2000" b="0"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g2bbf2f46c1d_1_3109"/>
          <p:cNvSpPr txBox="1">
            <a:spLocks noGrp="1"/>
          </p:cNvSpPr>
          <p:nvPr>
            <p:ph type="body" idx="4"/>
          </p:nvPr>
        </p:nvSpPr>
        <p:spPr>
          <a:xfrm>
            <a:off x="2059517" y="5624751"/>
            <a:ext cx="7634700" cy="342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82BC00"/>
              </a:buClr>
              <a:buSzPts val="2000"/>
              <a:buFont typeface="Arial"/>
              <a:buNone/>
              <a:defRPr sz="2000" b="0"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pertina 2">
  <p:cSld name="Copertina 2">
    <p:spTree>
      <p:nvGrpSpPr>
        <p:cNvPr id="1" name="Shape 225"/>
        <p:cNvGrpSpPr/>
        <p:nvPr/>
      </p:nvGrpSpPr>
      <p:grpSpPr>
        <a:xfrm>
          <a:off x="0" y="0"/>
          <a:ext cx="0" cy="0"/>
          <a:chOff x="0" y="0"/>
          <a:chExt cx="0" cy="0"/>
        </a:xfrm>
      </p:grpSpPr>
      <p:pic>
        <p:nvPicPr>
          <p:cNvPr id="226" name="Google Shape;226;g2bbf2f46c1d_1_3117" descr="001.png"/>
          <p:cNvPicPr preferRelativeResize="0"/>
          <p:nvPr/>
        </p:nvPicPr>
        <p:blipFill rotWithShape="1">
          <a:blip r:embed="rId2">
            <a:alphaModFix/>
          </a:blip>
          <a:srcRect t="19821" r="2036" b="30333"/>
          <a:stretch/>
        </p:blipFill>
        <p:spPr>
          <a:xfrm>
            <a:off x="0" y="-71120"/>
            <a:ext cx="12192000" cy="3489143"/>
          </a:xfrm>
          <a:prstGeom prst="rect">
            <a:avLst/>
          </a:prstGeom>
          <a:noFill/>
          <a:ln>
            <a:noFill/>
          </a:ln>
        </p:spPr>
      </p:pic>
      <p:cxnSp>
        <p:nvCxnSpPr>
          <p:cNvPr id="227" name="Google Shape;227;g2bbf2f46c1d_1_3117"/>
          <p:cNvCxnSpPr/>
          <p:nvPr/>
        </p:nvCxnSpPr>
        <p:spPr>
          <a:xfrm>
            <a:off x="0" y="3418023"/>
            <a:ext cx="12192000" cy="0"/>
          </a:xfrm>
          <a:prstGeom prst="straightConnector1">
            <a:avLst/>
          </a:prstGeom>
          <a:noFill/>
          <a:ln w="76200" cap="flat" cmpd="sng">
            <a:solidFill>
              <a:srgbClr val="82BC2E"/>
            </a:solidFill>
            <a:prstDash val="solid"/>
            <a:round/>
            <a:headEnd type="none" w="sm" len="sm"/>
            <a:tailEnd type="none" w="sm" len="sm"/>
          </a:ln>
        </p:spPr>
      </p:cxnSp>
      <p:sp>
        <p:nvSpPr>
          <p:cNvPr id="228" name="Google Shape;228;g2bbf2f46c1d_1_3117"/>
          <p:cNvSpPr/>
          <p:nvPr/>
        </p:nvSpPr>
        <p:spPr>
          <a:xfrm>
            <a:off x="-4405660" y="-887988"/>
            <a:ext cx="14258400" cy="10693800"/>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29" name="Google Shape;229;g2bbf2f46c1d_1_3117"/>
          <p:cNvGrpSpPr/>
          <p:nvPr/>
        </p:nvGrpSpPr>
        <p:grpSpPr>
          <a:xfrm>
            <a:off x="9852355" y="-1400239"/>
            <a:ext cx="3774706" cy="2831100"/>
            <a:chOff x="7389452" y="-1400239"/>
            <a:chExt cx="2831100" cy="2831100"/>
          </a:xfrm>
        </p:grpSpPr>
        <p:sp>
          <p:nvSpPr>
            <p:cNvPr id="230" name="Google Shape;230;g2bbf2f46c1d_1_3117"/>
            <p:cNvSpPr/>
            <p:nvPr/>
          </p:nvSpPr>
          <p:spPr>
            <a:xfrm>
              <a:off x="7389452" y="-1400239"/>
              <a:ext cx="2831100" cy="2831100"/>
            </a:xfrm>
            <a:prstGeom prst="ellipse">
              <a:avLst/>
            </a:prstGeom>
            <a:solidFill>
              <a:srgbClr val="82BC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1" name="Google Shape;231;g2bbf2f46c1d_1_3117"/>
            <p:cNvPicPr preferRelativeResize="0"/>
            <p:nvPr/>
          </p:nvPicPr>
          <p:blipFill rotWithShape="1">
            <a:blip r:embed="rId3">
              <a:alphaModFix/>
            </a:blip>
            <a:srcRect/>
            <a:stretch/>
          </p:blipFill>
          <p:spPr>
            <a:xfrm>
              <a:off x="7852838" y="236151"/>
              <a:ext cx="1080001" cy="648765"/>
            </a:xfrm>
            <a:prstGeom prst="rect">
              <a:avLst/>
            </a:prstGeom>
            <a:noFill/>
            <a:ln>
              <a:noFill/>
            </a:ln>
          </p:spPr>
        </p:pic>
      </p:grpSp>
      <p:sp>
        <p:nvSpPr>
          <p:cNvPr id="232" name="Google Shape;232;g2bbf2f46c1d_1_3117"/>
          <p:cNvSpPr txBox="1">
            <a:spLocks noGrp="1"/>
          </p:cNvSpPr>
          <p:nvPr>
            <p:ph type="body" idx="1"/>
          </p:nvPr>
        </p:nvSpPr>
        <p:spPr>
          <a:xfrm>
            <a:off x="1468967" y="3828995"/>
            <a:ext cx="7694100" cy="917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40"/>
              </a:spcBef>
              <a:spcAft>
                <a:spcPts val="0"/>
              </a:spcAft>
              <a:buClr>
                <a:srgbClr val="82BC00"/>
              </a:buClr>
              <a:buSzPts val="3200"/>
              <a:buFont typeface="Arial"/>
              <a:buNone/>
              <a:defRPr sz="3200" b="1"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3" name="Google Shape;233;g2bbf2f46c1d_1_3117"/>
          <p:cNvSpPr txBox="1">
            <a:spLocks noGrp="1"/>
          </p:cNvSpPr>
          <p:nvPr>
            <p:ph type="body" idx="2"/>
          </p:nvPr>
        </p:nvSpPr>
        <p:spPr>
          <a:xfrm>
            <a:off x="1468967" y="4923038"/>
            <a:ext cx="7694100" cy="41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82BC00"/>
              </a:buClr>
              <a:buSzPts val="2000"/>
              <a:buFont typeface="Arial"/>
              <a:buNone/>
              <a:defRPr sz="2000" b="0"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4" name="Google Shape;234;g2bbf2f46c1d_1_3117"/>
          <p:cNvSpPr txBox="1">
            <a:spLocks noGrp="1"/>
          </p:cNvSpPr>
          <p:nvPr>
            <p:ph type="body" idx="3"/>
          </p:nvPr>
        </p:nvSpPr>
        <p:spPr>
          <a:xfrm>
            <a:off x="1468967" y="5548133"/>
            <a:ext cx="6563700" cy="3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5" name="Google Shape;235;g2bbf2f46c1d_1_3117"/>
          <p:cNvSpPr txBox="1">
            <a:spLocks noGrp="1"/>
          </p:cNvSpPr>
          <p:nvPr>
            <p:ph type="body" idx="4"/>
          </p:nvPr>
        </p:nvSpPr>
        <p:spPr>
          <a:xfrm>
            <a:off x="1468967" y="5871627"/>
            <a:ext cx="6563700" cy="347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pertina 3">
  <p:cSld name="Copertina 3">
    <p:spTree>
      <p:nvGrpSpPr>
        <p:cNvPr id="1" name="Shape 236"/>
        <p:cNvGrpSpPr/>
        <p:nvPr/>
      </p:nvGrpSpPr>
      <p:grpSpPr>
        <a:xfrm>
          <a:off x="0" y="0"/>
          <a:ext cx="0" cy="0"/>
          <a:chOff x="0" y="0"/>
          <a:chExt cx="0" cy="0"/>
        </a:xfrm>
      </p:grpSpPr>
      <p:pic>
        <p:nvPicPr>
          <p:cNvPr id="237" name="Google Shape;237;g2bbf2f46c1d_1_3128" descr="001.png"/>
          <p:cNvPicPr preferRelativeResize="0"/>
          <p:nvPr/>
        </p:nvPicPr>
        <p:blipFill rotWithShape="1">
          <a:blip r:embed="rId2">
            <a:alphaModFix/>
          </a:blip>
          <a:srcRect t="19821" r="2036" b="30333"/>
          <a:stretch/>
        </p:blipFill>
        <p:spPr>
          <a:xfrm>
            <a:off x="0" y="-71120"/>
            <a:ext cx="12192000" cy="3489143"/>
          </a:xfrm>
          <a:prstGeom prst="rect">
            <a:avLst/>
          </a:prstGeom>
          <a:noFill/>
          <a:ln>
            <a:noFill/>
          </a:ln>
        </p:spPr>
      </p:pic>
      <p:cxnSp>
        <p:nvCxnSpPr>
          <p:cNvPr id="238" name="Google Shape;238;g2bbf2f46c1d_1_3128"/>
          <p:cNvCxnSpPr/>
          <p:nvPr/>
        </p:nvCxnSpPr>
        <p:spPr>
          <a:xfrm>
            <a:off x="0" y="3418023"/>
            <a:ext cx="12192000" cy="0"/>
          </a:xfrm>
          <a:prstGeom prst="straightConnector1">
            <a:avLst/>
          </a:prstGeom>
          <a:noFill/>
          <a:ln w="76200" cap="flat" cmpd="sng">
            <a:solidFill>
              <a:srgbClr val="82BC2E"/>
            </a:solidFill>
            <a:prstDash val="solid"/>
            <a:round/>
            <a:headEnd type="none" w="sm" len="sm"/>
            <a:tailEnd type="none" w="sm" len="sm"/>
          </a:ln>
        </p:spPr>
      </p:cxnSp>
      <p:sp>
        <p:nvSpPr>
          <p:cNvPr id="239" name="Google Shape;239;g2bbf2f46c1d_1_3128"/>
          <p:cNvSpPr/>
          <p:nvPr/>
        </p:nvSpPr>
        <p:spPr>
          <a:xfrm>
            <a:off x="-4405660" y="-887988"/>
            <a:ext cx="14258400" cy="10693800"/>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g2bbf2f46c1d_1_3128"/>
          <p:cNvSpPr txBox="1">
            <a:spLocks noGrp="1"/>
          </p:cNvSpPr>
          <p:nvPr>
            <p:ph type="body" idx="1"/>
          </p:nvPr>
        </p:nvSpPr>
        <p:spPr>
          <a:xfrm>
            <a:off x="1468967" y="3828995"/>
            <a:ext cx="7694100" cy="917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40"/>
              </a:spcBef>
              <a:spcAft>
                <a:spcPts val="0"/>
              </a:spcAft>
              <a:buClr>
                <a:srgbClr val="82BC00"/>
              </a:buClr>
              <a:buSzPts val="3200"/>
              <a:buFont typeface="Arial"/>
              <a:buNone/>
              <a:defRPr sz="3200" b="1"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Google Shape;241;g2bbf2f46c1d_1_3128"/>
          <p:cNvSpPr txBox="1">
            <a:spLocks noGrp="1"/>
          </p:cNvSpPr>
          <p:nvPr>
            <p:ph type="body" idx="2"/>
          </p:nvPr>
        </p:nvSpPr>
        <p:spPr>
          <a:xfrm>
            <a:off x="1468967" y="4923038"/>
            <a:ext cx="7694100" cy="41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82BC00"/>
              </a:buClr>
              <a:buSzPts val="2000"/>
              <a:buFont typeface="Arial"/>
              <a:buNone/>
              <a:defRPr sz="2000" b="0"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2" name="Google Shape;242;g2bbf2f46c1d_1_3128"/>
          <p:cNvSpPr txBox="1">
            <a:spLocks noGrp="1"/>
          </p:cNvSpPr>
          <p:nvPr>
            <p:ph type="body" idx="3"/>
          </p:nvPr>
        </p:nvSpPr>
        <p:spPr>
          <a:xfrm>
            <a:off x="1468967" y="5548133"/>
            <a:ext cx="6563700" cy="3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3" name="Google Shape;243;g2bbf2f46c1d_1_3128"/>
          <p:cNvSpPr txBox="1">
            <a:spLocks noGrp="1"/>
          </p:cNvSpPr>
          <p:nvPr>
            <p:ph type="body" idx="4"/>
          </p:nvPr>
        </p:nvSpPr>
        <p:spPr>
          <a:xfrm>
            <a:off x="1468967" y="5871627"/>
            <a:ext cx="6563700" cy="347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244" name="Google Shape;244;g2bbf2f46c1d_1_3128"/>
          <p:cNvGrpSpPr/>
          <p:nvPr/>
        </p:nvGrpSpPr>
        <p:grpSpPr>
          <a:xfrm>
            <a:off x="9852355" y="-1400239"/>
            <a:ext cx="3774706" cy="2831100"/>
            <a:chOff x="7389452" y="-1403293"/>
            <a:chExt cx="2831100" cy="2831100"/>
          </a:xfrm>
        </p:grpSpPr>
        <p:sp>
          <p:nvSpPr>
            <p:cNvPr id="245" name="Google Shape;245;g2bbf2f46c1d_1_3128"/>
            <p:cNvSpPr/>
            <p:nvPr/>
          </p:nvSpPr>
          <p:spPr>
            <a:xfrm>
              <a:off x="7389452" y="-1403293"/>
              <a:ext cx="2831100" cy="28311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6" name="Google Shape;246;g2bbf2f46c1d_1_3128"/>
            <p:cNvPicPr preferRelativeResize="0"/>
            <p:nvPr/>
          </p:nvPicPr>
          <p:blipFill rotWithShape="1">
            <a:blip r:embed="rId3">
              <a:alphaModFix/>
            </a:blip>
            <a:srcRect/>
            <a:stretch/>
          </p:blipFill>
          <p:spPr>
            <a:xfrm>
              <a:off x="7863786" y="238407"/>
              <a:ext cx="1081400" cy="77831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interna 1">
  <p:cSld name="Slide interna 1">
    <p:spTree>
      <p:nvGrpSpPr>
        <p:cNvPr id="1" name="Shape 247"/>
        <p:cNvGrpSpPr/>
        <p:nvPr/>
      </p:nvGrpSpPr>
      <p:grpSpPr>
        <a:xfrm>
          <a:off x="0" y="0"/>
          <a:ext cx="0" cy="0"/>
          <a:chOff x="0" y="0"/>
          <a:chExt cx="0" cy="0"/>
        </a:xfrm>
      </p:grpSpPr>
      <p:grpSp>
        <p:nvGrpSpPr>
          <p:cNvPr id="248" name="Google Shape;248;g2bbf2f46c1d_1_3139"/>
          <p:cNvGrpSpPr/>
          <p:nvPr/>
        </p:nvGrpSpPr>
        <p:grpSpPr>
          <a:xfrm>
            <a:off x="-1021765" y="665453"/>
            <a:ext cx="2420154" cy="306100"/>
            <a:chOff x="-2119409" y="2289984"/>
            <a:chExt cx="3168156" cy="534300"/>
          </a:xfrm>
        </p:grpSpPr>
        <p:cxnSp>
          <p:nvCxnSpPr>
            <p:cNvPr id="249" name="Google Shape;249;g2bbf2f46c1d_1_3139"/>
            <p:cNvCxnSpPr/>
            <p:nvPr/>
          </p:nvCxnSpPr>
          <p:spPr>
            <a:xfrm rot="10800000">
              <a:off x="-2119409" y="2559863"/>
              <a:ext cx="2916000" cy="0"/>
            </a:xfrm>
            <a:prstGeom prst="straightConnector1">
              <a:avLst/>
            </a:prstGeom>
            <a:noFill/>
            <a:ln w="101600" cap="flat" cmpd="sng">
              <a:solidFill>
                <a:srgbClr val="5B6770"/>
              </a:solidFill>
              <a:prstDash val="solid"/>
              <a:round/>
              <a:headEnd type="none" w="sm" len="sm"/>
              <a:tailEnd type="none" w="sm" len="sm"/>
            </a:ln>
          </p:spPr>
        </p:cxnSp>
        <p:sp>
          <p:nvSpPr>
            <p:cNvPr id="250" name="Google Shape;250;g2bbf2f46c1d_1_3139"/>
            <p:cNvSpPr/>
            <p:nvPr/>
          </p:nvSpPr>
          <p:spPr>
            <a:xfrm>
              <a:off x="514447" y="2289984"/>
              <a:ext cx="534300" cy="534300"/>
            </a:xfrm>
            <a:prstGeom prst="ellipse">
              <a:avLst/>
            </a:prstGeom>
            <a:solidFill>
              <a:srgbClr val="5B67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3D69B"/>
                </a:solidFill>
                <a:highlight>
                  <a:srgbClr val="00FF00"/>
                </a:highlight>
                <a:latin typeface="Arial"/>
                <a:ea typeface="Arial"/>
                <a:cs typeface="Arial"/>
                <a:sym typeface="Arial"/>
              </a:endParaRPr>
            </a:p>
          </p:txBody>
        </p:sp>
        <p:sp>
          <p:nvSpPr>
            <p:cNvPr id="251" name="Google Shape;251;g2bbf2f46c1d_1_3139"/>
            <p:cNvSpPr/>
            <p:nvPr/>
          </p:nvSpPr>
          <p:spPr>
            <a:xfrm>
              <a:off x="699640" y="2475177"/>
              <a:ext cx="164100" cy="1641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3D69B"/>
                </a:solidFill>
                <a:latin typeface="Arial"/>
                <a:ea typeface="Arial"/>
                <a:cs typeface="Arial"/>
                <a:sym typeface="Arial"/>
              </a:endParaRPr>
            </a:p>
          </p:txBody>
        </p:sp>
      </p:grpSp>
      <p:sp>
        <p:nvSpPr>
          <p:cNvPr id="252" name="Google Shape;252;g2bbf2f46c1d_1_3139"/>
          <p:cNvSpPr txBox="1">
            <a:spLocks noGrp="1"/>
          </p:cNvSpPr>
          <p:nvPr>
            <p:ph type="body" idx="1"/>
          </p:nvPr>
        </p:nvSpPr>
        <p:spPr>
          <a:xfrm>
            <a:off x="1496173" y="573320"/>
            <a:ext cx="5594400" cy="39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24509A"/>
              </a:buClr>
              <a:buSzPts val="2800"/>
              <a:buFont typeface="Arial"/>
              <a:buNone/>
              <a:defRPr sz="2800" b="1" i="0" u="none" strike="noStrike" cap="none">
                <a:solidFill>
                  <a:srgbClr val="24509A"/>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3" name="Google Shape;253;g2bbf2f46c1d_1_3139"/>
          <p:cNvSpPr txBox="1">
            <a:spLocks noGrp="1"/>
          </p:cNvSpPr>
          <p:nvPr>
            <p:ph type="body" idx="2"/>
          </p:nvPr>
        </p:nvSpPr>
        <p:spPr>
          <a:xfrm>
            <a:off x="1496173" y="989135"/>
            <a:ext cx="5579700" cy="31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4" name="Google Shape;254;g2bbf2f46c1d_1_3139" descr="angoli-bianchi-bordino.eps"/>
          <p:cNvPicPr preferRelativeResize="0"/>
          <p:nvPr/>
        </p:nvPicPr>
        <p:blipFill rotWithShape="1">
          <a:blip r:embed="rId2">
            <a:alphaModFix/>
          </a:blip>
          <a:srcRect/>
          <a:stretch/>
        </p:blipFill>
        <p:spPr>
          <a:xfrm>
            <a:off x="10819907" y="0"/>
            <a:ext cx="1041400" cy="6858000"/>
          </a:xfrm>
          <a:prstGeom prst="rect">
            <a:avLst/>
          </a:prstGeom>
          <a:noFill/>
          <a:ln>
            <a:noFill/>
          </a:ln>
        </p:spPr>
      </p:pic>
      <p:pic>
        <p:nvPicPr>
          <p:cNvPr id="255" name="Google Shape;255;g2bbf2f46c1d_1_3139"/>
          <p:cNvPicPr preferRelativeResize="0"/>
          <p:nvPr/>
        </p:nvPicPr>
        <p:blipFill rotWithShape="1">
          <a:blip r:embed="rId3">
            <a:alphaModFix/>
          </a:blip>
          <a:srcRect b="13963"/>
          <a:stretch/>
        </p:blipFill>
        <p:spPr>
          <a:xfrm>
            <a:off x="11109293" y="138479"/>
            <a:ext cx="957803" cy="443904"/>
          </a:xfrm>
          <a:prstGeom prst="rect">
            <a:avLst/>
          </a:prstGeom>
          <a:noFill/>
          <a:ln>
            <a:noFill/>
          </a:ln>
        </p:spPr>
      </p:pic>
      <p:sp>
        <p:nvSpPr>
          <p:cNvPr id="256" name="Google Shape;256;g2bbf2f46c1d_1_3139"/>
          <p:cNvSpPr txBox="1"/>
          <p:nvPr/>
        </p:nvSpPr>
        <p:spPr>
          <a:xfrm>
            <a:off x="11671161" y="6523348"/>
            <a:ext cx="506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i="0" u="none" strike="noStrike" cap="none">
                <a:solidFill>
                  <a:srgbClr val="0031A2"/>
                </a:solidFill>
                <a:latin typeface="Arial"/>
                <a:ea typeface="Arial"/>
                <a:cs typeface="Arial"/>
                <a:sym typeface="Arial"/>
              </a:rPr>
              <a:t>‹N›</a:t>
            </a:fld>
            <a:endParaRPr sz="900" b="0" i="0" u="none" strike="noStrike" cap="none">
              <a:solidFill>
                <a:srgbClr val="0031A2"/>
              </a:solidFill>
              <a:latin typeface="Arial"/>
              <a:ea typeface="Arial"/>
              <a:cs typeface="Arial"/>
              <a:sym typeface="Arial"/>
            </a:endParaRPr>
          </a:p>
        </p:txBody>
      </p:sp>
      <p:sp>
        <p:nvSpPr>
          <p:cNvPr id="257" name="Google Shape;257;g2bbf2f46c1d_1_3139"/>
          <p:cNvSpPr txBox="1">
            <a:spLocks noGrp="1"/>
          </p:cNvSpPr>
          <p:nvPr>
            <p:ph type="body" idx="3"/>
          </p:nvPr>
        </p:nvSpPr>
        <p:spPr>
          <a:xfrm>
            <a:off x="624000" y="1632130"/>
            <a:ext cx="10972800" cy="4583400"/>
          </a:xfrm>
          <a:prstGeom prst="rect">
            <a:avLst/>
          </a:prstGeom>
          <a:noFill/>
          <a:ln>
            <a:noFill/>
          </a:ln>
        </p:spPr>
        <p:txBody>
          <a:bodyPr spcFirstLastPara="1" wrap="square" lIns="0" tIns="0" rIns="0" bIns="0" anchor="t" anchorCtr="0">
            <a:normAutofit/>
          </a:bodyPr>
          <a:lstStyle>
            <a:lvl1pPr marL="457200" marR="0" lvl="0" indent="-228600" algn="l" rtl="0">
              <a:lnSpc>
                <a:spcPct val="11875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1875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1875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1875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1875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2bbf2f46c1d_1_2955"/>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2000" b="1" i="0">
                <a:solidFill>
                  <a:srgbClr val="001F5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bbf2f46c1d_1_295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SzPts val="2800"/>
              <a:buChar char="•"/>
              <a:defRPr b="0" i="0">
                <a:solidFill>
                  <a:schemeClr val="dk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6" name="Google Shape;66;g2bbf2f46c1d_1_2955"/>
          <p:cNvSpPr txBox="1">
            <a:spLocks noGrp="1"/>
          </p:cNvSpPr>
          <p:nvPr>
            <p:ph type="ftr" idx="11"/>
          </p:nvPr>
        </p:nvSpPr>
        <p:spPr>
          <a:xfrm>
            <a:off x="4038600" y="6356350"/>
            <a:ext cx="4114800" cy="365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bbf2f46c1d_1_2955"/>
          <p:cNvSpPr txBox="1">
            <a:spLocks noGrp="1"/>
          </p:cNvSpPr>
          <p:nvPr>
            <p:ph type="dt" idx="10"/>
          </p:nvPr>
        </p:nvSpPr>
        <p:spPr>
          <a:xfrm>
            <a:off x="838200" y="6356350"/>
            <a:ext cx="2743200" cy="36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2bbf2f46c1d_1_2955"/>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lvl1pPr marL="38100" marR="0" lvl="0"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1pPr>
            <a:lvl2pPr marL="38100" marR="0" lvl="1"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2pPr>
            <a:lvl3pPr marL="38100" marR="0" lvl="2"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3pPr>
            <a:lvl4pPr marL="38100" marR="0" lvl="3"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4pPr>
            <a:lvl5pPr marL="38100" marR="0" lvl="4"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5pPr>
            <a:lvl6pPr marL="38100" marR="0" lvl="5"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6pPr>
            <a:lvl7pPr marL="38100" marR="0" lvl="6"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7pPr>
            <a:lvl8pPr marL="38100" marR="0" lvl="7"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8pPr>
            <a:lvl9pPr marL="38100" marR="0" lvl="8"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positiva titolo 1">
  <p:cSld name="1_Diapositiva titolo">
    <p:spTree>
      <p:nvGrpSpPr>
        <p:cNvPr id="1" name="Shape 258"/>
        <p:cNvGrpSpPr/>
        <p:nvPr/>
      </p:nvGrpSpPr>
      <p:grpSpPr>
        <a:xfrm>
          <a:off x="0" y="0"/>
          <a:ext cx="0" cy="0"/>
          <a:chOff x="0" y="0"/>
          <a:chExt cx="0" cy="0"/>
        </a:xfrm>
      </p:grpSpPr>
      <p:sp>
        <p:nvSpPr>
          <p:cNvPr id="259" name="Google Shape;259;g2bbf2f46c1d_1_3150"/>
          <p:cNvSpPr txBox="1">
            <a:spLocks noGrp="1"/>
          </p:cNvSpPr>
          <p:nvPr>
            <p:ph type="ctrTitle"/>
          </p:nvPr>
        </p:nvSpPr>
        <p:spPr>
          <a:xfrm>
            <a:off x="1524000" y="1122363"/>
            <a:ext cx="9144000" cy="23877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chemeClr val="dk1"/>
              </a:buClr>
              <a:buSzPts val="4500"/>
              <a:buFont typeface="Calibri"/>
              <a:buChar char="●"/>
              <a:defRPr sz="4500" b="1" i="0" u="none" strike="noStrike" cap="none">
                <a:solidFill>
                  <a:srgbClr val="184B9A"/>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0" name="Google Shape;260;g2bbf2f46c1d_1_3150"/>
          <p:cNvSpPr txBox="1">
            <a:spLocks noGrp="1"/>
          </p:cNvSpPr>
          <p:nvPr>
            <p:ph type="subTitle" idx="1"/>
          </p:nvPr>
        </p:nvSpPr>
        <p:spPr>
          <a:xfrm>
            <a:off x="1524000" y="3602039"/>
            <a:ext cx="9144000" cy="16557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rgbClr val="4C5966"/>
                </a:solidFill>
                <a:latin typeface="Arial"/>
                <a:ea typeface="Arial"/>
                <a:cs typeface="Arial"/>
                <a:sym typeface="Arial"/>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rgbClr val="4C5966"/>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rgbClr val="4C5966"/>
                </a:solidFill>
                <a:latin typeface="Arial"/>
                <a:ea typeface="Arial"/>
                <a:cs typeface="Arial"/>
                <a:sym typeface="Arial"/>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rgbClr val="4C5966"/>
                </a:solidFill>
                <a:latin typeface="Arial"/>
                <a:ea typeface="Arial"/>
                <a:cs typeface="Arial"/>
                <a:sym typeface="Arial"/>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rgbClr val="4C5966"/>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61" name="Google Shape;261;g2bbf2f46c1d_1_3150"/>
          <p:cNvSpPr txBox="1">
            <a:spLocks noGrp="1"/>
          </p:cNvSpPr>
          <p:nvPr>
            <p:ph type="dt" idx="10"/>
          </p:nvPr>
        </p:nvSpPr>
        <p:spPr>
          <a:xfrm>
            <a:off x="838200" y="6356351"/>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262" name="Google Shape;262;g2bbf2f46c1d_1_3150"/>
          <p:cNvSpPr txBox="1">
            <a:spLocks noGrp="1"/>
          </p:cNvSpPr>
          <p:nvPr>
            <p:ph type="ftr" idx="11"/>
          </p:nvPr>
        </p:nvSpPr>
        <p:spPr>
          <a:xfrm>
            <a:off x="4038600" y="6356351"/>
            <a:ext cx="41148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263" name="Google Shape;263;g2bbf2f46c1d_1_3150"/>
          <p:cNvSpPr txBox="1">
            <a:spLocks noGrp="1"/>
          </p:cNvSpPr>
          <p:nvPr>
            <p:ph type="sldNum" idx="12"/>
          </p:nvPr>
        </p:nvSpPr>
        <p:spPr>
          <a:xfrm>
            <a:off x="8610600" y="6356351"/>
            <a:ext cx="27432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8"/>
        <p:cNvGrpSpPr/>
        <p:nvPr/>
      </p:nvGrpSpPr>
      <p:grpSpPr>
        <a:xfrm>
          <a:off x="0" y="0"/>
          <a:ext cx="0" cy="0"/>
          <a:chOff x="0" y="0"/>
          <a:chExt cx="0" cy="0"/>
        </a:xfrm>
      </p:grpSpPr>
      <p:sp>
        <p:nvSpPr>
          <p:cNvPr id="269" name="Google Shape;269;g2bbf2f46c1d_1_316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0"/>
        <p:cNvGrpSpPr/>
        <p:nvPr/>
      </p:nvGrpSpPr>
      <p:grpSpPr>
        <a:xfrm>
          <a:off x="0" y="0"/>
          <a:ext cx="0" cy="0"/>
          <a:chOff x="0" y="0"/>
          <a:chExt cx="0" cy="0"/>
        </a:xfrm>
      </p:grpSpPr>
      <p:sp>
        <p:nvSpPr>
          <p:cNvPr id="271" name="Google Shape;271;g2bbf2f46c1d_1_316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72" name="Google Shape;272;g2bbf2f46c1d_1_316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73" name="Google Shape;273;g2bbf2f46c1d_1_31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4"/>
        <p:cNvGrpSpPr/>
        <p:nvPr/>
      </p:nvGrpSpPr>
      <p:grpSpPr>
        <a:xfrm>
          <a:off x="0" y="0"/>
          <a:ext cx="0" cy="0"/>
          <a:chOff x="0" y="0"/>
          <a:chExt cx="0" cy="0"/>
        </a:xfrm>
      </p:grpSpPr>
      <p:sp>
        <p:nvSpPr>
          <p:cNvPr id="275" name="Google Shape;275;g2bbf2f46c1d_1_316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76" name="Google Shape;276;g2bbf2f46c1d_1_316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7"/>
        <p:cNvGrpSpPr/>
        <p:nvPr/>
      </p:nvGrpSpPr>
      <p:grpSpPr>
        <a:xfrm>
          <a:off x="0" y="0"/>
          <a:ext cx="0" cy="0"/>
          <a:chOff x="0" y="0"/>
          <a:chExt cx="0" cy="0"/>
        </a:xfrm>
      </p:grpSpPr>
      <p:sp>
        <p:nvSpPr>
          <p:cNvPr id="278" name="Google Shape;278;g2bbf2f46c1d_1_31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79" name="Google Shape;279;g2bbf2f46c1d_1_316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80" name="Google Shape;280;g2bbf2f46c1d_1_31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1"/>
        <p:cNvGrpSpPr/>
        <p:nvPr/>
      </p:nvGrpSpPr>
      <p:grpSpPr>
        <a:xfrm>
          <a:off x="0" y="0"/>
          <a:ext cx="0" cy="0"/>
          <a:chOff x="0" y="0"/>
          <a:chExt cx="0" cy="0"/>
        </a:xfrm>
      </p:grpSpPr>
      <p:sp>
        <p:nvSpPr>
          <p:cNvPr id="282" name="Google Shape;282;g2bbf2f46c1d_1_317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3" name="Google Shape;283;g2bbf2f46c1d_1_3173"/>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84" name="Google Shape;284;g2bbf2f46c1d_1_3173"/>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85" name="Google Shape;285;g2bbf2f46c1d_1_317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6"/>
        <p:cNvGrpSpPr/>
        <p:nvPr/>
      </p:nvGrpSpPr>
      <p:grpSpPr>
        <a:xfrm>
          <a:off x="0" y="0"/>
          <a:ext cx="0" cy="0"/>
          <a:chOff x="0" y="0"/>
          <a:chExt cx="0" cy="0"/>
        </a:xfrm>
      </p:grpSpPr>
      <p:sp>
        <p:nvSpPr>
          <p:cNvPr id="287" name="Google Shape;287;g2bbf2f46c1d_1_31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8" name="Google Shape;288;g2bbf2f46c1d_1_317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9"/>
        <p:cNvGrpSpPr/>
        <p:nvPr/>
      </p:nvGrpSpPr>
      <p:grpSpPr>
        <a:xfrm>
          <a:off x="0" y="0"/>
          <a:ext cx="0" cy="0"/>
          <a:chOff x="0" y="0"/>
          <a:chExt cx="0" cy="0"/>
        </a:xfrm>
      </p:grpSpPr>
      <p:sp>
        <p:nvSpPr>
          <p:cNvPr id="290" name="Google Shape;290;g2bbf2f46c1d_1_3181"/>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91" name="Google Shape;291;g2bbf2f46c1d_1_3181"/>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2" name="Google Shape;292;g2bbf2f46c1d_1_31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3"/>
        <p:cNvGrpSpPr/>
        <p:nvPr/>
      </p:nvGrpSpPr>
      <p:grpSpPr>
        <a:xfrm>
          <a:off x="0" y="0"/>
          <a:ext cx="0" cy="0"/>
          <a:chOff x="0" y="0"/>
          <a:chExt cx="0" cy="0"/>
        </a:xfrm>
      </p:grpSpPr>
      <p:sp>
        <p:nvSpPr>
          <p:cNvPr id="294" name="Google Shape;294;g2bbf2f46c1d_1_318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95" name="Google Shape;295;g2bbf2f46c1d_1_318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6"/>
        <p:cNvGrpSpPr/>
        <p:nvPr/>
      </p:nvGrpSpPr>
      <p:grpSpPr>
        <a:xfrm>
          <a:off x="0" y="0"/>
          <a:ext cx="0" cy="0"/>
          <a:chOff x="0" y="0"/>
          <a:chExt cx="0" cy="0"/>
        </a:xfrm>
      </p:grpSpPr>
      <p:sp>
        <p:nvSpPr>
          <p:cNvPr id="297" name="Google Shape;297;g2bbf2f46c1d_1_318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2bbf2f46c1d_1_3188"/>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299" name="Google Shape;299;g2bbf2f46c1d_1_3188"/>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00" name="Google Shape;300;g2bbf2f46c1d_1_3188"/>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01" name="Google Shape;301;g2bbf2f46c1d_1_318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titolo 1">
  <p:cSld name="Diapositiva titolo">
    <p:spTree>
      <p:nvGrpSpPr>
        <p:cNvPr id="1" name="Shape 6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2"/>
        <p:cNvGrpSpPr/>
        <p:nvPr/>
      </p:nvGrpSpPr>
      <p:grpSpPr>
        <a:xfrm>
          <a:off x="0" y="0"/>
          <a:ext cx="0" cy="0"/>
          <a:chOff x="0" y="0"/>
          <a:chExt cx="0" cy="0"/>
        </a:xfrm>
      </p:grpSpPr>
      <p:sp>
        <p:nvSpPr>
          <p:cNvPr id="303" name="Google Shape;303;g2bbf2f46c1d_1_319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304" name="Google Shape;304;g2bbf2f46c1d_1_319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5"/>
        <p:cNvGrpSpPr/>
        <p:nvPr/>
      </p:nvGrpSpPr>
      <p:grpSpPr>
        <a:xfrm>
          <a:off x="0" y="0"/>
          <a:ext cx="0" cy="0"/>
          <a:chOff x="0" y="0"/>
          <a:chExt cx="0" cy="0"/>
        </a:xfrm>
      </p:grpSpPr>
      <p:sp>
        <p:nvSpPr>
          <p:cNvPr id="306" name="Google Shape;306;g2bbf2f46c1d_1_3197"/>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307" name="Google Shape;307;g2bbf2f46c1d_1_3197"/>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308" name="Google Shape;308;g2bbf2f46c1d_1_31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apositiva titolo 1">
  <p:cSld name="Diapositiva titolo">
    <p:spTree>
      <p:nvGrpSpPr>
        <p:cNvPr id="1" name="Shape 309"/>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16"/>
        <p:cNvGrpSpPr/>
        <p:nvPr/>
      </p:nvGrpSpPr>
      <p:grpSpPr>
        <a:xfrm>
          <a:off x="0" y="0"/>
          <a:ext cx="0" cy="0"/>
          <a:chOff x="0" y="0"/>
          <a:chExt cx="0" cy="0"/>
        </a:xfrm>
      </p:grpSpPr>
      <p:sp>
        <p:nvSpPr>
          <p:cNvPr id="317" name="Google Shape;317;g2bbf2f46c1d_1_32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2bbf2f46c1d_1_32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g2bbf2f46c1d_1_32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apositiva titolo 1">
  <p:cSld name="Diapositiva titolo">
    <p:spTree>
      <p:nvGrpSpPr>
        <p:cNvPr id="1" name="Shape 320"/>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olo titolo 1">
  <p:cSld name="Solo titolo">
    <p:bg>
      <p:bgPr>
        <a:solidFill>
          <a:schemeClr val="lt1"/>
        </a:solidFill>
        <a:effectLst/>
      </p:bgPr>
    </p:bg>
    <p:spTree>
      <p:nvGrpSpPr>
        <p:cNvPr id="1" name="Shape 321"/>
        <p:cNvGrpSpPr/>
        <p:nvPr/>
      </p:nvGrpSpPr>
      <p:grpSpPr>
        <a:xfrm>
          <a:off x="0" y="0"/>
          <a:ext cx="0" cy="0"/>
          <a:chOff x="0" y="0"/>
          <a:chExt cx="0" cy="0"/>
        </a:xfrm>
      </p:grpSpPr>
      <p:sp>
        <p:nvSpPr>
          <p:cNvPr id="322" name="Google Shape;322;g2bbf2f46c1d_1_3213"/>
          <p:cNvSpPr txBox="1">
            <a:spLocks noGrp="1"/>
          </p:cNvSpPr>
          <p:nvPr>
            <p:ph type="title"/>
          </p:nvPr>
        </p:nvSpPr>
        <p:spPr>
          <a:xfrm>
            <a:off x="480717" y="262501"/>
            <a:ext cx="4413000" cy="1227600"/>
          </a:xfrm>
          <a:prstGeom prst="rect">
            <a:avLst/>
          </a:prstGeom>
          <a:noFill/>
          <a:ln>
            <a:noFill/>
          </a:ln>
        </p:spPr>
        <p:txBody>
          <a:bodyPr spcFirstLastPara="1" wrap="square" lIns="45700" tIns="18275" rIns="27425" bIns="18275" anchor="t" anchorCtr="0">
            <a:noAutofit/>
          </a:bodyPr>
          <a:lstStyle>
            <a:lvl1pPr marR="0" lvl="0" algn="l">
              <a:lnSpc>
                <a:spcPct val="100000"/>
              </a:lnSpc>
              <a:spcBef>
                <a:spcPts val="0"/>
              </a:spcBef>
              <a:spcAft>
                <a:spcPts val="0"/>
              </a:spcAft>
              <a:buClr>
                <a:srgbClr val="184B9A"/>
              </a:buClr>
              <a:buSzPts val="3150"/>
              <a:buFont typeface="Arial"/>
              <a:buNone/>
              <a:defRPr sz="3150" b="1" i="0" u="none" strike="noStrike" cap="none">
                <a:solidFill>
                  <a:srgbClr val="184B9A"/>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g2bbf2f46c1d_1_3213"/>
          <p:cNvSpPr txBox="1">
            <a:spLocks noGrp="1"/>
          </p:cNvSpPr>
          <p:nvPr>
            <p:ph type="body" idx="1"/>
          </p:nvPr>
        </p:nvSpPr>
        <p:spPr>
          <a:xfrm>
            <a:off x="203201" y="6443666"/>
            <a:ext cx="5418600" cy="2448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165"/>
              </a:spcBef>
              <a:spcAft>
                <a:spcPts val="0"/>
              </a:spcAft>
              <a:buClr>
                <a:schemeClr val="dk2"/>
              </a:buClr>
              <a:buSzPts val="825"/>
              <a:buFont typeface="Arial"/>
              <a:buNone/>
              <a:defRPr sz="825" b="0" i="0" u="none" strike="noStrike" cap="none">
                <a:solidFill>
                  <a:schemeClr val="dk2"/>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4" name="Google Shape;324;g2bbf2f46c1d_1_3213"/>
          <p:cNvSpPr txBox="1">
            <a:spLocks noGrp="1"/>
          </p:cNvSpPr>
          <p:nvPr>
            <p:ph type="body" idx="2"/>
          </p:nvPr>
        </p:nvSpPr>
        <p:spPr>
          <a:xfrm>
            <a:off x="480486" y="1660005"/>
            <a:ext cx="4413300" cy="3810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2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325" name="Google Shape;325;g2bbf2f46c1d_1_3213"/>
          <p:cNvGrpSpPr/>
          <p:nvPr/>
        </p:nvGrpSpPr>
        <p:grpSpPr>
          <a:xfrm>
            <a:off x="5486328" y="1899028"/>
            <a:ext cx="4005141" cy="3877993"/>
            <a:chOff x="2133600" y="914400"/>
            <a:chExt cx="4800600" cy="4648200"/>
          </a:xfrm>
        </p:grpSpPr>
        <p:sp>
          <p:nvSpPr>
            <p:cNvPr id="326" name="Google Shape;326;g2bbf2f46c1d_1_3213"/>
            <p:cNvSpPr/>
            <p:nvPr/>
          </p:nvSpPr>
          <p:spPr>
            <a:xfrm>
              <a:off x="3733800" y="1600200"/>
              <a:ext cx="2133600" cy="2133600"/>
            </a:xfrm>
            <a:prstGeom prst="ellipse">
              <a:avLst/>
            </a:prstGeom>
            <a:solidFill>
              <a:schemeClr val="accent3">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g2bbf2f46c1d_1_3213"/>
            <p:cNvSpPr/>
            <p:nvPr/>
          </p:nvSpPr>
          <p:spPr>
            <a:xfrm>
              <a:off x="4800600" y="3276600"/>
              <a:ext cx="2133600" cy="2133600"/>
            </a:xfrm>
            <a:prstGeom prst="ellipse">
              <a:avLst/>
            </a:prstGeom>
            <a:solidFill>
              <a:schemeClr val="accent5">
                <a:alpha val="4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g2bbf2f46c1d_1_3213"/>
            <p:cNvSpPr/>
            <p:nvPr/>
          </p:nvSpPr>
          <p:spPr>
            <a:xfrm>
              <a:off x="2514600" y="1676400"/>
              <a:ext cx="1371600" cy="1371600"/>
            </a:xfrm>
            <a:prstGeom prst="ellipse">
              <a:avLst/>
            </a:prstGeom>
            <a:solidFill>
              <a:schemeClr val="accent6">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29" name="Google Shape;329;g2bbf2f46c1d_1_3213"/>
            <p:cNvSpPr/>
            <p:nvPr/>
          </p:nvSpPr>
          <p:spPr>
            <a:xfrm>
              <a:off x="2133600" y="2971800"/>
              <a:ext cx="1066800" cy="1066800"/>
            </a:xfrm>
            <a:prstGeom prst="ellipse">
              <a:avLst/>
            </a:prstGeom>
            <a:solidFill>
              <a:schemeClr val="accent2">
                <a:alpha val="2392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g2bbf2f46c1d_1_3213"/>
            <p:cNvSpPr/>
            <p:nvPr/>
          </p:nvSpPr>
          <p:spPr>
            <a:xfrm>
              <a:off x="5562600" y="1905000"/>
              <a:ext cx="1066800" cy="1066800"/>
            </a:xfrm>
            <a:prstGeom prst="ellipse">
              <a:avLst/>
            </a:prstGeom>
            <a:solidFill>
              <a:schemeClr val="accent4">
                <a:alpha val="29019"/>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g2bbf2f46c1d_1_3213"/>
            <p:cNvSpPr/>
            <p:nvPr/>
          </p:nvSpPr>
          <p:spPr>
            <a:xfrm>
              <a:off x="3733800" y="914400"/>
              <a:ext cx="1066800" cy="1066800"/>
            </a:xfrm>
            <a:prstGeom prst="ellipse">
              <a:avLst/>
            </a:prstGeom>
            <a:solidFill>
              <a:schemeClr val="accent6">
                <a:alpha val="29019"/>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g2bbf2f46c1d_1_3213"/>
            <p:cNvSpPr/>
            <p:nvPr/>
          </p:nvSpPr>
          <p:spPr>
            <a:xfrm>
              <a:off x="2209800" y="3429000"/>
              <a:ext cx="2133600" cy="2133600"/>
            </a:xfrm>
            <a:prstGeom prst="ellipse">
              <a:avLst/>
            </a:prstGeom>
            <a:solidFill>
              <a:srgbClr val="93B3D7">
                <a:alpha val="4392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cxnSp>
        <p:nvCxnSpPr>
          <p:cNvPr id="333" name="Google Shape;333;g2bbf2f46c1d_1_3213"/>
          <p:cNvCxnSpPr/>
          <p:nvPr/>
        </p:nvCxnSpPr>
        <p:spPr>
          <a:xfrm rot="10800000" flipH="1">
            <a:off x="5740707" y="3962273"/>
            <a:ext cx="1418100" cy="34800"/>
          </a:xfrm>
          <a:prstGeom prst="bentConnector4">
            <a:avLst>
              <a:gd name="adj1" fmla="val 0"/>
              <a:gd name="adj2" fmla="val 0"/>
            </a:avLst>
          </a:prstGeom>
          <a:solidFill>
            <a:schemeClr val="accent1"/>
          </a:solidFill>
          <a:ln w="152400" cap="flat" cmpd="sng">
            <a:solidFill>
              <a:schemeClr val="dk1"/>
            </a:solidFill>
            <a:prstDash val="solid"/>
            <a:round/>
            <a:headEnd type="none" w="sm" len="sm"/>
            <a:tailEnd type="none" w="sm" len="sm"/>
          </a:ln>
        </p:spPr>
      </p:cxnSp>
      <p:cxnSp>
        <p:nvCxnSpPr>
          <p:cNvPr id="334" name="Google Shape;334;g2bbf2f46c1d_1_3213"/>
          <p:cNvCxnSpPr/>
          <p:nvPr/>
        </p:nvCxnSpPr>
        <p:spPr>
          <a:xfrm rot="-5400000" flipH="1">
            <a:off x="6076250" y="3200621"/>
            <a:ext cx="1605300" cy="528000"/>
          </a:xfrm>
          <a:prstGeom prst="bentConnector3">
            <a:avLst>
              <a:gd name="adj1" fmla="val 49998"/>
            </a:avLst>
          </a:prstGeom>
          <a:solidFill>
            <a:schemeClr val="accent1"/>
          </a:solidFill>
          <a:ln w="152400" cap="flat" cmpd="sng">
            <a:solidFill>
              <a:schemeClr val="dk1"/>
            </a:solidFill>
            <a:prstDash val="solid"/>
            <a:round/>
            <a:headEnd type="none" w="sm" len="sm"/>
            <a:tailEnd type="none" w="sm" len="sm"/>
          </a:ln>
        </p:spPr>
      </p:cxnSp>
      <p:cxnSp>
        <p:nvCxnSpPr>
          <p:cNvPr id="335" name="Google Shape;335;g2bbf2f46c1d_1_3213"/>
          <p:cNvCxnSpPr/>
          <p:nvPr/>
        </p:nvCxnSpPr>
        <p:spPr>
          <a:xfrm>
            <a:off x="5966653" y="4823563"/>
            <a:ext cx="1398900" cy="381600"/>
          </a:xfrm>
          <a:prstGeom prst="bentConnector3">
            <a:avLst>
              <a:gd name="adj1" fmla="val 49992"/>
            </a:avLst>
          </a:prstGeom>
          <a:solidFill>
            <a:schemeClr val="accent1"/>
          </a:solidFill>
          <a:ln w="152400" cap="flat" cmpd="sng">
            <a:solidFill>
              <a:schemeClr val="dk1"/>
            </a:solidFill>
            <a:prstDash val="solid"/>
            <a:round/>
            <a:headEnd type="none" w="sm" len="sm"/>
            <a:tailEnd type="none" w="sm" len="sm"/>
          </a:ln>
        </p:spPr>
      </p:cxnSp>
      <p:cxnSp>
        <p:nvCxnSpPr>
          <p:cNvPr id="336" name="Google Shape;336;g2bbf2f46c1d_1_3213"/>
          <p:cNvCxnSpPr/>
          <p:nvPr/>
        </p:nvCxnSpPr>
        <p:spPr>
          <a:xfrm rot="5400000">
            <a:off x="7494963" y="3145128"/>
            <a:ext cx="1271400" cy="826500"/>
          </a:xfrm>
          <a:prstGeom prst="bentConnector3">
            <a:avLst>
              <a:gd name="adj1" fmla="val 20629"/>
            </a:avLst>
          </a:prstGeom>
          <a:solidFill>
            <a:schemeClr val="accent1"/>
          </a:solidFill>
          <a:ln w="152400" cap="flat" cmpd="sng">
            <a:solidFill>
              <a:schemeClr val="dk1"/>
            </a:solidFill>
            <a:prstDash val="solid"/>
            <a:round/>
            <a:headEnd type="none" w="sm" len="sm"/>
            <a:tailEnd type="none" w="sm" len="sm"/>
          </a:ln>
        </p:spPr>
      </p:cxnSp>
      <p:cxnSp>
        <p:nvCxnSpPr>
          <p:cNvPr id="337" name="Google Shape;337;g2bbf2f46c1d_1_3213"/>
          <p:cNvCxnSpPr/>
          <p:nvPr/>
        </p:nvCxnSpPr>
        <p:spPr>
          <a:xfrm flipH="1">
            <a:off x="7768511" y="3488462"/>
            <a:ext cx="896700" cy="321600"/>
          </a:xfrm>
          <a:prstGeom prst="bentConnector3">
            <a:avLst>
              <a:gd name="adj1" fmla="val 50008"/>
            </a:avLst>
          </a:prstGeom>
          <a:solidFill>
            <a:schemeClr val="accent1"/>
          </a:solidFill>
          <a:ln w="152400" cap="flat" cmpd="sng">
            <a:solidFill>
              <a:schemeClr val="dk1"/>
            </a:solidFill>
            <a:prstDash val="solid"/>
            <a:round/>
            <a:headEnd type="none" w="sm" len="sm"/>
            <a:tailEnd type="none" w="sm" len="sm"/>
          </a:ln>
        </p:spPr>
      </p:cxnSp>
      <p:cxnSp>
        <p:nvCxnSpPr>
          <p:cNvPr id="338" name="Google Shape;338;g2bbf2f46c1d_1_3213"/>
          <p:cNvCxnSpPr/>
          <p:nvPr/>
        </p:nvCxnSpPr>
        <p:spPr>
          <a:xfrm rot="10800000">
            <a:off x="7701400" y="4505791"/>
            <a:ext cx="1335300" cy="508500"/>
          </a:xfrm>
          <a:prstGeom prst="bentConnector3">
            <a:avLst>
              <a:gd name="adj1" fmla="val 25720"/>
            </a:avLst>
          </a:prstGeom>
          <a:solidFill>
            <a:schemeClr val="accent1"/>
          </a:solidFill>
          <a:ln w="152400" cap="flat" cmpd="sng">
            <a:solidFill>
              <a:schemeClr val="dk1"/>
            </a:solidFill>
            <a:prstDash val="solid"/>
            <a:round/>
            <a:headEnd type="none" w="sm" len="sm"/>
            <a:tailEnd type="none" w="sm" len="sm"/>
          </a:ln>
        </p:spPr>
      </p:cxnSp>
      <p:cxnSp>
        <p:nvCxnSpPr>
          <p:cNvPr id="339" name="Google Shape;339;g2bbf2f46c1d_1_3213"/>
          <p:cNvCxnSpPr/>
          <p:nvPr/>
        </p:nvCxnSpPr>
        <p:spPr>
          <a:xfrm rot="5400000">
            <a:off x="6367415" y="2781478"/>
            <a:ext cx="2441700" cy="234900"/>
          </a:xfrm>
          <a:prstGeom prst="bentConnector3">
            <a:avLst>
              <a:gd name="adj1" fmla="val 50001"/>
            </a:avLst>
          </a:prstGeom>
          <a:solidFill>
            <a:schemeClr val="accent1"/>
          </a:solidFill>
          <a:ln w="152400" cap="flat" cmpd="sng">
            <a:solidFill>
              <a:schemeClr val="dk1"/>
            </a:solidFill>
            <a:prstDash val="solid"/>
            <a:round/>
            <a:headEnd type="none" w="sm" len="sm"/>
            <a:tailEnd type="none" w="sm" len="sm"/>
          </a:ln>
        </p:spPr>
      </p:cxnSp>
      <p:grpSp>
        <p:nvGrpSpPr>
          <p:cNvPr id="340" name="Google Shape;340;g2bbf2f46c1d_1_3213"/>
          <p:cNvGrpSpPr/>
          <p:nvPr/>
        </p:nvGrpSpPr>
        <p:grpSpPr>
          <a:xfrm>
            <a:off x="6673228" y="4112407"/>
            <a:ext cx="1716685" cy="2745799"/>
            <a:chOff x="2435225" y="22552"/>
            <a:chExt cx="4273550" cy="6835448"/>
          </a:xfrm>
        </p:grpSpPr>
        <p:sp>
          <p:nvSpPr>
            <p:cNvPr id="341" name="Google Shape;341;g2bbf2f46c1d_1_3213"/>
            <p:cNvSpPr/>
            <p:nvPr/>
          </p:nvSpPr>
          <p:spPr>
            <a:xfrm>
              <a:off x="3413126" y="22552"/>
              <a:ext cx="2317750" cy="634999"/>
            </a:xfrm>
            <a:custGeom>
              <a:avLst/>
              <a:gdLst/>
              <a:ahLst/>
              <a:cxnLst/>
              <a:rect l="l" t="t" r="r" b="b"/>
              <a:pathLst>
                <a:path w="1460" h="400" extrusionOk="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2" name="Google Shape;342;g2bbf2f46c1d_1_3213"/>
            <p:cNvSpPr/>
            <p:nvPr/>
          </p:nvSpPr>
          <p:spPr>
            <a:xfrm>
              <a:off x="2435225" y="5880100"/>
              <a:ext cx="4273550" cy="977900"/>
            </a:xfrm>
            <a:custGeom>
              <a:avLst/>
              <a:gdLst/>
              <a:ahLst/>
              <a:cxnLst/>
              <a:rect l="l" t="t" r="r" b="b"/>
              <a:pathLst>
                <a:path w="2692" h="616" extrusionOk="0">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3" name="Google Shape;343;g2bbf2f46c1d_1_3213"/>
            <p:cNvSpPr/>
            <p:nvPr/>
          </p:nvSpPr>
          <p:spPr>
            <a:xfrm>
              <a:off x="3413126" y="646276"/>
              <a:ext cx="2317800" cy="5251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344" name="Google Shape;344;g2bbf2f46c1d_1_3213"/>
          <p:cNvSpPr/>
          <p:nvPr/>
        </p:nvSpPr>
        <p:spPr>
          <a:xfrm>
            <a:off x="4567976" y="4163926"/>
            <a:ext cx="1398600" cy="13986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5" name="Google Shape;345;g2bbf2f46c1d_1_3213"/>
          <p:cNvSpPr/>
          <p:nvPr/>
        </p:nvSpPr>
        <p:spPr>
          <a:xfrm>
            <a:off x="5041368" y="2598397"/>
            <a:ext cx="1398600" cy="13986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6" name="Google Shape;346;g2bbf2f46c1d_1_3213"/>
          <p:cNvSpPr/>
          <p:nvPr/>
        </p:nvSpPr>
        <p:spPr>
          <a:xfrm>
            <a:off x="8665212" y="2789124"/>
            <a:ext cx="1398600" cy="13986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7" name="Google Shape;347;g2bbf2f46c1d_1_3213"/>
          <p:cNvSpPr/>
          <p:nvPr/>
        </p:nvSpPr>
        <p:spPr>
          <a:xfrm>
            <a:off x="9036700" y="4314956"/>
            <a:ext cx="1398600" cy="13986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8" name="Google Shape;348;g2bbf2f46c1d_1_3213"/>
          <p:cNvSpPr/>
          <p:nvPr/>
        </p:nvSpPr>
        <p:spPr>
          <a:xfrm>
            <a:off x="5915560" y="1263297"/>
            <a:ext cx="1398600" cy="13986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49" name="Google Shape;349;g2bbf2f46c1d_1_3213"/>
          <p:cNvSpPr/>
          <p:nvPr/>
        </p:nvSpPr>
        <p:spPr>
          <a:xfrm>
            <a:off x="7844576" y="1524003"/>
            <a:ext cx="1398600" cy="13986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0" name="Google Shape;350;g2bbf2f46c1d_1_3213"/>
          <p:cNvSpPr/>
          <p:nvPr/>
        </p:nvSpPr>
        <p:spPr>
          <a:xfrm>
            <a:off x="7006376" y="279402"/>
            <a:ext cx="1398600" cy="1398600"/>
          </a:xfrm>
          <a:prstGeom prst="ellipse">
            <a:avLst/>
          </a:prstGeom>
          <a:solidFill>
            <a:srgbClr val="C9E34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51" name="Google Shape;351;g2bbf2f46c1d_1_3213"/>
          <p:cNvSpPr txBox="1">
            <a:spLocks noGrp="1"/>
          </p:cNvSpPr>
          <p:nvPr>
            <p:ph type="body" idx="3"/>
          </p:nvPr>
        </p:nvSpPr>
        <p:spPr>
          <a:xfrm>
            <a:off x="4563533" y="45191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2" name="Google Shape;352;g2bbf2f46c1d_1_3213"/>
          <p:cNvSpPr txBox="1">
            <a:spLocks noGrp="1"/>
          </p:cNvSpPr>
          <p:nvPr>
            <p:ph type="body" idx="4"/>
          </p:nvPr>
        </p:nvSpPr>
        <p:spPr>
          <a:xfrm>
            <a:off x="5020733" y="2990913"/>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g2bbf2f46c1d_1_3213"/>
          <p:cNvSpPr txBox="1">
            <a:spLocks noGrp="1"/>
          </p:cNvSpPr>
          <p:nvPr>
            <p:ph type="body" idx="5"/>
          </p:nvPr>
        </p:nvSpPr>
        <p:spPr>
          <a:xfrm>
            <a:off x="5858933" y="1706173"/>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g2bbf2f46c1d_1_3213"/>
          <p:cNvSpPr txBox="1">
            <a:spLocks noGrp="1"/>
          </p:cNvSpPr>
          <p:nvPr>
            <p:ph type="body" idx="6"/>
          </p:nvPr>
        </p:nvSpPr>
        <p:spPr>
          <a:xfrm>
            <a:off x="6934201" y="62275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g2bbf2f46c1d_1_3213"/>
          <p:cNvSpPr txBox="1">
            <a:spLocks noGrp="1"/>
          </p:cNvSpPr>
          <p:nvPr>
            <p:ph type="body" idx="7"/>
          </p:nvPr>
        </p:nvSpPr>
        <p:spPr>
          <a:xfrm>
            <a:off x="7840133" y="19283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g2bbf2f46c1d_1_3213"/>
          <p:cNvSpPr txBox="1">
            <a:spLocks noGrp="1"/>
          </p:cNvSpPr>
          <p:nvPr>
            <p:ph type="body" idx="8"/>
          </p:nvPr>
        </p:nvSpPr>
        <p:spPr>
          <a:xfrm>
            <a:off x="8610601" y="32237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g2bbf2f46c1d_1_3213"/>
          <p:cNvSpPr txBox="1">
            <a:spLocks noGrp="1"/>
          </p:cNvSpPr>
          <p:nvPr>
            <p:ph type="body" idx="9"/>
          </p:nvPr>
        </p:nvSpPr>
        <p:spPr>
          <a:xfrm>
            <a:off x="8983133" y="4671538"/>
            <a:ext cx="1456200" cy="279600"/>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210"/>
              </a:spcBef>
              <a:spcAft>
                <a:spcPts val="0"/>
              </a:spcAft>
              <a:buClr>
                <a:srgbClr val="4C5966"/>
              </a:buClr>
              <a:buSzPts val="1050"/>
              <a:buFont typeface="Arial"/>
              <a:buNone/>
              <a:defRPr sz="1050"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8" name="Google Shape;358;g2bbf2f46c1d_1_3213"/>
          <p:cNvSpPr txBox="1">
            <a:spLocks noGrp="1"/>
          </p:cNvSpPr>
          <p:nvPr>
            <p:ph type="body" idx="13"/>
          </p:nvPr>
        </p:nvSpPr>
        <p:spPr>
          <a:xfrm>
            <a:off x="4546601" y="51308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g2bbf2f46c1d_1_3213"/>
          <p:cNvSpPr txBox="1">
            <a:spLocks noGrp="1"/>
          </p:cNvSpPr>
          <p:nvPr>
            <p:ph type="body" idx="14"/>
          </p:nvPr>
        </p:nvSpPr>
        <p:spPr>
          <a:xfrm>
            <a:off x="5020733" y="35814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Google Shape;360;g2bbf2f46c1d_1_3213"/>
          <p:cNvSpPr txBox="1">
            <a:spLocks noGrp="1"/>
          </p:cNvSpPr>
          <p:nvPr>
            <p:ph type="body" idx="15"/>
          </p:nvPr>
        </p:nvSpPr>
        <p:spPr>
          <a:xfrm>
            <a:off x="5858933" y="22860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g2bbf2f46c1d_1_3213"/>
          <p:cNvSpPr txBox="1">
            <a:spLocks noGrp="1"/>
          </p:cNvSpPr>
          <p:nvPr>
            <p:ph type="body" idx="16"/>
          </p:nvPr>
        </p:nvSpPr>
        <p:spPr>
          <a:xfrm>
            <a:off x="6934201" y="12192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2" name="Google Shape;362;g2bbf2f46c1d_1_3213"/>
          <p:cNvSpPr txBox="1">
            <a:spLocks noGrp="1"/>
          </p:cNvSpPr>
          <p:nvPr>
            <p:ph type="body" idx="17"/>
          </p:nvPr>
        </p:nvSpPr>
        <p:spPr>
          <a:xfrm>
            <a:off x="7848601" y="25400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3" name="Google Shape;363;g2bbf2f46c1d_1_3213"/>
          <p:cNvSpPr txBox="1">
            <a:spLocks noGrp="1"/>
          </p:cNvSpPr>
          <p:nvPr>
            <p:ph type="body" idx="18"/>
          </p:nvPr>
        </p:nvSpPr>
        <p:spPr>
          <a:xfrm>
            <a:off x="8610601" y="38354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4" name="Google Shape;364;g2bbf2f46c1d_1_3213"/>
          <p:cNvSpPr txBox="1">
            <a:spLocks noGrp="1"/>
          </p:cNvSpPr>
          <p:nvPr>
            <p:ph type="body" idx="19"/>
          </p:nvPr>
        </p:nvSpPr>
        <p:spPr>
          <a:xfrm>
            <a:off x="8991601" y="5334000"/>
            <a:ext cx="1456200" cy="279300"/>
          </a:xfrm>
          <a:prstGeom prst="rect">
            <a:avLst/>
          </a:prstGeom>
          <a:noFill/>
          <a:ln>
            <a:noFill/>
          </a:ln>
        </p:spPr>
        <p:txBody>
          <a:bodyPr spcFirstLastPara="1" wrap="square" lIns="45700" tIns="18275" rIns="27425" bIns="18275" anchor="t" anchorCtr="0">
            <a:noAutofit/>
          </a:bodyPr>
          <a:lstStyle>
            <a:lvl1pPr marL="457200" marR="0" lvl="0" indent="-228600" algn="l">
              <a:lnSpc>
                <a:spcPct val="100000"/>
              </a:lnSpc>
              <a:spcBef>
                <a:spcPts val="165"/>
              </a:spcBef>
              <a:spcAft>
                <a:spcPts val="0"/>
              </a:spcAft>
              <a:buClr>
                <a:srgbClr val="4C5966"/>
              </a:buClr>
              <a:buSzPts val="825"/>
              <a:buFont typeface="Arial"/>
              <a:buNone/>
              <a:defRPr sz="825" b="0" i="0" u="none" strike="noStrike" cap="none">
                <a:solidFill>
                  <a:srgbClr val="4C5966"/>
                </a:solidFill>
                <a:latin typeface="Arial"/>
                <a:ea typeface="Arial"/>
                <a:cs typeface="Arial"/>
                <a:sym typeface="Arial"/>
              </a:defRPr>
            </a:lvl1pPr>
            <a:lvl2pPr marL="914400" marR="0" lvl="1"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5"/>
        <p:cNvGrpSpPr/>
        <p:nvPr/>
      </p:nvGrpSpPr>
      <p:grpSpPr>
        <a:xfrm>
          <a:off x="0" y="0"/>
          <a:ext cx="0" cy="0"/>
          <a:chOff x="0" y="0"/>
          <a:chExt cx="0" cy="0"/>
        </a:xfrm>
      </p:grpSpPr>
      <p:sp>
        <p:nvSpPr>
          <p:cNvPr id="366" name="Google Shape;366;g2bbf2f46c1d_1_3257"/>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2000" b="1" i="0">
                <a:solidFill>
                  <a:srgbClr val="001F5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g2bbf2f46c1d_1_325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SzPts val="2800"/>
              <a:buChar char="•"/>
              <a:defRPr b="0" i="0">
                <a:solidFill>
                  <a:schemeClr val="dk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68" name="Google Shape;368;g2bbf2f46c1d_1_3257"/>
          <p:cNvSpPr txBox="1">
            <a:spLocks noGrp="1"/>
          </p:cNvSpPr>
          <p:nvPr>
            <p:ph type="ftr" idx="11"/>
          </p:nvPr>
        </p:nvSpPr>
        <p:spPr>
          <a:xfrm>
            <a:off x="4038600" y="6356350"/>
            <a:ext cx="4114800" cy="365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g2bbf2f46c1d_1_3257"/>
          <p:cNvSpPr txBox="1">
            <a:spLocks noGrp="1"/>
          </p:cNvSpPr>
          <p:nvPr>
            <p:ph type="dt" idx="10"/>
          </p:nvPr>
        </p:nvSpPr>
        <p:spPr>
          <a:xfrm>
            <a:off x="838200" y="6356350"/>
            <a:ext cx="2743200" cy="365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g2bbf2f46c1d_1_3257"/>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lvl1pPr marL="38100" marR="0" lvl="0"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1pPr>
            <a:lvl2pPr marL="38100" marR="0" lvl="1"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2pPr>
            <a:lvl3pPr marL="38100" marR="0" lvl="2"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3pPr>
            <a:lvl4pPr marL="38100" marR="0" lvl="3"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4pPr>
            <a:lvl5pPr marL="38100" marR="0" lvl="4"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5pPr>
            <a:lvl6pPr marL="38100" marR="0" lvl="5"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6pPr>
            <a:lvl7pPr marL="38100" marR="0" lvl="6"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7pPr>
            <a:lvl8pPr marL="38100" marR="0" lvl="7"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8pPr>
            <a:lvl9pPr marL="38100" marR="0" lvl="8" indent="0" algn="r">
              <a:lnSpc>
                <a:spcPct val="118214"/>
              </a:lnSpc>
              <a:spcBef>
                <a:spcPts val="0"/>
              </a:spcBef>
              <a:spcAft>
                <a:spcPts val="0"/>
              </a:spcAft>
              <a:buClr>
                <a:srgbClr val="000000"/>
              </a:buClr>
              <a:buSzPts val="1200"/>
              <a:buFont typeface="Arial"/>
              <a:buNone/>
              <a:defRPr sz="1400" b="0" i="0" u="none" strike="noStrike" cap="none">
                <a:solidFill>
                  <a:schemeClr val="lt1"/>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uoto">
  <p:cSld name="Vuoto">
    <p:spTree>
      <p:nvGrpSpPr>
        <p:cNvPr id="1" name="Shape 371"/>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uoto 1">
  <p:cSld name="Vuoto 1">
    <p:spTree>
      <p:nvGrpSpPr>
        <p:cNvPr id="1" name="Shape 372"/>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73"/>
        <p:cNvGrpSpPr/>
        <p:nvPr/>
      </p:nvGrpSpPr>
      <p:grpSpPr>
        <a:xfrm>
          <a:off x="0" y="0"/>
          <a:ext cx="0" cy="0"/>
          <a:chOff x="0" y="0"/>
          <a:chExt cx="0" cy="0"/>
        </a:xfrm>
      </p:grpSpPr>
      <p:sp>
        <p:nvSpPr>
          <p:cNvPr id="374" name="Google Shape;374;g2bbf2f46c1d_1_326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g2bbf2f46c1d_1_326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6" name="Google Shape;376;g2bbf2f46c1d_1_32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g2bbf2f46c1d_1_32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g2bbf2f46c1d_1_32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uoto 1">
  <p:cSld name="Vuoto 1">
    <p:spTree>
      <p:nvGrpSpPr>
        <p:cNvPr id="1" name="Shape 71"/>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79"/>
        <p:cNvGrpSpPr/>
        <p:nvPr/>
      </p:nvGrpSpPr>
      <p:grpSpPr>
        <a:xfrm>
          <a:off x="0" y="0"/>
          <a:ext cx="0" cy="0"/>
          <a:chOff x="0" y="0"/>
          <a:chExt cx="0" cy="0"/>
        </a:xfrm>
      </p:grpSpPr>
      <p:sp>
        <p:nvSpPr>
          <p:cNvPr id="380" name="Google Shape;380;g2bbf2f46c1d_1_327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g2bbf2f46c1d_1_327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2" name="Google Shape;382;g2bbf2f46c1d_1_32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2bbf2f46c1d_1_32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g2bbf2f46c1d_1_32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85"/>
        <p:cNvGrpSpPr/>
        <p:nvPr/>
      </p:nvGrpSpPr>
      <p:grpSpPr>
        <a:xfrm>
          <a:off x="0" y="0"/>
          <a:ext cx="0" cy="0"/>
          <a:chOff x="0" y="0"/>
          <a:chExt cx="0" cy="0"/>
        </a:xfrm>
      </p:grpSpPr>
      <p:sp>
        <p:nvSpPr>
          <p:cNvPr id="386" name="Google Shape;386;g2bbf2f46c1d_1_32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g2bbf2f46c1d_1_327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g2bbf2f46c1d_1_327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g2bbf2f46c1d_1_32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g2bbf2f46c1d_1_32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g2bbf2f46c1d_1_32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92"/>
        <p:cNvGrpSpPr/>
        <p:nvPr/>
      </p:nvGrpSpPr>
      <p:grpSpPr>
        <a:xfrm>
          <a:off x="0" y="0"/>
          <a:ext cx="0" cy="0"/>
          <a:chOff x="0" y="0"/>
          <a:chExt cx="0" cy="0"/>
        </a:xfrm>
      </p:grpSpPr>
      <p:sp>
        <p:nvSpPr>
          <p:cNvPr id="393" name="Google Shape;393;g2bbf2f46c1d_1_328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2bbf2f46c1d_1_328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5" name="Google Shape;395;g2bbf2f46c1d_1_328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g2bbf2f46c1d_1_328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7" name="Google Shape;397;g2bbf2f46c1d_1_328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g2bbf2f46c1d_1_32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g2bbf2f46c1d_1_32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g2bbf2f46c1d_1_32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01"/>
        <p:cNvGrpSpPr/>
        <p:nvPr/>
      </p:nvGrpSpPr>
      <p:grpSpPr>
        <a:xfrm>
          <a:off x="0" y="0"/>
          <a:ext cx="0" cy="0"/>
          <a:chOff x="0" y="0"/>
          <a:chExt cx="0" cy="0"/>
        </a:xfrm>
      </p:grpSpPr>
      <p:sp>
        <p:nvSpPr>
          <p:cNvPr id="402" name="Google Shape;402;g2bbf2f46c1d_1_32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g2bbf2f46c1d_1_32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g2bbf2f46c1d_1_32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g2bbf2f46c1d_1_32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06"/>
        <p:cNvGrpSpPr/>
        <p:nvPr/>
      </p:nvGrpSpPr>
      <p:grpSpPr>
        <a:xfrm>
          <a:off x="0" y="0"/>
          <a:ext cx="0" cy="0"/>
          <a:chOff x="0" y="0"/>
          <a:chExt cx="0" cy="0"/>
        </a:xfrm>
      </p:grpSpPr>
      <p:sp>
        <p:nvSpPr>
          <p:cNvPr id="407" name="Google Shape;407;g2bbf2f46c1d_1_329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2bbf2f46c1d_1_329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9" name="Google Shape;409;g2bbf2f46c1d_1_329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0" name="Google Shape;410;g2bbf2f46c1d_1_32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g2bbf2f46c1d_1_32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2bbf2f46c1d_1_32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413"/>
        <p:cNvGrpSpPr/>
        <p:nvPr/>
      </p:nvGrpSpPr>
      <p:grpSpPr>
        <a:xfrm>
          <a:off x="0" y="0"/>
          <a:ext cx="0" cy="0"/>
          <a:chOff x="0" y="0"/>
          <a:chExt cx="0" cy="0"/>
        </a:xfrm>
      </p:grpSpPr>
      <p:sp>
        <p:nvSpPr>
          <p:cNvPr id="414" name="Google Shape;414;g2bbf2f46c1d_1_330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2bbf2f46c1d_1_3305"/>
          <p:cNvSpPr>
            <a:spLocks noGrp="1"/>
          </p:cNvSpPr>
          <p:nvPr>
            <p:ph type="pic" idx="2"/>
          </p:nvPr>
        </p:nvSpPr>
        <p:spPr>
          <a:xfrm>
            <a:off x="5183188" y="987425"/>
            <a:ext cx="6172200" cy="4873500"/>
          </a:xfrm>
          <a:prstGeom prst="rect">
            <a:avLst/>
          </a:prstGeom>
          <a:noFill/>
          <a:ln>
            <a:noFill/>
          </a:ln>
        </p:spPr>
      </p:sp>
      <p:sp>
        <p:nvSpPr>
          <p:cNvPr id="416" name="Google Shape;416;g2bbf2f46c1d_1_330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7" name="Google Shape;417;g2bbf2f46c1d_1_33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2bbf2f46c1d_1_33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g2bbf2f46c1d_1_33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420"/>
        <p:cNvGrpSpPr/>
        <p:nvPr/>
      </p:nvGrpSpPr>
      <p:grpSpPr>
        <a:xfrm>
          <a:off x="0" y="0"/>
          <a:ext cx="0" cy="0"/>
          <a:chOff x="0" y="0"/>
          <a:chExt cx="0" cy="0"/>
        </a:xfrm>
      </p:grpSpPr>
      <p:sp>
        <p:nvSpPr>
          <p:cNvPr id="421" name="Google Shape;421;g2bbf2f46c1d_1_33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g2bbf2f46c1d_1_33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g2bbf2f46c1d_1_33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g2bbf2f46c1d_1_33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g2bbf2f46c1d_1_33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426"/>
        <p:cNvGrpSpPr/>
        <p:nvPr/>
      </p:nvGrpSpPr>
      <p:grpSpPr>
        <a:xfrm>
          <a:off x="0" y="0"/>
          <a:ext cx="0" cy="0"/>
          <a:chOff x="0" y="0"/>
          <a:chExt cx="0" cy="0"/>
        </a:xfrm>
      </p:grpSpPr>
      <p:sp>
        <p:nvSpPr>
          <p:cNvPr id="427" name="Google Shape;427;g2bbf2f46c1d_1_331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2bbf2f46c1d_1_331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9" name="Google Shape;429;g2bbf2f46c1d_1_33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g2bbf2f46c1d_1_33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g2bbf2f46c1d_1_33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72"/>
        <p:cNvGrpSpPr/>
        <p:nvPr/>
      </p:nvGrpSpPr>
      <p:grpSpPr>
        <a:xfrm>
          <a:off x="0" y="0"/>
          <a:ext cx="0" cy="0"/>
          <a:chOff x="0" y="0"/>
          <a:chExt cx="0" cy="0"/>
        </a:xfrm>
      </p:grpSpPr>
      <p:sp>
        <p:nvSpPr>
          <p:cNvPr id="73" name="Google Shape;73;g2bbf2f46c1d_1_296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2bbf2f46c1d_1_296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5" name="Google Shape;75;g2bbf2f46c1d_1_29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2bbf2f46c1d_1_29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2bbf2f46c1d_1_29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78"/>
        <p:cNvGrpSpPr/>
        <p:nvPr/>
      </p:nvGrpSpPr>
      <p:grpSpPr>
        <a:xfrm>
          <a:off x="0" y="0"/>
          <a:ext cx="0" cy="0"/>
          <a:chOff x="0" y="0"/>
          <a:chExt cx="0" cy="0"/>
        </a:xfrm>
      </p:grpSpPr>
      <p:sp>
        <p:nvSpPr>
          <p:cNvPr id="79" name="Google Shape;79;g2bbf2f46c1d_1_297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bbf2f46c1d_1_297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g2bbf2f46c1d_1_29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2bbf2f46c1d_1_29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2bbf2f46c1d_1_29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84"/>
        <p:cNvGrpSpPr/>
        <p:nvPr/>
      </p:nvGrpSpPr>
      <p:grpSpPr>
        <a:xfrm>
          <a:off x="0" y="0"/>
          <a:ext cx="0" cy="0"/>
          <a:chOff x="0" y="0"/>
          <a:chExt cx="0" cy="0"/>
        </a:xfrm>
      </p:grpSpPr>
      <p:sp>
        <p:nvSpPr>
          <p:cNvPr id="85" name="Google Shape;85;g2bbf2f46c1d_1_29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2bbf2f46c1d_1_297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g2bbf2f46c1d_1_297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2bbf2f46c1d_1_29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2bbf2f46c1d_1_29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2bbf2f46c1d_1_29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91"/>
        <p:cNvGrpSpPr/>
        <p:nvPr/>
      </p:nvGrpSpPr>
      <p:grpSpPr>
        <a:xfrm>
          <a:off x="0" y="0"/>
          <a:ext cx="0" cy="0"/>
          <a:chOff x="0" y="0"/>
          <a:chExt cx="0" cy="0"/>
        </a:xfrm>
      </p:grpSpPr>
      <p:sp>
        <p:nvSpPr>
          <p:cNvPr id="92" name="Google Shape;92;g2bbf2f46c1d_1_298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2bbf2f46c1d_1_298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2bbf2f46c1d_1_298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g2bbf2f46c1d_1_298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6" name="Google Shape;96;g2bbf2f46c1d_1_298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g2bbf2f46c1d_1_29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bbf2f46c1d_1_29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2bbf2f46c1d_1_29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bbf2f46c1d_1_290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bbf2f46c1d_1_290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bbf2f46c1d_1_29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bbf2f46c1d_1_29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bbf2f46c1d_1_29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64"/>
        <p:cNvGrpSpPr/>
        <p:nvPr/>
      </p:nvGrpSpPr>
      <p:grpSpPr>
        <a:xfrm>
          <a:off x="0" y="0"/>
          <a:ext cx="0" cy="0"/>
          <a:chOff x="0" y="0"/>
          <a:chExt cx="0" cy="0"/>
        </a:xfrm>
      </p:grpSpPr>
      <p:sp>
        <p:nvSpPr>
          <p:cNvPr id="265" name="Google Shape;265;g2bbf2f46c1d_1_315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266" name="Google Shape;266;g2bbf2f46c1d_1_315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267" name="Google Shape;267;g2bbf2f46c1d_1_315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g2bbf2f46c1d_1_32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2" name="Google Shape;312;g2bbf2f46c1d_1_32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g2bbf2f46c1d_1_32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g2bbf2f46c1d_1_32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5" name="Google Shape;315;g2bbf2f46c1d_1_32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jpg"/><Relationship Id="rId7" Type="http://schemas.openxmlformats.org/officeDocument/2006/relationships/hyperlink" Target="https://it.freepik.com/vettori-gratuito/illustrazione-del-concetto-di-vantaggi_19245706.htm#query=vantaggi&amp;position=1&amp;from_view=search&amp;track=sph"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7.png"/><Relationship Id="rId7"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8.jp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hyperlink" Target="https://supporto.infocamere.it/aswsWeb/selectLanding?idProduct=SISU&amp;userRole=sisupa" TargetMode="External"/><Relationship Id="rId4" Type="http://schemas.openxmlformats.org/officeDocument/2006/relationships/image" Target="../media/image18.jp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hyperlink" Target="https://www.impresainungiorno.gov.it/web/gues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supporto.infocamere.it/aswsWeb/selectLanding?idProduct=SISU&amp;userRole=sisupa"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impresainungiorno.gov.it/web/l-impresa-e-il-comune/sistema-informatico-degli-sportelli-unici-ssu-"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18.jp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35.jpg"/><Relationship Id="rId7"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43.xml"/><Relationship Id="rId6" Type="http://schemas.openxmlformats.org/officeDocument/2006/relationships/image" Target="../media/image36.png"/><Relationship Id="rId5" Type="http://schemas.openxmlformats.org/officeDocument/2006/relationships/image" Target="../media/image18.jp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https://it.freepik.com/vettori-gratuito/illustrazione-del-concetto-di-scadenza_13850248.htm#query=clock&amp;position=7&amp;from_view=autho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2bbf2f46c1d_1_1662"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437" name="Google Shape;437;g2bbf2f46c1d_1_1662"/>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chemeClr val="dk1"/>
              </a:solidFill>
              <a:latin typeface="Arial"/>
              <a:ea typeface="Arial"/>
              <a:cs typeface="Arial"/>
              <a:sym typeface="Arial"/>
            </a:endParaRPr>
          </a:p>
        </p:txBody>
      </p:sp>
      <p:sp>
        <p:nvSpPr>
          <p:cNvPr id="438" name="Google Shape;438;g2bbf2f46c1d_1_1662"/>
          <p:cNvSpPr/>
          <p:nvPr/>
        </p:nvSpPr>
        <p:spPr>
          <a:xfrm>
            <a:off x="301550" y="1351725"/>
            <a:ext cx="11170500" cy="347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400"/>
              <a:buFont typeface="Arial"/>
              <a:buNone/>
            </a:pPr>
            <a:r>
              <a:rPr lang="it-IT" sz="5400" b="1" i="0" u="none" strike="noStrike" cap="none">
                <a:solidFill>
                  <a:schemeClr val="lt1"/>
                </a:solidFill>
                <a:latin typeface="Arial"/>
                <a:ea typeface="Arial"/>
                <a:cs typeface="Arial"/>
                <a:sym typeface="Arial"/>
              </a:rPr>
              <a:t>SSU </a:t>
            </a:r>
            <a:endParaRPr sz="5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400"/>
              <a:buFont typeface="Arial"/>
              <a:buNone/>
            </a:pPr>
            <a:r>
              <a:rPr lang="it-IT" sz="3000" b="1" i="0" u="none" strike="noStrike" cap="none">
                <a:solidFill>
                  <a:schemeClr val="lt1"/>
                </a:solidFill>
                <a:latin typeface="Arial"/>
                <a:ea typeface="Arial"/>
                <a:cs typeface="Arial"/>
                <a:sym typeface="Arial"/>
              </a:rPr>
              <a:t>(Sistema Informatico Sportelli Unici) </a:t>
            </a:r>
            <a:endParaRPr sz="3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400"/>
              <a:buFont typeface="Arial"/>
              <a:buNone/>
            </a:pPr>
            <a:endParaRPr sz="3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400"/>
              <a:buFont typeface="Arial"/>
              <a:buNone/>
            </a:pPr>
            <a:r>
              <a:rPr lang="it-IT" sz="4000" b="1" i="0" u="none" strike="noStrike" cap="none">
                <a:solidFill>
                  <a:schemeClr val="lt1"/>
                </a:solidFill>
                <a:latin typeface="Arial"/>
                <a:ea typeface="Arial"/>
                <a:cs typeface="Arial"/>
                <a:sym typeface="Arial"/>
              </a:rPr>
              <a:t>Semplificazione e standardizzazione degli Sportelli Unici</a:t>
            </a:r>
            <a:endParaRPr sz="4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chemeClr val="lt1"/>
                </a:solidFill>
                <a:latin typeface="Arial"/>
                <a:ea typeface="Arial"/>
                <a:cs typeface="Arial"/>
                <a:sym typeface="Arial"/>
              </a:rPr>
              <a:t> </a:t>
            </a:r>
            <a:endParaRPr sz="3200" b="1" i="0" u="none" strike="noStrike" cap="none">
              <a:solidFill>
                <a:schemeClr val="lt1"/>
              </a:solidFill>
              <a:latin typeface="Arial"/>
              <a:ea typeface="Arial"/>
              <a:cs typeface="Arial"/>
              <a:sym typeface="Arial"/>
            </a:endParaRPr>
          </a:p>
        </p:txBody>
      </p:sp>
      <p:pic>
        <p:nvPicPr>
          <p:cNvPr id="439" name="Google Shape;439;g2bbf2f46c1d_1_1662"/>
          <p:cNvPicPr preferRelativeResize="0"/>
          <p:nvPr/>
        </p:nvPicPr>
        <p:blipFill rotWithShape="1">
          <a:blip r:embed="rId4">
            <a:alphaModFix/>
          </a:blip>
          <a:srcRect/>
          <a:stretch/>
        </p:blipFill>
        <p:spPr>
          <a:xfrm>
            <a:off x="3695733" y="6452128"/>
            <a:ext cx="4800533" cy="337245"/>
          </a:xfrm>
          <a:prstGeom prst="rect">
            <a:avLst/>
          </a:prstGeom>
          <a:noFill/>
          <a:ln>
            <a:noFill/>
          </a:ln>
        </p:spPr>
      </p:pic>
      <p:pic>
        <p:nvPicPr>
          <p:cNvPr id="440" name="Google Shape;440;g2bbf2f46c1d_1_1662"/>
          <p:cNvPicPr preferRelativeResize="0"/>
          <p:nvPr/>
        </p:nvPicPr>
        <p:blipFill rotWithShape="1">
          <a:blip r:embed="rId5">
            <a:alphaModFix/>
          </a:blip>
          <a:srcRect/>
          <a:stretch/>
        </p:blipFill>
        <p:spPr>
          <a:xfrm>
            <a:off x="527381" y="356660"/>
            <a:ext cx="1758119" cy="10561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g2bbf2f46c1d_1_1962"/>
          <p:cNvPicPr preferRelativeResize="0"/>
          <p:nvPr/>
        </p:nvPicPr>
        <p:blipFill rotWithShape="1">
          <a:blip r:embed="rId3">
            <a:alphaModFix/>
          </a:blip>
          <a:srcRect/>
          <a:stretch/>
        </p:blipFill>
        <p:spPr>
          <a:xfrm>
            <a:off x="7034012" y="1111657"/>
            <a:ext cx="5161107" cy="5161107"/>
          </a:xfrm>
          <a:prstGeom prst="rect">
            <a:avLst/>
          </a:prstGeom>
          <a:noFill/>
          <a:ln>
            <a:noFill/>
          </a:ln>
        </p:spPr>
      </p:pic>
      <p:grpSp>
        <p:nvGrpSpPr>
          <p:cNvPr id="741" name="Google Shape;741;g2bbf2f46c1d_1_1962"/>
          <p:cNvGrpSpPr/>
          <p:nvPr/>
        </p:nvGrpSpPr>
        <p:grpSpPr>
          <a:xfrm>
            <a:off x="11148542" y="240"/>
            <a:ext cx="1041094" cy="6857587"/>
            <a:chOff x="8388360" y="0"/>
            <a:chExt cx="780840" cy="5143319"/>
          </a:xfrm>
        </p:grpSpPr>
        <p:pic>
          <p:nvPicPr>
            <p:cNvPr id="742" name="Google Shape;742;g2bbf2f46c1d_1_1962" descr="angoli-bianchi-bordino.eps"/>
            <p:cNvPicPr preferRelativeResize="0"/>
            <p:nvPr/>
          </p:nvPicPr>
          <p:blipFill rotWithShape="1">
            <a:blip r:embed="rId4">
              <a:alphaModFix/>
            </a:blip>
            <a:srcRect/>
            <a:stretch/>
          </p:blipFill>
          <p:spPr>
            <a:xfrm>
              <a:off x="8388360" y="0"/>
              <a:ext cx="780840" cy="5143319"/>
            </a:xfrm>
            <a:prstGeom prst="rect">
              <a:avLst/>
            </a:prstGeom>
            <a:noFill/>
            <a:ln>
              <a:noFill/>
            </a:ln>
          </p:spPr>
        </p:pic>
        <p:sp>
          <p:nvSpPr>
            <p:cNvPr id="743" name="Google Shape;743;g2bbf2f46c1d_1_1962"/>
            <p:cNvSpPr/>
            <p:nvPr/>
          </p:nvSpPr>
          <p:spPr>
            <a:xfrm>
              <a:off x="8842680" y="4901400"/>
              <a:ext cx="315000" cy="13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pic>
          <p:nvPicPr>
            <p:cNvPr id="744" name="Google Shape;744;g2bbf2f46c1d_1_1962"/>
            <p:cNvPicPr preferRelativeResize="0"/>
            <p:nvPr/>
          </p:nvPicPr>
          <p:blipFill rotWithShape="1">
            <a:blip r:embed="rId5">
              <a:alphaModFix/>
            </a:blip>
            <a:srcRect/>
            <a:stretch/>
          </p:blipFill>
          <p:spPr>
            <a:xfrm>
              <a:off x="8551080" y="103680"/>
              <a:ext cx="538560" cy="332640"/>
            </a:xfrm>
            <a:prstGeom prst="rect">
              <a:avLst/>
            </a:prstGeom>
            <a:noFill/>
            <a:ln>
              <a:noFill/>
            </a:ln>
          </p:spPr>
        </p:pic>
      </p:grpSp>
      <p:sp>
        <p:nvSpPr>
          <p:cNvPr id="745" name="Google Shape;745;g2bbf2f46c1d_1_1962"/>
          <p:cNvSpPr/>
          <p:nvPr/>
        </p:nvSpPr>
        <p:spPr>
          <a:xfrm>
            <a:off x="431520" y="447840"/>
            <a:ext cx="71775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Vantaggi del Sistema Informatico degli Sportelli Unici</a:t>
            </a:r>
            <a:endParaRPr sz="3200" b="0" i="0" u="none" strike="noStrike" cap="none">
              <a:solidFill>
                <a:schemeClr val="dk1"/>
              </a:solidFill>
              <a:latin typeface="Arial"/>
              <a:ea typeface="Arial"/>
              <a:cs typeface="Arial"/>
              <a:sym typeface="Arial"/>
            </a:endParaRPr>
          </a:p>
        </p:txBody>
      </p:sp>
      <p:sp>
        <p:nvSpPr>
          <p:cNvPr id="746" name="Google Shape;746;g2bbf2f46c1d_1_1962"/>
          <p:cNvSpPr txBox="1"/>
          <p:nvPr/>
        </p:nvSpPr>
        <p:spPr>
          <a:xfrm>
            <a:off x="999381" y="2016873"/>
            <a:ext cx="26742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23509A"/>
                </a:solidFill>
                <a:latin typeface="Arial"/>
                <a:ea typeface="Arial"/>
                <a:cs typeface="Arial"/>
                <a:sym typeface="Arial"/>
              </a:rPr>
              <a:t>Standardizzazione</a:t>
            </a:r>
            <a:r>
              <a:rPr lang="it-IT" sz="1600" b="0" i="0" u="none" strike="noStrike" cap="none">
                <a:solidFill>
                  <a:srgbClr val="000000"/>
                </a:solidFill>
                <a:latin typeface="Arial"/>
                <a:ea typeface="Arial"/>
                <a:cs typeface="Arial"/>
                <a:sym typeface="Arial"/>
              </a:rPr>
              <a:t> dell’interoperabilità tra SUAP ed Enti Terzi</a:t>
            </a:r>
            <a:endParaRPr sz="1600" b="0" i="0" u="none" strike="noStrike" cap="none">
              <a:solidFill>
                <a:srgbClr val="000000"/>
              </a:solidFill>
              <a:latin typeface="Arial"/>
              <a:ea typeface="Arial"/>
              <a:cs typeface="Arial"/>
              <a:sym typeface="Arial"/>
            </a:endParaRPr>
          </a:p>
        </p:txBody>
      </p:sp>
      <p:sp>
        <p:nvSpPr>
          <p:cNvPr id="747" name="Google Shape;747;g2bbf2f46c1d_1_1962"/>
          <p:cNvSpPr txBox="1"/>
          <p:nvPr/>
        </p:nvSpPr>
        <p:spPr>
          <a:xfrm>
            <a:off x="4249014" y="2016873"/>
            <a:ext cx="32907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23509A"/>
                </a:solidFill>
                <a:latin typeface="Arial"/>
                <a:ea typeface="Arial"/>
                <a:cs typeface="Arial"/>
                <a:sym typeface="Arial"/>
              </a:rPr>
              <a:t>Riduzione degli errori </a:t>
            </a:r>
            <a:r>
              <a:rPr lang="it-IT" sz="1600" b="0" i="0" u="none" strike="noStrike" cap="none">
                <a:solidFill>
                  <a:srgbClr val="000000"/>
                </a:solidFill>
                <a:latin typeface="Arial"/>
                <a:ea typeface="Arial"/>
                <a:cs typeface="Arial"/>
                <a:sym typeface="Arial"/>
              </a:rPr>
              <a:t>formali attraverso le verifiche automatiche sintattiche/semantiche</a:t>
            </a:r>
            <a:endParaRPr sz="1600" b="0" i="0" u="none" strike="noStrike" cap="none">
              <a:solidFill>
                <a:srgbClr val="000000"/>
              </a:solidFill>
              <a:latin typeface="Arial"/>
              <a:ea typeface="Arial"/>
              <a:cs typeface="Arial"/>
              <a:sym typeface="Arial"/>
            </a:endParaRPr>
          </a:p>
        </p:txBody>
      </p:sp>
      <p:sp>
        <p:nvSpPr>
          <p:cNvPr id="748" name="Google Shape;748;g2bbf2f46c1d_1_1962"/>
          <p:cNvSpPr/>
          <p:nvPr/>
        </p:nvSpPr>
        <p:spPr>
          <a:xfrm>
            <a:off x="522618" y="2255567"/>
            <a:ext cx="353700" cy="353700"/>
          </a:xfrm>
          <a:prstGeom prst="ellipse">
            <a:avLst/>
          </a:prstGeom>
          <a:solidFill>
            <a:srgbClr val="FF7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9" name="Google Shape;749;g2bbf2f46c1d_1_1962"/>
          <p:cNvSpPr/>
          <p:nvPr/>
        </p:nvSpPr>
        <p:spPr>
          <a:xfrm>
            <a:off x="3779195" y="2226996"/>
            <a:ext cx="353700" cy="353700"/>
          </a:xfrm>
          <a:prstGeom prst="ellipse">
            <a:avLst/>
          </a:prstGeom>
          <a:solidFill>
            <a:srgbClr val="FF735C"/>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0" name="Google Shape;750;g2bbf2f46c1d_1_1962"/>
          <p:cNvSpPr txBox="1"/>
          <p:nvPr/>
        </p:nvSpPr>
        <p:spPr>
          <a:xfrm>
            <a:off x="999381" y="3189086"/>
            <a:ext cx="25200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23509A"/>
                </a:solidFill>
                <a:latin typeface="Arial"/>
                <a:ea typeface="Arial"/>
                <a:cs typeface="Arial"/>
                <a:sym typeface="Arial"/>
              </a:rPr>
              <a:t>Efficientamento</a:t>
            </a:r>
            <a:r>
              <a:rPr lang="it-IT" sz="1600" b="0" i="0" u="none" strike="noStrike" cap="none">
                <a:solidFill>
                  <a:srgbClr val="000000"/>
                </a:solidFill>
                <a:latin typeface="Arial"/>
                <a:ea typeface="Arial"/>
                <a:cs typeface="Arial"/>
                <a:sym typeface="Arial"/>
              </a:rPr>
              <a:t> amministrativo e territoriale</a:t>
            </a:r>
            <a:endParaRPr sz="1600" b="0" i="0" u="none" strike="noStrike" cap="none">
              <a:solidFill>
                <a:srgbClr val="000000"/>
              </a:solidFill>
              <a:latin typeface="Arial"/>
              <a:ea typeface="Arial"/>
              <a:cs typeface="Arial"/>
              <a:sym typeface="Arial"/>
            </a:endParaRPr>
          </a:p>
        </p:txBody>
      </p:sp>
      <p:sp>
        <p:nvSpPr>
          <p:cNvPr id="751" name="Google Shape;751;g2bbf2f46c1d_1_1962"/>
          <p:cNvSpPr txBox="1"/>
          <p:nvPr/>
        </p:nvSpPr>
        <p:spPr>
          <a:xfrm>
            <a:off x="4249014" y="3283625"/>
            <a:ext cx="1902300" cy="585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23509A"/>
                </a:solidFill>
                <a:latin typeface="Arial"/>
                <a:ea typeface="Arial"/>
                <a:cs typeface="Arial"/>
                <a:sym typeface="Arial"/>
              </a:rPr>
              <a:t>Riduzione dei tempi </a:t>
            </a:r>
            <a:r>
              <a:rPr lang="it-IT" sz="1600" b="0" i="0" u="none" strike="noStrike" cap="none">
                <a:solidFill>
                  <a:srgbClr val="000000"/>
                </a:solidFill>
                <a:latin typeface="Arial"/>
                <a:ea typeface="Arial"/>
                <a:cs typeface="Arial"/>
                <a:sym typeface="Arial"/>
              </a:rPr>
              <a:t>istruttori</a:t>
            </a:r>
            <a:endParaRPr sz="1600" b="0" i="0" u="none" strike="noStrike" cap="none">
              <a:solidFill>
                <a:srgbClr val="000000"/>
              </a:solidFill>
              <a:latin typeface="Arial"/>
              <a:ea typeface="Arial"/>
              <a:cs typeface="Arial"/>
              <a:sym typeface="Arial"/>
            </a:endParaRPr>
          </a:p>
        </p:txBody>
      </p:sp>
      <p:sp>
        <p:nvSpPr>
          <p:cNvPr id="752" name="Google Shape;752;g2bbf2f46c1d_1_1962"/>
          <p:cNvSpPr/>
          <p:nvPr/>
        </p:nvSpPr>
        <p:spPr>
          <a:xfrm>
            <a:off x="522618" y="3427780"/>
            <a:ext cx="353700" cy="353700"/>
          </a:xfrm>
          <a:prstGeom prst="ellipse">
            <a:avLst/>
          </a:prstGeom>
          <a:solidFill>
            <a:srgbClr val="FF7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3" name="Google Shape;753;g2bbf2f46c1d_1_1962"/>
          <p:cNvSpPr/>
          <p:nvPr/>
        </p:nvSpPr>
        <p:spPr>
          <a:xfrm>
            <a:off x="3779195" y="3399209"/>
            <a:ext cx="353700" cy="353700"/>
          </a:xfrm>
          <a:prstGeom prst="ellipse">
            <a:avLst/>
          </a:prstGeom>
          <a:solidFill>
            <a:srgbClr val="FF735C"/>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4" name="Google Shape;754;g2bbf2f46c1d_1_1962"/>
          <p:cNvSpPr txBox="1"/>
          <p:nvPr/>
        </p:nvSpPr>
        <p:spPr>
          <a:xfrm>
            <a:off x="999381" y="4361299"/>
            <a:ext cx="24030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23509A"/>
                </a:solidFill>
                <a:latin typeface="Arial"/>
                <a:ea typeface="Arial"/>
                <a:cs typeface="Arial"/>
                <a:sym typeface="Arial"/>
              </a:rPr>
              <a:t>Azzeramento costi </a:t>
            </a:r>
            <a:r>
              <a:rPr lang="it-IT" sz="1600" b="0" i="0" u="none" strike="noStrike" cap="none">
                <a:solidFill>
                  <a:srgbClr val="000000"/>
                </a:solidFill>
                <a:latin typeface="Arial"/>
                <a:ea typeface="Arial"/>
                <a:cs typeface="Arial"/>
                <a:sym typeface="Arial"/>
              </a:rPr>
              <a:t>di integrazioni, a regime, tra le componenti</a:t>
            </a:r>
            <a:endParaRPr sz="1600" b="0" i="0" u="none" strike="noStrike" cap="none">
              <a:solidFill>
                <a:srgbClr val="000000"/>
              </a:solidFill>
              <a:latin typeface="Arial"/>
              <a:ea typeface="Arial"/>
              <a:cs typeface="Arial"/>
              <a:sym typeface="Arial"/>
            </a:endParaRPr>
          </a:p>
        </p:txBody>
      </p:sp>
      <p:sp>
        <p:nvSpPr>
          <p:cNvPr id="755" name="Google Shape;755;g2bbf2f46c1d_1_1962"/>
          <p:cNvSpPr txBox="1"/>
          <p:nvPr/>
        </p:nvSpPr>
        <p:spPr>
          <a:xfrm>
            <a:off x="4236113" y="4488220"/>
            <a:ext cx="2563200" cy="585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a:solidFill>
                  <a:srgbClr val="23509A"/>
                </a:solidFill>
                <a:latin typeface="Arial"/>
                <a:ea typeface="Arial"/>
                <a:cs typeface="Arial"/>
                <a:sym typeface="Arial"/>
              </a:rPr>
              <a:t>Riduzione dei debiti </a:t>
            </a:r>
            <a:r>
              <a:rPr lang="it-IT" sz="1600" b="0" i="0" u="none" strike="noStrike" cap="none">
                <a:solidFill>
                  <a:srgbClr val="000000"/>
                </a:solidFill>
                <a:latin typeface="Arial"/>
                <a:ea typeface="Arial"/>
                <a:cs typeface="Arial"/>
                <a:sym typeface="Arial"/>
              </a:rPr>
              <a:t>informativi</a:t>
            </a:r>
            <a:endParaRPr sz="1400" b="0" i="0" u="none" strike="noStrike" cap="none">
              <a:solidFill>
                <a:srgbClr val="000000"/>
              </a:solidFill>
              <a:latin typeface="Arial"/>
              <a:ea typeface="Arial"/>
              <a:cs typeface="Arial"/>
              <a:sym typeface="Arial"/>
            </a:endParaRPr>
          </a:p>
        </p:txBody>
      </p:sp>
      <p:sp>
        <p:nvSpPr>
          <p:cNvPr id="756" name="Google Shape;756;g2bbf2f46c1d_1_1962"/>
          <p:cNvSpPr/>
          <p:nvPr/>
        </p:nvSpPr>
        <p:spPr>
          <a:xfrm>
            <a:off x="552516" y="4599993"/>
            <a:ext cx="353700" cy="353700"/>
          </a:xfrm>
          <a:prstGeom prst="ellipse">
            <a:avLst/>
          </a:prstGeom>
          <a:solidFill>
            <a:srgbClr val="FF7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7" name="Google Shape;757;g2bbf2f46c1d_1_1962"/>
          <p:cNvSpPr/>
          <p:nvPr/>
        </p:nvSpPr>
        <p:spPr>
          <a:xfrm>
            <a:off x="3809093" y="4571422"/>
            <a:ext cx="353700" cy="353700"/>
          </a:xfrm>
          <a:prstGeom prst="ellipse">
            <a:avLst/>
          </a:prstGeom>
          <a:solidFill>
            <a:srgbClr val="FF735C"/>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8" name="Google Shape;758;g2bbf2f46c1d_1_1962">
            <a:hlinkClick r:id="rId6"/>
          </p:cNvPr>
          <p:cNvSpPr txBox="1"/>
          <p:nvPr/>
        </p:nvSpPr>
        <p:spPr>
          <a:xfrm>
            <a:off x="10880880" y="6039420"/>
            <a:ext cx="10410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it-IT" sz="900" b="0" i="0" u="sng" strike="noStrike" cap="none">
                <a:solidFill>
                  <a:srgbClr val="BFBFBF"/>
                </a:solidFill>
                <a:latin typeface="Arial"/>
                <a:ea typeface="Arial"/>
                <a:cs typeface="Arial"/>
                <a:sym typeface="Arial"/>
                <a:hlinkClick r:id="rId7">
                  <a:extLst>
                    <a:ext uri="{A12FA001-AC4F-418D-AE19-62706E023703}">
                      <ahyp:hlinkClr xmlns:ahyp="http://schemas.microsoft.com/office/drawing/2018/hyperlinkcolor" val="tx"/>
                    </a:ext>
                  </a:extLst>
                </a:hlinkClick>
              </a:rPr>
              <a:t>freepik image</a:t>
            </a:r>
            <a:endParaRPr sz="900" b="0" i="0" u="none" strike="noStrike" cap="none">
              <a:solidFill>
                <a:srgbClr val="BFBFBF"/>
              </a:solidFill>
              <a:latin typeface="Arial"/>
              <a:ea typeface="Arial"/>
              <a:cs typeface="Arial"/>
              <a:sym typeface="Arial"/>
            </a:endParaRPr>
          </a:p>
        </p:txBody>
      </p:sp>
      <p:pic>
        <p:nvPicPr>
          <p:cNvPr id="759" name="Google Shape;759;g2bbf2f46c1d_1_1962"/>
          <p:cNvPicPr preferRelativeResize="0"/>
          <p:nvPr/>
        </p:nvPicPr>
        <p:blipFill rotWithShape="1">
          <a:blip r:embed="rId8">
            <a:alphaModFix/>
          </a:blip>
          <a:srcRect/>
          <a:stretch/>
        </p:blipFill>
        <p:spPr>
          <a:xfrm>
            <a:off x="3695733" y="6452128"/>
            <a:ext cx="4800533" cy="3372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g2bbf2f46c1d_1_1986"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765" name="Google Shape;765;g2bbf2f46c1d_1_1986"/>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766" name="Google Shape;766;g2bbf2f46c1d_1_1986"/>
          <p:cNvSpPr/>
          <p:nvPr/>
        </p:nvSpPr>
        <p:spPr>
          <a:xfrm>
            <a:off x="2060160" y="18345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Catalogo del Sistema Informatico degli Sportelli Unici (SSU)</a:t>
            </a:r>
            <a:endParaRPr sz="3200" b="0" i="0" u="none" strike="noStrike" cap="none">
              <a:solidFill>
                <a:srgbClr val="000000"/>
              </a:solidFill>
              <a:latin typeface="Arial"/>
              <a:ea typeface="Arial"/>
              <a:cs typeface="Arial"/>
              <a:sym typeface="Arial"/>
            </a:endParaRPr>
          </a:p>
        </p:txBody>
      </p:sp>
      <p:sp>
        <p:nvSpPr>
          <p:cNvPr id="767" name="Google Shape;767;g2bbf2f46c1d_1_1986"/>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8" name="Google Shape;768;g2bbf2f46c1d_1_1986"/>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2bbf2f46c1d_1_1995"/>
          <p:cNvSpPr/>
          <p:nvPr/>
        </p:nvSpPr>
        <p:spPr>
          <a:xfrm>
            <a:off x="4857331" y="545775"/>
            <a:ext cx="2484900" cy="459600"/>
          </a:xfrm>
          <a:prstGeom prst="roundRect">
            <a:avLst>
              <a:gd name="adj"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grpSp>
        <p:nvGrpSpPr>
          <p:cNvPr id="774" name="Google Shape;774;g2bbf2f46c1d_1_1995"/>
          <p:cNvGrpSpPr/>
          <p:nvPr/>
        </p:nvGrpSpPr>
        <p:grpSpPr>
          <a:xfrm>
            <a:off x="11192074" y="0"/>
            <a:ext cx="1041400" cy="6858000"/>
            <a:chOff x="8114930" y="0"/>
            <a:chExt cx="1041400" cy="6858000"/>
          </a:xfrm>
        </p:grpSpPr>
        <p:pic>
          <p:nvPicPr>
            <p:cNvPr id="775" name="Google Shape;775;g2bbf2f46c1d_1_1995"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776" name="Google Shape;776;g2bbf2f46c1d_1_1995"/>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12</a:t>
              </a:fld>
              <a:endParaRPr sz="1300" b="0" i="0" u="none" strike="noStrike" cap="none">
                <a:solidFill>
                  <a:srgbClr val="0031A2"/>
                </a:solidFill>
                <a:latin typeface="Arial"/>
                <a:ea typeface="Arial"/>
                <a:cs typeface="Arial"/>
                <a:sym typeface="Arial"/>
              </a:endParaRPr>
            </a:p>
          </p:txBody>
        </p:sp>
        <p:pic>
          <p:nvPicPr>
            <p:cNvPr id="777" name="Google Shape;777;g2bbf2f46c1d_1_1995"/>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778" name="Google Shape;778;g2bbf2f46c1d_1_1995"/>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779" name="Google Shape;779;g2bbf2f46c1d_1_1995"/>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780" name="Google Shape;780;g2bbf2f46c1d_1_1995"/>
          <p:cNvSpPr/>
          <p:nvPr/>
        </p:nvSpPr>
        <p:spPr>
          <a:xfrm>
            <a:off x="3610350" y="2187425"/>
            <a:ext cx="4971300" cy="11172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781" name="Google Shape;781;g2bbf2f46c1d_1_1995"/>
          <p:cNvSpPr/>
          <p:nvPr/>
        </p:nvSpPr>
        <p:spPr>
          <a:xfrm>
            <a:off x="4823250" y="2516225"/>
            <a:ext cx="2545500" cy="459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900" b="0" i="0" u="none" strike="noStrike" cap="none">
                <a:solidFill>
                  <a:srgbClr val="FFFFFF"/>
                </a:solidFill>
                <a:latin typeface="Arial"/>
                <a:ea typeface="Arial"/>
                <a:cs typeface="Arial"/>
                <a:sym typeface="Arial"/>
              </a:rPr>
              <a:t>Catalogo SSU</a:t>
            </a:r>
            <a:endParaRPr sz="2900" b="0" i="0" u="none" strike="noStrike" cap="none">
              <a:solidFill>
                <a:srgbClr val="000000"/>
              </a:solidFill>
              <a:latin typeface="Arial"/>
              <a:ea typeface="Arial"/>
              <a:cs typeface="Arial"/>
              <a:sym typeface="Arial"/>
            </a:endParaRPr>
          </a:p>
        </p:txBody>
      </p:sp>
      <p:sp>
        <p:nvSpPr>
          <p:cNvPr id="782" name="Google Shape;782;g2bbf2f46c1d_1_1995"/>
          <p:cNvSpPr/>
          <p:nvPr/>
        </p:nvSpPr>
        <p:spPr>
          <a:xfrm>
            <a:off x="7048546" y="4426852"/>
            <a:ext cx="1719600" cy="1701600"/>
          </a:xfrm>
          <a:prstGeom prst="ellipse">
            <a:avLst/>
          </a:prstGeom>
          <a:solidFill>
            <a:srgbClr val="CCCCCC"/>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783" name="Google Shape;783;g2bbf2f46c1d_1_1995"/>
          <p:cNvSpPr/>
          <p:nvPr/>
        </p:nvSpPr>
        <p:spPr>
          <a:xfrm>
            <a:off x="7250069" y="4936502"/>
            <a:ext cx="1316700" cy="340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ENTI TERZI</a:t>
            </a:r>
            <a:endParaRPr sz="1400" b="0" i="0" u="none" strike="noStrike" cap="none">
              <a:solidFill>
                <a:srgbClr val="FFFFFF"/>
              </a:solidFill>
              <a:latin typeface="Arial"/>
              <a:ea typeface="Arial"/>
              <a:cs typeface="Arial"/>
              <a:sym typeface="Arial"/>
            </a:endParaRPr>
          </a:p>
        </p:txBody>
      </p:sp>
      <p:pic>
        <p:nvPicPr>
          <p:cNvPr id="784" name="Google Shape;784;g2bbf2f46c1d_1_1995" descr="Preview"/>
          <p:cNvPicPr preferRelativeResize="0"/>
          <p:nvPr/>
        </p:nvPicPr>
        <p:blipFill rotWithShape="1">
          <a:blip r:embed="rId6">
            <a:alphaModFix/>
          </a:blip>
          <a:srcRect/>
          <a:stretch/>
        </p:blipFill>
        <p:spPr>
          <a:xfrm>
            <a:off x="7616298" y="5460866"/>
            <a:ext cx="584058" cy="578010"/>
          </a:xfrm>
          <a:prstGeom prst="rect">
            <a:avLst/>
          </a:prstGeom>
          <a:noFill/>
          <a:ln>
            <a:noFill/>
          </a:ln>
        </p:spPr>
      </p:pic>
      <p:sp>
        <p:nvSpPr>
          <p:cNvPr id="785" name="Google Shape;785;g2bbf2f46c1d_1_1995"/>
          <p:cNvSpPr/>
          <p:nvPr/>
        </p:nvSpPr>
        <p:spPr>
          <a:xfrm>
            <a:off x="5238966" y="4426852"/>
            <a:ext cx="1719600" cy="1701600"/>
          </a:xfrm>
          <a:prstGeom prst="ellipse">
            <a:avLst/>
          </a:prstGeom>
          <a:solidFill>
            <a:srgbClr val="CCCCCC"/>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786" name="Google Shape;786;g2bbf2f46c1d_1_1995"/>
          <p:cNvSpPr/>
          <p:nvPr/>
        </p:nvSpPr>
        <p:spPr>
          <a:xfrm>
            <a:off x="5271320" y="4936490"/>
            <a:ext cx="1719600" cy="340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sp>
        <p:nvSpPr>
          <p:cNvPr id="787" name="Google Shape;787;g2bbf2f46c1d_1_1995"/>
          <p:cNvSpPr/>
          <p:nvPr/>
        </p:nvSpPr>
        <p:spPr>
          <a:xfrm>
            <a:off x="5873465" y="5538134"/>
            <a:ext cx="452700" cy="4479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g2bbf2f46c1d_1_1995"/>
          <p:cNvSpPr/>
          <p:nvPr/>
        </p:nvSpPr>
        <p:spPr>
          <a:xfrm>
            <a:off x="3429385" y="4426852"/>
            <a:ext cx="1719600" cy="1701600"/>
          </a:xfrm>
          <a:prstGeom prst="ellipse">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789" name="Google Shape;789;g2bbf2f46c1d_1_1995"/>
          <p:cNvSpPr/>
          <p:nvPr/>
        </p:nvSpPr>
        <p:spPr>
          <a:xfrm>
            <a:off x="3423928" y="4936490"/>
            <a:ext cx="1789800" cy="340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Front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pic>
        <p:nvPicPr>
          <p:cNvPr id="790" name="Google Shape;790;g2bbf2f46c1d_1_1995" descr="building 2.png"/>
          <p:cNvPicPr preferRelativeResize="0"/>
          <p:nvPr/>
        </p:nvPicPr>
        <p:blipFill rotWithShape="1">
          <a:blip r:embed="rId8">
            <a:alphaModFix/>
          </a:blip>
          <a:srcRect/>
          <a:stretch/>
        </p:blipFill>
        <p:spPr>
          <a:xfrm>
            <a:off x="4067372" y="5523125"/>
            <a:ext cx="443588" cy="438996"/>
          </a:xfrm>
          <a:prstGeom prst="rect">
            <a:avLst/>
          </a:prstGeom>
          <a:noFill/>
          <a:ln>
            <a:noFill/>
          </a:ln>
        </p:spPr>
      </p:pic>
      <p:sp>
        <p:nvSpPr>
          <p:cNvPr id="791" name="Google Shape;791;g2bbf2f46c1d_1_1995"/>
          <p:cNvSpPr/>
          <p:nvPr/>
        </p:nvSpPr>
        <p:spPr>
          <a:xfrm>
            <a:off x="5567881" y="598275"/>
            <a:ext cx="1063800" cy="35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1800"/>
              <a:buFont typeface="Arial"/>
              <a:buNone/>
            </a:pPr>
            <a:r>
              <a:rPr lang="it-IT" sz="2300" b="1" i="0" u="none" strike="noStrike" cap="none">
                <a:solidFill>
                  <a:schemeClr val="lt1"/>
                </a:solidFill>
                <a:latin typeface="Arial"/>
                <a:ea typeface="Arial"/>
                <a:cs typeface="Arial"/>
                <a:sym typeface="Arial"/>
              </a:rPr>
              <a:t>PDND</a:t>
            </a:r>
            <a:endParaRPr sz="2300" b="0" i="0" u="none" strike="noStrike" cap="none">
              <a:solidFill>
                <a:schemeClr val="lt1"/>
              </a:solidFill>
              <a:latin typeface="Arial"/>
              <a:ea typeface="Arial"/>
              <a:cs typeface="Arial"/>
              <a:sym typeface="Arial"/>
            </a:endParaRPr>
          </a:p>
        </p:txBody>
      </p:sp>
      <p:grpSp>
        <p:nvGrpSpPr>
          <p:cNvPr id="792" name="Google Shape;792;g2bbf2f46c1d_1_1995"/>
          <p:cNvGrpSpPr/>
          <p:nvPr/>
        </p:nvGrpSpPr>
        <p:grpSpPr>
          <a:xfrm>
            <a:off x="6005725" y="1165148"/>
            <a:ext cx="179080" cy="1000652"/>
            <a:chOff x="6005725" y="1165148"/>
            <a:chExt cx="179080" cy="1000652"/>
          </a:xfrm>
        </p:grpSpPr>
        <p:sp>
          <p:nvSpPr>
            <p:cNvPr id="793" name="Google Shape;793;g2bbf2f46c1d_1_1995"/>
            <p:cNvSpPr/>
            <p:nvPr/>
          </p:nvSpPr>
          <p:spPr>
            <a:xfrm rot="10800000">
              <a:off x="6007205" y="116514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794" name="Google Shape;794;g2bbf2f46c1d_1_1995"/>
            <p:cNvSpPr/>
            <p:nvPr/>
          </p:nvSpPr>
          <p:spPr>
            <a:xfrm>
              <a:off x="6005725" y="1303300"/>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grpSp>
        <p:nvGrpSpPr>
          <p:cNvPr id="795" name="Google Shape;795;g2bbf2f46c1d_1_1995"/>
          <p:cNvGrpSpPr/>
          <p:nvPr/>
        </p:nvGrpSpPr>
        <p:grpSpPr>
          <a:xfrm>
            <a:off x="4199538" y="3365410"/>
            <a:ext cx="179080" cy="1000652"/>
            <a:chOff x="6005725" y="1165148"/>
            <a:chExt cx="179080" cy="1000652"/>
          </a:xfrm>
        </p:grpSpPr>
        <p:sp>
          <p:nvSpPr>
            <p:cNvPr id="796" name="Google Shape;796;g2bbf2f46c1d_1_1995"/>
            <p:cNvSpPr/>
            <p:nvPr/>
          </p:nvSpPr>
          <p:spPr>
            <a:xfrm rot="10800000">
              <a:off x="6007205" y="116514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797" name="Google Shape;797;g2bbf2f46c1d_1_1995"/>
            <p:cNvSpPr/>
            <p:nvPr/>
          </p:nvSpPr>
          <p:spPr>
            <a:xfrm>
              <a:off x="6005725" y="1303300"/>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grpSp>
        <p:nvGrpSpPr>
          <p:cNvPr id="798" name="Google Shape;798;g2bbf2f46c1d_1_1995"/>
          <p:cNvGrpSpPr/>
          <p:nvPr/>
        </p:nvGrpSpPr>
        <p:grpSpPr>
          <a:xfrm>
            <a:off x="6009138" y="3365410"/>
            <a:ext cx="179080" cy="1000652"/>
            <a:chOff x="6005725" y="1165148"/>
            <a:chExt cx="179080" cy="1000652"/>
          </a:xfrm>
        </p:grpSpPr>
        <p:sp>
          <p:nvSpPr>
            <p:cNvPr id="799" name="Google Shape;799;g2bbf2f46c1d_1_1995"/>
            <p:cNvSpPr/>
            <p:nvPr/>
          </p:nvSpPr>
          <p:spPr>
            <a:xfrm rot="10800000">
              <a:off x="6007205" y="116514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800" name="Google Shape;800;g2bbf2f46c1d_1_1995"/>
            <p:cNvSpPr/>
            <p:nvPr/>
          </p:nvSpPr>
          <p:spPr>
            <a:xfrm>
              <a:off x="6005725" y="1303300"/>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grpSp>
        <p:nvGrpSpPr>
          <p:cNvPr id="801" name="Google Shape;801;g2bbf2f46c1d_1_1995"/>
          <p:cNvGrpSpPr/>
          <p:nvPr/>
        </p:nvGrpSpPr>
        <p:grpSpPr>
          <a:xfrm>
            <a:off x="7818738" y="3365410"/>
            <a:ext cx="179080" cy="1000652"/>
            <a:chOff x="6005725" y="1165148"/>
            <a:chExt cx="179080" cy="1000652"/>
          </a:xfrm>
        </p:grpSpPr>
        <p:sp>
          <p:nvSpPr>
            <p:cNvPr id="802" name="Google Shape;802;g2bbf2f46c1d_1_1995"/>
            <p:cNvSpPr/>
            <p:nvPr/>
          </p:nvSpPr>
          <p:spPr>
            <a:xfrm rot="10800000">
              <a:off x="6007205" y="116514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803" name="Google Shape;803;g2bbf2f46c1d_1_1995"/>
            <p:cNvSpPr/>
            <p:nvPr/>
          </p:nvSpPr>
          <p:spPr>
            <a:xfrm>
              <a:off x="6005725" y="1303300"/>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2bbf2f46c1d_1_2029"/>
          <p:cNvSpPr/>
          <p:nvPr/>
        </p:nvSpPr>
        <p:spPr>
          <a:xfrm>
            <a:off x="431520" y="447840"/>
            <a:ext cx="9877800" cy="10521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Che cosa è il Catalogo SSU</a:t>
            </a:r>
            <a:endParaRPr sz="3200" b="0" i="0" u="none" strike="noStrike" cap="none">
              <a:solidFill>
                <a:schemeClr val="dk1"/>
              </a:solidFill>
              <a:latin typeface="Arial"/>
              <a:ea typeface="Arial"/>
              <a:cs typeface="Arial"/>
              <a:sym typeface="Arial"/>
            </a:endParaRPr>
          </a:p>
        </p:txBody>
      </p:sp>
      <p:sp>
        <p:nvSpPr>
          <p:cNvPr id="809" name="Google Shape;809;g2bbf2f46c1d_1_2029"/>
          <p:cNvSpPr txBox="1"/>
          <p:nvPr/>
        </p:nvSpPr>
        <p:spPr>
          <a:xfrm>
            <a:off x="430800" y="2102939"/>
            <a:ext cx="3239100" cy="4063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202124"/>
                </a:solidFill>
                <a:latin typeface="Arial"/>
                <a:ea typeface="Arial"/>
                <a:cs typeface="Arial"/>
                <a:sym typeface="Arial"/>
              </a:rPr>
              <a:t>Il Catalogo del Sistema Informatico degli Sportelli Unici (SSU) costituisce la base di conoscenza dei procedimenti amministrativi unica e condivisa tra i SUAP, gli uffici comunali e le altre amministrazioni pubbliche coinvolte nel procedimento, comprende l’elenco dei sistemi informatici Front Office Suap, Back Office Suap ed Enti Terzi e le regole per lo scambio informatico delle informazioni tra le stesse. </a:t>
            </a:r>
            <a:r>
              <a:rPr lang="it-IT" sz="1200" b="0" i="1" u="sng" strike="noStrike" cap="none">
                <a:solidFill>
                  <a:srgbClr val="202124"/>
                </a:solidFill>
                <a:latin typeface="Arial"/>
                <a:ea typeface="Arial"/>
                <a:cs typeface="Arial"/>
                <a:sym typeface="Arial"/>
              </a:rPr>
              <a:t>art. 3 comma 3 lettera d) nuovo allegato tecnico DPR 160/2010</a:t>
            </a:r>
            <a:r>
              <a:rPr lang="it-IT" sz="1600" b="0" i="1" u="sng" strike="noStrike" cap="none">
                <a:solidFill>
                  <a:srgbClr val="20212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0" name="Google Shape;810;g2bbf2f46c1d_1_2029"/>
          <p:cNvSpPr txBox="1"/>
          <p:nvPr/>
        </p:nvSpPr>
        <p:spPr>
          <a:xfrm>
            <a:off x="3889393" y="2125738"/>
            <a:ext cx="8052600" cy="800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202124"/>
                </a:solidFill>
                <a:latin typeface="Arial"/>
                <a:ea typeface="Arial"/>
                <a:cs typeface="Arial"/>
                <a:sym typeface="Arial"/>
              </a:rPr>
              <a:t>Funzionalità</a:t>
            </a:r>
            <a:r>
              <a:rPr lang="it-IT" sz="1800" b="0" i="0" u="none" strike="noStrike" cap="none">
                <a:solidFill>
                  <a:srgbClr val="202124"/>
                </a:solidFill>
                <a:latin typeface="Arial"/>
                <a:ea typeface="Arial"/>
                <a:cs typeface="Arial"/>
                <a:sym typeface="Arial"/>
              </a:rPr>
              <a:t> </a:t>
            </a:r>
            <a:r>
              <a:rPr lang="it-IT" sz="1400" b="0" i="1" u="sng" strike="noStrike" cap="none">
                <a:solidFill>
                  <a:srgbClr val="202124"/>
                </a:solidFill>
                <a:latin typeface="Arial"/>
                <a:ea typeface="Arial"/>
                <a:cs typeface="Arial"/>
                <a:sym typeface="Arial"/>
              </a:rPr>
              <a:t>(art 11 comma 1 nuovo allegato tecnico DPR 160/2010, scelte del Gruppo Tecnico nella definizione delle Specifiche Tecniche di cui all’art. 5 del nuovo Allegato Tecnico al DPR 160/2010)</a:t>
            </a:r>
            <a:endParaRPr sz="1400" b="0" i="0" u="none" strike="noStrike" cap="none">
              <a:solidFill>
                <a:srgbClr val="000000"/>
              </a:solidFill>
              <a:latin typeface="Arial"/>
              <a:ea typeface="Arial"/>
              <a:cs typeface="Arial"/>
              <a:sym typeface="Arial"/>
            </a:endParaRPr>
          </a:p>
        </p:txBody>
      </p:sp>
      <p:sp>
        <p:nvSpPr>
          <p:cNvPr id="811" name="Google Shape;811;g2bbf2f46c1d_1_2029"/>
          <p:cNvSpPr/>
          <p:nvPr/>
        </p:nvSpPr>
        <p:spPr>
          <a:xfrm>
            <a:off x="3889393" y="3028013"/>
            <a:ext cx="2421600" cy="1274100"/>
          </a:xfrm>
          <a:prstGeom prst="rect">
            <a:avLst/>
          </a:prstGeom>
          <a:solidFill>
            <a:srgbClr val="2A80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2" name="Google Shape;812;g2bbf2f46c1d_1_2029"/>
          <p:cNvSpPr/>
          <p:nvPr/>
        </p:nvSpPr>
        <p:spPr>
          <a:xfrm>
            <a:off x="6437939" y="3028964"/>
            <a:ext cx="2421600" cy="1274100"/>
          </a:xfrm>
          <a:prstGeom prst="rect">
            <a:avLst/>
          </a:prstGeom>
          <a:solidFill>
            <a:srgbClr val="169F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3" name="Google Shape;813;g2bbf2f46c1d_1_2029"/>
          <p:cNvSpPr/>
          <p:nvPr/>
        </p:nvSpPr>
        <p:spPr>
          <a:xfrm>
            <a:off x="8986485" y="3029915"/>
            <a:ext cx="2421600" cy="1274100"/>
          </a:xfrm>
          <a:prstGeom prst="rect">
            <a:avLst/>
          </a:prstGeom>
          <a:solidFill>
            <a:srgbClr val="99BB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4" name="Google Shape;814;g2bbf2f46c1d_1_2029"/>
          <p:cNvSpPr/>
          <p:nvPr/>
        </p:nvSpPr>
        <p:spPr>
          <a:xfrm>
            <a:off x="3889393" y="4472995"/>
            <a:ext cx="2421600" cy="1274100"/>
          </a:xfrm>
          <a:prstGeom prst="rect">
            <a:avLst/>
          </a:prstGeom>
          <a:solidFill>
            <a:srgbClr val="F698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5" name="Google Shape;815;g2bbf2f46c1d_1_2029"/>
          <p:cNvSpPr/>
          <p:nvPr/>
        </p:nvSpPr>
        <p:spPr>
          <a:xfrm>
            <a:off x="6437939" y="4473946"/>
            <a:ext cx="2421600" cy="1274100"/>
          </a:xfrm>
          <a:prstGeom prst="rect">
            <a:avLst/>
          </a:prstGeom>
          <a:solidFill>
            <a:srgbClr val="C13826"/>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6" name="Google Shape;816;g2bbf2f46c1d_1_2029"/>
          <p:cNvSpPr/>
          <p:nvPr/>
        </p:nvSpPr>
        <p:spPr>
          <a:xfrm>
            <a:off x="8986485" y="4474897"/>
            <a:ext cx="2421600" cy="1274100"/>
          </a:xfrm>
          <a:prstGeom prst="rect">
            <a:avLst/>
          </a:prstGeom>
          <a:solidFill>
            <a:srgbClr val="303E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7" name="Google Shape;817;g2bbf2f46c1d_1_2029"/>
          <p:cNvSpPr txBox="1"/>
          <p:nvPr/>
        </p:nvSpPr>
        <p:spPr>
          <a:xfrm>
            <a:off x="4755680" y="3170616"/>
            <a:ext cx="1534800" cy="1169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Registrazione delle componenti informatiche FO/BO SUAP, ed Enti terzi</a:t>
            </a:r>
            <a:endParaRPr sz="1600" b="0" i="0" u="none" strike="noStrike" cap="none">
              <a:solidFill>
                <a:schemeClr val="lt1"/>
              </a:solidFill>
              <a:latin typeface="Arial"/>
              <a:ea typeface="Arial"/>
              <a:cs typeface="Arial"/>
              <a:sym typeface="Arial"/>
            </a:endParaRPr>
          </a:p>
        </p:txBody>
      </p:sp>
      <p:sp>
        <p:nvSpPr>
          <p:cNvPr id="818" name="Google Shape;818;g2bbf2f46c1d_1_2029"/>
          <p:cNvSpPr txBox="1"/>
          <p:nvPr/>
        </p:nvSpPr>
        <p:spPr>
          <a:xfrm>
            <a:off x="7309787" y="3170616"/>
            <a:ext cx="1534800" cy="1169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Consultazione dell'elenco delle suddette componenti informatiche</a:t>
            </a:r>
            <a:endParaRPr sz="1600" b="0" i="0" u="none" strike="noStrike" cap="none">
              <a:solidFill>
                <a:schemeClr val="lt1"/>
              </a:solidFill>
              <a:latin typeface="Arial"/>
              <a:ea typeface="Arial"/>
              <a:cs typeface="Arial"/>
              <a:sym typeface="Arial"/>
            </a:endParaRPr>
          </a:p>
        </p:txBody>
      </p:sp>
      <p:sp>
        <p:nvSpPr>
          <p:cNvPr id="819" name="Google Shape;819;g2bbf2f46c1d_1_2029"/>
          <p:cNvSpPr txBox="1"/>
          <p:nvPr/>
        </p:nvSpPr>
        <p:spPr>
          <a:xfrm>
            <a:off x="9608168" y="3170616"/>
            <a:ext cx="1693941" cy="11695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400" b="0" i="0" u="none" strike="noStrike" cap="none" dirty="0">
                <a:solidFill>
                  <a:schemeClr val="lt1"/>
                </a:solidFill>
                <a:latin typeface="Arial"/>
                <a:ea typeface="Arial"/>
                <a:cs typeface="Arial"/>
                <a:sym typeface="Arial"/>
              </a:rPr>
              <a:t>Consultazione delle regole per lo scambio informatico delle informazioni</a:t>
            </a:r>
            <a:endParaRPr sz="1600" b="0" i="0" u="none" strike="noStrike" cap="none" dirty="0">
              <a:solidFill>
                <a:schemeClr val="lt1"/>
              </a:solidFill>
              <a:latin typeface="Arial"/>
              <a:ea typeface="Arial"/>
              <a:cs typeface="Arial"/>
              <a:sym typeface="Arial"/>
            </a:endParaRPr>
          </a:p>
        </p:txBody>
      </p:sp>
      <p:sp>
        <p:nvSpPr>
          <p:cNvPr id="820" name="Google Shape;820;g2bbf2f46c1d_1_2029"/>
          <p:cNvSpPr txBox="1"/>
          <p:nvPr/>
        </p:nvSpPr>
        <p:spPr>
          <a:xfrm>
            <a:off x="4757204" y="4694578"/>
            <a:ext cx="15348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Censimento e consultazione dei procedimenti amministrativi</a:t>
            </a:r>
            <a:endParaRPr sz="1600" b="0" i="0" u="none" strike="noStrike" cap="none">
              <a:solidFill>
                <a:schemeClr val="lt1"/>
              </a:solidFill>
              <a:latin typeface="Arial"/>
              <a:ea typeface="Arial"/>
              <a:cs typeface="Arial"/>
              <a:sym typeface="Arial"/>
            </a:endParaRPr>
          </a:p>
        </p:txBody>
      </p:sp>
      <p:sp>
        <p:nvSpPr>
          <p:cNvPr id="821" name="Google Shape;821;g2bbf2f46c1d_1_2029"/>
          <p:cNvSpPr txBox="1"/>
          <p:nvPr/>
        </p:nvSpPr>
        <p:spPr>
          <a:xfrm>
            <a:off x="7309787" y="4694577"/>
            <a:ext cx="12642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Generazione del codice univoco di istanza (CUI)</a:t>
            </a:r>
            <a:endParaRPr sz="1600" b="0" i="0" u="none" strike="noStrike" cap="none">
              <a:solidFill>
                <a:schemeClr val="lt1"/>
              </a:solidFill>
              <a:latin typeface="Arial"/>
              <a:ea typeface="Arial"/>
              <a:cs typeface="Arial"/>
              <a:sym typeface="Arial"/>
            </a:endParaRPr>
          </a:p>
        </p:txBody>
      </p:sp>
      <p:sp>
        <p:nvSpPr>
          <p:cNvPr id="822" name="Google Shape;822;g2bbf2f46c1d_1_2029"/>
          <p:cNvSpPr txBox="1"/>
          <p:nvPr/>
        </p:nvSpPr>
        <p:spPr>
          <a:xfrm>
            <a:off x="9857609" y="4694577"/>
            <a:ext cx="1550400" cy="1169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Ricezione flussi di comunicazione tra SUAP ed Enti Terzi</a:t>
            </a:r>
            <a:endParaRPr sz="1600" b="0" i="0" u="none" strike="noStrike" cap="none">
              <a:solidFill>
                <a:schemeClr val="lt1"/>
              </a:solidFill>
              <a:latin typeface="Arial"/>
              <a:ea typeface="Arial"/>
              <a:cs typeface="Arial"/>
              <a:sym typeface="Arial"/>
            </a:endParaRPr>
          </a:p>
        </p:txBody>
      </p:sp>
      <p:sp>
        <p:nvSpPr>
          <p:cNvPr id="823" name="Google Shape;823;g2bbf2f46c1d_1_2029"/>
          <p:cNvSpPr txBox="1"/>
          <p:nvPr/>
        </p:nvSpPr>
        <p:spPr>
          <a:xfrm>
            <a:off x="3695211" y="2956894"/>
            <a:ext cx="903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0"/>
              <a:buFont typeface="Arial"/>
              <a:buNone/>
            </a:pPr>
            <a:r>
              <a:rPr lang="it-IT" sz="9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24" name="Google Shape;824;g2bbf2f46c1d_1_2029"/>
          <p:cNvSpPr txBox="1"/>
          <p:nvPr/>
        </p:nvSpPr>
        <p:spPr>
          <a:xfrm>
            <a:off x="6212785" y="2961919"/>
            <a:ext cx="903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0"/>
              <a:buFont typeface="Arial"/>
              <a:buNone/>
            </a:pPr>
            <a:r>
              <a:rPr lang="it-IT" sz="9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25" name="Google Shape;825;g2bbf2f46c1d_1_2029"/>
          <p:cNvSpPr txBox="1"/>
          <p:nvPr/>
        </p:nvSpPr>
        <p:spPr>
          <a:xfrm>
            <a:off x="8737295" y="2956894"/>
            <a:ext cx="903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0"/>
              <a:buFont typeface="Arial"/>
              <a:buNone/>
            </a:pPr>
            <a:r>
              <a:rPr lang="it-IT" sz="9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26" name="Google Shape;826;g2bbf2f46c1d_1_2029"/>
          <p:cNvSpPr txBox="1"/>
          <p:nvPr/>
        </p:nvSpPr>
        <p:spPr>
          <a:xfrm>
            <a:off x="3695211" y="4368271"/>
            <a:ext cx="903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0"/>
              <a:buFont typeface="Arial"/>
              <a:buNone/>
            </a:pPr>
            <a:r>
              <a:rPr lang="it-IT" sz="9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827" name="Google Shape;827;g2bbf2f46c1d_1_2029"/>
          <p:cNvSpPr txBox="1"/>
          <p:nvPr/>
        </p:nvSpPr>
        <p:spPr>
          <a:xfrm>
            <a:off x="6187384" y="4373296"/>
            <a:ext cx="903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0"/>
              <a:buFont typeface="Arial"/>
              <a:buNone/>
            </a:pPr>
            <a:r>
              <a:rPr lang="it-IT" sz="96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828" name="Google Shape;828;g2bbf2f46c1d_1_2029"/>
          <p:cNvSpPr txBox="1"/>
          <p:nvPr/>
        </p:nvSpPr>
        <p:spPr>
          <a:xfrm>
            <a:off x="8737295" y="4368271"/>
            <a:ext cx="903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00"/>
              <a:buFont typeface="Arial"/>
              <a:buNone/>
            </a:pPr>
            <a:r>
              <a:rPr lang="it-IT" sz="960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grpSp>
        <p:nvGrpSpPr>
          <p:cNvPr id="829" name="Google Shape;829;g2bbf2f46c1d_1_2029"/>
          <p:cNvGrpSpPr/>
          <p:nvPr/>
        </p:nvGrpSpPr>
        <p:grpSpPr>
          <a:xfrm>
            <a:off x="11192074" y="0"/>
            <a:ext cx="1041400" cy="6858000"/>
            <a:chOff x="8114930" y="0"/>
            <a:chExt cx="1041400" cy="6858000"/>
          </a:xfrm>
        </p:grpSpPr>
        <p:pic>
          <p:nvPicPr>
            <p:cNvPr id="830" name="Google Shape;830;g2bbf2f46c1d_1_2029"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831" name="Google Shape;831;g2bbf2f46c1d_1_2029"/>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13</a:t>
              </a:fld>
              <a:endParaRPr sz="1300" b="0" i="0" u="none" strike="noStrike" cap="none">
                <a:solidFill>
                  <a:srgbClr val="0031A2"/>
                </a:solidFill>
                <a:latin typeface="Arial"/>
                <a:ea typeface="Arial"/>
                <a:cs typeface="Arial"/>
                <a:sym typeface="Arial"/>
              </a:endParaRPr>
            </a:p>
          </p:txBody>
        </p:sp>
        <p:pic>
          <p:nvPicPr>
            <p:cNvPr id="832" name="Google Shape;832;g2bbf2f46c1d_1_2029"/>
            <p:cNvPicPr preferRelativeResize="0"/>
            <p:nvPr/>
          </p:nvPicPr>
          <p:blipFill rotWithShape="1">
            <a:blip r:embed="rId4">
              <a:alphaModFix/>
            </a:blip>
            <a:srcRect/>
            <a:stretch/>
          </p:blipFill>
          <p:spPr>
            <a:xfrm>
              <a:off x="8331970" y="138479"/>
              <a:ext cx="718352" cy="443905"/>
            </a:xfrm>
            <a:prstGeom prst="rect">
              <a:avLst/>
            </a:prstGeom>
            <a:noFill/>
            <a:ln>
              <a:noFill/>
            </a:ln>
          </p:spPr>
        </p:pic>
      </p:grpSp>
      <p:pic>
        <p:nvPicPr>
          <p:cNvPr id="833" name="Google Shape;833;g2bbf2f46c1d_1_2029"/>
          <p:cNvPicPr preferRelativeResize="0"/>
          <p:nvPr/>
        </p:nvPicPr>
        <p:blipFill rotWithShape="1">
          <a:blip r:embed="rId5">
            <a:alphaModFix/>
          </a:blip>
          <a:srcRect/>
          <a:stretch/>
        </p:blipFill>
        <p:spPr>
          <a:xfrm>
            <a:off x="3695733" y="6452128"/>
            <a:ext cx="4800533" cy="3372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2bbf2f46c1d_1_2089"/>
          <p:cNvSpPr/>
          <p:nvPr/>
        </p:nvSpPr>
        <p:spPr>
          <a:xfrm>
            <a:off x="8102875" y="1246050"/>
            <a:ext cx="3830100" cy="5074500"/>
          </a:xfrm>
          <a:prstGeom prst="roundRect">
            <a:avLst>
              <a:gd name="adj" fmla="val 16667"/>
            </a:avLst>
          </a:prstGeom>
          <a:solidFill>
            <a:srgbClr val="CCFFCC">
              <a:alpha val="88627"/>
            </a:srgbClr>
          </a:solidFill>
          <a:ln w="25400" cap="flat" cmpd="sng">
            <a:solidFill>
              <a:srgbClr val="18A08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dk1"/>
                </a:solidFill>
                <a:latin typeface="Arial"/>
                <a:ea typeface="Arial"/>
                <a:cs typeface="Arial"/>
                <a:sym typeface="Arial"/>
              </a:rPr>
              <a:t>Allegato Tecnico Dpr 160/2010</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Arial"/>
                <a:ea typeface="Arial"/>
                <a:cs typeface="Arial"/>
                <a:sym typeface="Arial"/>
              </a:rPr>
              <a:t>Art.6 e Art. 7 </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Arial"/>
                <a:ea typeface="Arial"/>
                <a:cs typeface="Arial"/>
                <a:sym typeface="Arial"/>
              </a:rPr>
              <a:t>«[…] I SUAP [gli Uffici comunali e le P.A.] si dotano di sistemi informatici che implementano le componenti informatiche Front-office SUAP e Back-office SUAP conformi alle specifiche tecniche […] e richiedono al Ministero la verifica tecnica di conformità delle componenti»</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Arial"/>
                <a:ea typeface="Arial"/>
                <a:cs typeface="Arial"/>
                <a:sym typeface="Arial"/>
              </a:rPr>
              <a:t>Art. 11 lett. a</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Arial"/>
                <a:ea typeface="Arial"/>
                <a:cs typeface="Arial"/>
                <a:sym typeface="Arial"/>
              </a:rPr>
              <a:t>Il Catalogo assicura la registrazione delle componenti informatiche Front-office SUAP, Back Office SUAP e Enti terzi, che aderiscono al Sistema Informatico degli Sportelli Unici;</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latin typeface="Arial"/>
              <a:ea typeface="Arial"/>
              <a:cs typeface="Arial"/>
              <a:sym typeface="Arial"/>
            </a:endParaRPr>
          </a:p>
        </p:txBody>
      </p:sp>
      <p:sp>
        <p:nvSpPr>
          <p:cNvPr id="869" name="Google Shape;869;g2bbf2f46c1d_1_2089"/>
          <p:cNvSpPr/>
          <p:nvPr/>
        </p:nvSpPr>
        <p:spPr>
          <a:xfrm>
            <a:off x="233075" y="327100"/>
            <a:ext cx="112233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000" b="1" i="0" u="none" strike="noStrike" cap="none">
                <a:solidFill>
                  <a:srgbClr val="24509A"/>
                </a:solidFill>
                <a:latin typeface="Arial"/>
                <a:ea typeface="Arial"/>
                <a:cs typeface="Arial"/>
                <a:sym typeface="Arial"/>
              </a:rPr>
              <a:t>Accreditamento SUAP, Enti Terzi, Componenti</a:t>
            </a:r>
            <a:r>
              <a:rPr lang="it-IT" sz="3800" b="1" i="0" u="none" strike="noStrike" cap="none">
                <a:solidFill>
                  <a:srgbClr val="24509A"/>
                </a:solidFill>
                <a:latin typeface="Arial"/>
                <a:ea typeface="Arial"/>
                <a:cs typeface="Arial"/>
                <a:sym typeface="Arial"/>
              </a:rPr>
              <a:t> </a:t>
            </a:r>
            <a:endParaRPr sz="3000" b="0" i="0" u="none" strike="noStrike" cap="none">
              <a:solidFill>
                <a:schemeClr val="dk1"/>
              </a:solidFill>
              <a:latin typeface="Arial"/>
              <a:ea typeface="Arial"/>
              <a:cs typeface="Arial"/>
              <a:sym typeface="Arial"/>
            </a:endParaRPr>
          </a:p>
        </p:txBody>
      </p:sp>
      <p:grpSp>
        <p:nvGrpSpPr>
          <p:cNvPr id="870" name="Google Shape;870;g2bbf2f46c1d_1_2089"/>
          <p:cNvGrpSpPr/>
          <p:nvPr/>
        </p:nvGrpSpPr>
        <p:grpSpPr>
          <a:xfrm>
            <a:off x="11149688" y="240"/>
            <a:ext cx="1041094" cy="6857587"/>
            <a:chOff x="8388360" y="0"/>
            <a:chExt cx="780840" cy="5143319"/>
          </a:xfrm>
        </p:grpSpPr>
        <p:pic>
          <p:nvPicPr>
            <p:cNvPr id="871" name="Google Shape;871;g2bbf2f46c1d_1_2089" descr="angoli-bianchi-bordino.eps"/>
            <p:cNvPicPr preferRelativeResize="0"/>
            <p:nvPr/>
          </p:nvPicPr>
          <p:blipFill rotWithShape="1">
            <a:blip r:embed="rId3">
              <a:alphaModFix/>
            </a:blip>
            <a:srcRect/>
            <a:stretch/>
          </p:blipFill>
          <p:spPr>
            <a:xfrm>
              <a:off x="8388360" y="0"/>
              <a:ext cx="780840" cy="5143319"/>
            </a:xfrm>
            <a:prstGeom prst="rect">
              <a:avLst/>
            </a:prstGeom>
            <a:noFill/>
            <a:ln>
              <a:noFill/>
            </a:ln>
          </p:spPr>
        </p:pic>
        <p:sp>
          <p:nvSpPr>
            <p:cNvPr id="872" name="Google Shape;872;g2bbf2f46c1d_1_2089"/>
            <p:cNvSpPr/>
            <p:nvPr/>
          </p:nvSpPr>
          <p:spPr>
            <a:xfrm>
              <a:off x="8842680" y="4901400"/>
              <a:ext cx="315000" cy="13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pic>
          <p:nvPicPr>
            <p:cNvPr id="873" name="Google Shape;873;g2bbf2f46c1d_1_2089"/>
            <p:cNvPicPr preferRelativeResize="0"/>
            <p:nvPr/>
          </p:nvPicPr>
          <p:blipFill rotWithShape="1">
            <a:blip r:embed="rId4">
              <a:alphaModFix/>
            </a:blip>
            <a:srcRect/>
            <a:stretch/>
          </p:blipFill>
          <p:spPr>
            <a:xfrm>
              <a:off x="8551080" y="103680"/>
              <a:ext cx="538560" cy="332640"/>
            </a:xfrm>
            <a:prstGeom prst="rect">
              <a:avLst/>
            </a:prstGeom>
            <a:noFill/>
            <a:ln>
              <a:noFill/>
            </a:ln>
          </p:spPr>
        </p:pic>
      </p:grpSp>
      <p:sp>
        <p:nvSpPr>
          <p:cNvPr id="874" name="Google Shape;874;g2bbf2f46c1d_1_2089"/>
          <p:cNvSpPr/>
          <p:nvPr/>
        </p:nvSpPr>
        <p:spPr>
          <a:xfrm>
            <a:off x="431520" y="447840"/>
            <a:ext cx="98778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875" name="Google Shape;875;g2bbf2f46c1d_1_2089"/>
          <p:cNvSpPr/>
          <p:nvPr/>
        </p:nvSpPr>
        <p:spPr>
          <a:xfrm>
            <a:off x="854200" y="1499951"/>
            <a:ext cx="4392600" cy="4596000"/>
          </a:xfrm>
          <a:prstGeom prst="rect">
            <a:avLst/>
          </a:prstGeom>
          <a:solidFill>
            <a:srgbClr val="F9F9F9"/>
          </a:solidFill>
          <a:ln w="19050" cap="flat" cmpd="sng">
            <a:solidFill>
              <a:srgbClr val="3061B2"/>
            </a:solidFill>
            <a:prstDash val="dot"/>
            <a:round/>
            <a:headEnd type="none" w="sm" len="sm"/>
            <a:tailEnd type="none" w="sm" len="sm"/>
          </a:ln>
          <a:effectLst>
            <a:outerShdw blurRad="57150" dist="19050" dir="54000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76" name="Google Shape;876;g2bbf2f46c1d_1_2089"/>
          <p:cNvSpPr/>
          <p:nvPr/>
        </p:nvSpPr>
        <p:spPr>
          <a:xfrm>
            <a:off x="1071350" y="2364056"/>
            <a:ext cx="1287900" cy="2017500"/>
          </a:xfrm>
          <a:prstGeom prst="roundRect">
            <a:avLst>
              <a:gd name="adj" fmla="val 16667"/>
            </a:avLst>
          </a:prstGeom>
          <a:solidFill>
            <a:srgbClr val="4285F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35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050"/>
              <a:buFont typeface="Calibri"/>
              <a:buNone/>
            </a:pPr>
            <a:r>
              <a:rPr lang="it-IT" sz="1350" b="1" i="0" u="none" strike="noStrike" cap="none">
                <a:solidFill>
                  <a:srgbClr val="FFFFFF"/>
                </a:solidFill>
                <a:latin typeface="Arial"/>
                <a:ea typeface="Arial"/>
                <a:cs typeface="Arial"/>
                <a:sym typeface="Arial"/>
              </a:rPr>
              <a:t>Componenti informatiche</a:t>
            </a:r>
            <a:endParaRPr sz="1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35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it-IT" sz="1500" b="0" i="0" u="none" strike="noStrike" cap="none">
                <a:solidFill>
                  <a:srgbClr val="FFFFFF"/>
                </a:solidFill>
                <a:latin typeface="Arial"/>
                <a:ea typeface="Arial"/>
                <a:cs typeface="Arial"/>
                <a:sym typeface="Arial"/>
              </a:rPr>
              <a:t>Utenti: PA Sponsor</a:t>
            </a:r>
            <a:endParaRPr sz="1500" b="0" i="0" u="none" strike="noStrike" cap="none">
              <a:solidFill>
                <a:srgbClr val="FFFFFF"/>
              </a:solidFill>
              <a:latin typeface="Arial"/>
              <a:ea typeface="Arial"/>
              <a:cs typeface="Arial"/>
              <a:sym typeface="Arial"/>
            </a:endParaRPr>
          </a:p>
        </p:txBody>
      </p:sp>
      <p:cxnSp>
        <p:nvCxnSpPr>
          <p:cNvPr id="877" name="Google Shape;877;g2bbf2f46c1d_1_2089"/>
          <p:cNvCxnSpPr>
            <a:stCxn id="878" idx="6"/>
            <a:endCxn id="876" idx="1"/>
          </p:cNvCxnSpPr>
          <p:nvPr/>
        </p:nvCxnSpPr>
        <p:spPr>
          <a:xfrm>
            <a:off x="755517" y="3372790"/>
            <a:ext cx="315900" cy="0"/>
          </a:xfrm>
          <a:prstGeom prst="straightConnector1">
            <a:avLst/>
          </a:prstGeom>
          <a:noFill/>
          <a:ln w="19050" cap="flat" cmpd="sng">
            <a:solidFill>
              <a:srgbClr val="4285F4"/>
            </a:solidFill>
            <a:prstDash val="solid"/>
            <a:miter lim="800000"/>
            <a:headEnd type="none" w="sm" len="sm"/>
            <a:tailEnd type="triangle" w="med" len="med"/>
          </a:ln>
        </p:spPr>
      </p:cxnSp>
      <p:sp>
        <p:nvSpPr>
          <p:cNvPr id="879" name="Google Shape;879;g2bbf2f46c1d_1_2089"/>
          <p:cNvSpPr/>
          <p:nvPr/>
        </p:nvSpPr>
        <p:spPr>
          <a:xfrm>
            <a:off x="2805700" y="1932000"/>
            <a:ext cx="1882500" cy="1927800"/>
          </a:xfrm>
          <a:prstGeom prst="roundRect">
            <a:avLst>
              <a:gd name="adj" fmla="val 16667"/>
            </a:avLst>
          </a:prstGeom>
          <a:solidFill>
            <a:srgbClr val="D8E6F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184B9A"/>
              </a:solidFill>
              <a:latin typeface="Arial"/>
              <a:ea typeface="Arial"/>
              <a:cs typeface="Arial"/>
              <a:sym typeface="Arial"/>
            </a:endParaRPr>
          </a:p>
          <a:p>
            <a:pPr marL="0" marR="0" lvl="0" indent="0" algn="ctr" rtl="0">
              <a:lnSpc>
                <a:spcPct val="100000"/>
              </a:lnSpc>
              <a:spcBef>
                <a:spcPts val="0"/>
              </a:spcBef>
              <a:spcAft>
                <a:spcPts val="0"/>
              </a:spcAft>
              <a:buClr>
                <a:srgbClr val="184B9A"/>
              </a:buClr>
              <a:buSzPts val="1100"/>
              <a:buFont typeface="Calibri"/>
              <a:buNone/>
            </a:pPr>
            <a:r>
              <a:rPr lang="it-IT" sz="1500" b="1" i="0" u="none" strike="noStrike" cap="none">
                <a:solidFill>
                  <a:srgbClr val="184B9A"/>
                </a:solidFill>
                <a:latin typeface="Arial"/>
                <a:ea typeface="Arial"/>
                <a:cs typeface="Arial"/>
                <a:sym typeface="Arial"/>
              </a:rPr>
              <a:t>SUAP</a:t>
            </a:r>
            <a:endParaRPr sz="1500" b="1" i="0" u="none" strike="noStrike" cap="none">
              <a:solidFill>
                <a:srgbClr val="184B9A"/>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1200" b="0" i="0" u="none" strike="noStrike" cap="none">
              <a:solidFill>
                <a:srgbClr val="184B9A"/>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800"/>
              <a:buFont typeface="Arial"/>
              <a:buNone/>
            </a:pPr>
            <a:r>
              <a:rPr lang="it-IT" sz="1100" b="0" i="0" u="none" strike="noStrike" cap="none">
                <a:solidFill>
                  <a:srgbClr val="184B9A"/>
                </a:solidFill>
                <a:latin typeface="Arial"/>
                <a:ea typeface="Arial"/>
                <a:cs typeface="Arial"/>
                <a:sym typeface="Arial"/>
              </a:rPr>
              <a:t>Utenti: Rappresentante Amministrazioni comunali, Rappresentate associazione comuni, Referenti CCIAA (rif. Art 4, comma 5 DPR 160)</a:t>
            </a:r>
            <a:endParaRPr sz="1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184B9A"/>
              </a:solidFill>
              <a:latin typeface="Arial"/>
              <a:ea typeface="Arial"/>
              <a:cs typeface="Arial"/>
              <a:sym typeface="Arial"/>
            </a:endParaRPr>
          </a:p>
        </p:txBody>
      </p:sp>
      <p:sp>
        <p:nvSpPr>
          <p:cNvPr id="880" name="Google Shape;880;g2bbf2f46c1d_1_2089"/>
          <p:cNvSpPr/>
          <p:nvPr/>
        </p:nvSpPr>
        <p:spPr>
          <a:xfrm>
            <a:off x="2805625" y="4009796"/>
            <a:ext cx="1882500" cy="1495800"/>
          </a:xfrm>
          <a:prstGeom prst="roundRect">
            <a:avLst>
              <a:gd name="adj" fmla="val 16667"/>
            </a:avLst>
          </a:prstGeom>
          <a:solidFill>
            <a:srgbClr val="FEED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184B9A"/>
              </a:solidFill>
              <a:latin typeface="Arial"/>
              <a:ea typeface="Arial"/>
              <a:cs typeface="Arial"/>
              <a:sym typeface="Arial"/>
            </a:endParaRPr>
          </a:p>
          <a:p>
            <a:pPr marL="0" marR="0" lvl="0" indent="0" algn="ctr" rtl="0">
              <a:lnSpc>
                <a:spcPct val="100000"/>
              </a:lnSpc>
              <a:spcBef>
                <a:spcPts val="0"/>
              </a:spcBef>
              <a:spcAft>
                <a:spcPts val="0"/>
              </a:spcAft>
              <a:buClr>
                <a:srgbClr val="184B9A"/>
              </a:buClr>
              <a:buSzPts val="1100"/>
              <a:buFont typeface="Calibri"/>
              <a:buNone/>
            </a:pPr>
            <a:r>
              <a:rPr lang="it-IT" sz="1500" b="1" i="0" u="none" strike="noStrike" cap="none">
                <a:solidFill>
                  <a:srgbClr val="184B9A"/>
                </a:solidFill>
                <a:latin typeface="Arial"/>
                <a:ea typeface="Arial"/>
                <a:cs typeface="Arial"/>
                <a:sym typeface="Arial"/>
              </a:rPr>
              <a:t>Enti Terzi</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500" b="0" i="0" u="none" strike="noStrike" cap="none">
              <a:solidFill>
                <a:srgbClr val="184B9A"/>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800"/>
              <a:buFont typeface="Arial"/>
              <a:buNone/>
            </a:pPr>
            <a:r>
              <a:rPr lang="it-IT" sz="1200" b="0" i="0" u="none" strike="noStrike" cap="none">
                <a:solidFill>
                  <a:srgbClr val="184B9A"/>
                </a:solidFill>
                <a:latin typeface="Arial"/>
                <a:ea typeface="Arial"/>
                <a:cs typeface="Arial"/>
                <a:sym typeface="Arial"/>
              </a:rPr>
              <a:t>Utenti: Rappresentante Amministrazione Ente per ciascun ufficio</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184B9A"/>
              </a:solidFill>
              <a:latin typeface="Arial"/>
              <a:ea typeface="Arial"/>
              <a:cs typeface="Arial"/>
              <a:sym typeface="Arial"/>
            </a:endParaRPr>
          </a:p>
        </p:txBody>
      </p:sp>
      <p:cxnSp>
        <p:nvCxnSpPr>
          <p:cNvPr id="881" name="Google Shape;881;g2bbf2f46c1d_1_2089"/>
          <p:cNvCxnSpPr>
            <a:stCxn id="876" idx="3"/>
            <a:endCxn id="879" idx="1"/>
          </p:cNvCxnSpPr>
          <p:nvPr/>
        </p:nvCxnSpPr>
        <p:spPr>
          <a:xfrm rot="10800000" flipH="1">
            <a:off x="2359250" y="2895806"/>
            <a:ext cx="446400" cy="477000"/>
          </a:xfrm>
          <a:prstGeom prst="bentConnector3">
            <a:avLst>
              <a:gd name="adj1" fmla="val 50006"/>
            </a:avLst>
          </a:prstGeom>
          <a:noFill/>
          <a:ln w="19050" cap="flat" cmpd="sng">
            <a:solidFill>
              <a:srgbClr val="4285F4"/>
            </a:solidFill>
            <a:prstDash val="solid"/>
            <a:miter lim="800000"/>
            <a:headEnd type="none" w="sm" len="sm"/>
            <a:tailEnd type="triangle" w="med" len="med"/>
          </a:ln>
        </p:spPr>
      </p:cxnSp>
      <p:cxnSp>
        <p:nvCxnSpPr>
          <p:cNvPr id="882" name="Google Shape;882;g2bbf2f46c1d_1_2089"/>
          <p:cNvCxnSpPr>
            <a:stCxn id="876" idx="3"/>
            <a:endCxn id="880" idx="1"/>
          </p:cNvCxnSpPr>
          <p:nvPr/>
        </p:nvCxnSpPr>
        <p:spPr>
          <a:xfrm>
            <a:off x="2359250" y="3372806"/>
            <a:ext cx="446400" cy="1384800"/>
          </a:xfrm>
          <a:prstGeom prst="bentConnector3">
            <a:avLst>
              <a:gd name="adj1" fmla="val 49997"/>
            </a:avLst>
          </a:prstGeom>
          <a:noFill/>
          <a:ln w="19050" cap="flat" cmpd="sng">
            <a:solidFill>
              <a:srgbClr val="4285F4"/>
            </a:solidFill>
            <a:prstDash val="solid"/>
            <a:miter lim="800000"/>
            <a:headEnd type="none" w="sm" len="sm"/>
            <a:tailEnd type="triangle" w="med" len="med"/>
          </a:ln>
        </p:spPr>
      </p:cxnSp>
      <p:sp>
        <p:nvSpPr>
          <p:cNvPr id="883" name="Google Shape;883;g2bbf2f46c1d_1_2089"/>
          <p:cNvSpPr/>
          <p:nvPr/>
        </p:nvSpPr>
        <p:spPr>
          <a:xfrm>
            <a:off x="5633275" y="2580084"/>
            <a:ext cx="1628100" cy="2108400"/>
          </a:xfrm>
          <a:prstGeom prst="roundRect">
            <a:avLst>
              <a:gd name="adj" fmla="val 16667"/>
            </a:avLst>
          </a:prstGeom>
          <a:solidFill>
            <a:srgbClr val="4285F4"/>
          </a:solidFill>
          <a:ln w="12700" cap="flat" cmpd="sng">
            <a:solidFill>
              <a:srgbClr val="42719B"/>
            </a:solidFill>
            <a:prstDash val="solid"/>
            <a:miter lim="800000"/>
            <a:headEnd type="none" w="sm" len="sm"/>
            <a:tailEnd type="none" w="sm" len="sm"/>
          </a:ln>
          <a:effectLst>
            <a:outerShdw blurRad="57150" dist="19050" dir="5400000" algn="bl" rotWithShape="0">
              <a:srgbClr val="000000">
                <a:alpha val="4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it-IT" sz="2000" b="1" i="0" u="none" strike="noStrike" cap="none">
                <a:solidFill>
                  <a:srgbClr val="FFFFFF"/>
                </a:solidFill>
                <a:latin typeface="Arial"/>
                <a:ea typeface="Arial"/>
                <a:cs typeface="Arial"/>
                <a:sym typeface="Arial"/>
              </a:rPr>
              <a:t>Alimentazione</a:t>
            </a:r>
            <a:r>
              <a:rPr lang="it-IT" sz="2000" b="0" i="0" u="none" strike="noStrike" cap="none">
                <a:solidFill>
                  <a:srgbClr val="FFFFFF"/>
                </a:solidFill>
                <a:latin typeface="Arial"/>
                <a:ea typeface="Arial"/>
                <a:cs typeface="Arial"/>
                <a:sym typeface="Arial"/>
              </a:rPr>
              <a:t> </a:t>
            </a:r>
            <a:r>
              <a:rPr lang="it-IT" sz="2000" b="1" i="0" u="none" strike="noStrike" cap="none">
                <a:solidFill>
                  <a:srgbClr val="FFFFFF"/>
                </a:solidFill>
                <a:latin typeface="Arial"/>
                <a:ea typeface="Arial"/>
                <a:cs typeface="Arial"/>
                <a:sym typeface="Arial"/>
              </a:rPr>
              <a:t>Catalogo</a:t>
            </a:r>
            <a:r>
              <a:rPr lang="it-IT" sz="2000" b="0" i="0" u="none" strike="noStrike" cap="none">
                <a:solidFill>
                  <a:srgbClr val="FFFFFF"/>
                </a:solidFill>
                <a:latin typeface="Arial"/>
                <a:ea typeface="Arial"/>
                <a:cs typeface="Arial"/>
                <a:sym typeface="Arial"/>
              </a:rPr>
              <a:t> </a:t>
            </a:r>
            <a:endParaRPr sz="20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Calibri"/>
              <a:buNone/>
            </a:pPr>
            <a:r>
              <a:rPr lang="it-IT" sz="1800" b="0" i="0" u="none" strike="noStrike" cap="none">
                <a:solidFill>
                  <a:srgbClr val="FFFFFF"/>
                </a:solidFill>
                <a:latin typeface="Arial"/>
                <a:ea typeface="Arial"/>
                <a:cs typeface="Arial"/>
                <a:sym typeface="Arial"/>
              </a:rPr>
              <a:t>per SUAP, Enti Terzi, Componenti informatiche</a:t>
            </a:r>
            <a:endParaRPr sz="1800" b="0" i="0" u="none" strike="noStrike" cap="none">
              <a:solidFill>
                <a:srgbClr val="FFFFFF"/>
              </a:solidFill>
              <a:latin typeface="Arial"/>
              <a:ea typeface="Arial"/>
              <a:cs typeface="Arial"/>
              <a:sym typeface="Arial"/>
            </a:endParaRPr>
          </a:p>
        </p:txBody>
      </p:sp>
      <p:cxnSp>
        <p:nvCxnSpPr>
          <p:cNvPr id="884" name="Google Shape;884;g2bbf2f46c1d_1_2089"/>
          <p:cNvCxnSpPr/>
          <p:nvPr/>
        </p:nvCxnSpPr>
        <p:spPr>
          <a:xfrm>
            <a:off x="4688425" y="2894334"/>
            <a:ext cx="945000" cy="738300"/>
          </a:xfrm>
          <a:prstGeom prst="bentConnector3">
            <a:avLst>
              <a:gd name="adj1" fmla="val 19468"/>
            </a:avLst>
          </a:prstGeom>
          <a:noFill/>
          <a:ln w="19050" cap="flat" cmpd="sng">
            <a:solidFill>
              <a:srgbClr val="4285F4"/>
            </a:solidFill>
            <a:prstDash val="solid"/>
            <a:miter lim="800000"/>
            <a:headEnd type="none" w="sm" len="sm"/>
            <a:tailEnd type="triangle" w="med" len="med"/>
          </a:ln>
        </p:spPr>
      </p:cxnSp>
      <p:cxnSp>
        <p:nvCxnSpPr>
          <p:cNvPr id="885" name="Google Shape;885;g2bbf2f46c1d_1_2089"/>
          <p:cNvCxnSpPr>
            <a:stCxn id="880" idx="3"/>
            <a:endCxn id="883" idx="1"/>
          </p:cNvCxnSpPr>
          <p:nvPr/>
        </p:nvCxnSpPr>
        <p:spPr>
          <a:xfrm rot="10800000" flipH="1">
            <a:off x="4688125" y="3634196"/>
            <a:ext cx="945300" cy="1123500"/>
          </a:xfrm>
          <a:prstGeom prst="bentConnector3">
            <a:avLst>
              <a:gd name="adj1" fmla="val 19494"/>
            </a:avLst>
          </a:prstGeom>
          <a:noFill/>
          <a:ln w="19050" cap="flat" cmpd="sng">
            <a:solidFill>
              <a:srgbClr val="4285F4"/>
            </a:solidFill>
            <a:prstDash val="solid"/>
            <a:miter lim="800000"/>
            <a:headEnd type="none" w="sm" len="sm"/>
            <a:tailEnd type="triangle" w="med" len="med"/>
          </a:ln>
        </p:spPr>
      </p:cxnSp>
      <p:sp>
        <p:nvSpPr>
          <p:cNvPr id="886" name="Google Shape;886;g2bbf2f46c1d_1_2089"/>
          <p:cNvSpPr/>
          <p:nvPr/>
        </p:nvSpPr>
        <p:spPr>
          <a:xfrm>
            <a:off x="7728034" y="3489383"/>
            <a:ext cx="315600" cy="289800"/>
          </a:xfrm>
          <a:prstGeom prst="ellipse">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87" name="Google Shape;887;g2bbf2f46c1d_1_2089"/>
          <p:cNvCxnSpPr>
            <a:stCxn id="883" idx="3"/>
          </p:cNvCxnSpPr>
          <p:nvPr/>
        </p:nvCxnSpPr>
        <p:spPr>
          <a:xfrm>
            <a:off x="7261375" y="3634284"/>
            <a:ext cx="407400" cy="0"/>
          </a:xfrm>
          <a:prstGeom prst="straightConnector1">
            <a:avLst/>
          </a:prstGeom>
          <a:noFill/>
          <a:ln w="19050" cap="flat" cmpd="sng">
            <a:solidFill>
              <a:srgbClr val="4285F4"/>
            </a:solidFill>
            <a:prstDash val="solid"/>
            <a:miter lim="800000"/>
            <a:headEnd type="none" w="sm" len="sm"/>
            <a:tailEnd type="triangle" w="med" len="med"/>
          </a:ln>
        </p:spPr>
      </p:cxnSp>
      <p:sp>
        <p:nvSpPr>
          <p:cNvPr id="878" name="Google Shape;878;g2bbf2f46c1d_1_2089"/>
          <p:cNvSpPr/>
          <p:nvPr/>
        </p:nvSpPr>
        <p:spPr>
          <a:xfrm>
            <a:off x="431517" y="3210790"/>
            <a:ext cx="324000" cy="324000"/>
          </a:xfrm>
          <a:prstGeom prst="ellipse">
            <a:avLst/>
          </a:prstGeom>
          <a:solidFill>
            <a:srgbClr val="92D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8" name="Google Shape;888;g2bbf2f46c1d_1_2089"/>
          <p:cNvSpPr txBox="1"/>
          <p:nvPr/>
        </p:nvSpPr>
        <p:spPr>
          <a:xfrm>
            <a:off x="895803" y="1501690"/>
            <a:ext cx="4350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184B9A"/>
                </a:solidFill>
                <a:latin typeface="Arial"/>
                <a:ea typeface="Arial"/>
                <a:cs typeface="Arial"/>
                <a:sym typeface="Arial"/>
              </a:rPr>
              <a:t>Sistema di accreditamento Portale II1G</a:t>
            </a:r>
            <a:endParaRPr sz="1800" b="0" i="0" u="none" strike="noStrike" cap="none">
              <a:solidFill>
                <a:srgbClr val="000000"/>
              </a:solidFill>
              <a:latin typeface="Arial"/>
              <a:ea typeface="Arial"/>
              <a:cs typeface="Arial"/>
              <a:sym typeface="Arial"/>
            </a:endParaRPr>
          </a:p>
        </p:txBody>
      </p:sp>
      <p:pic>
        <p:nvPicPr>
          <p:cNvPr id="889" name="Google Shape;889;g2bbf2f46c1d_1_2089"/>
          <p:cNvPicPr preferRelativeResize="0"/>
          <p:nvPr/>
        </p:nvPicPr>
        <p:blipFill rotWithShape="1">
          <a:blip r:embed="rId5">
            <a:alphaModFix/>
          </a:blip>
          <a:srcRect/>
          <a:stretch/>
        </p:blipFill>
        <p:spPr>
          <a:xfrm>
            <a:off x="3695733" y="6452128"/>
            <a:ext cx="4800533" cy="337245"/>
          </a:xfrm>
          <a:prstGeom prst="rect">
            <a:avLst/>
          </a:prstGeom>
          <a:noFill/>
          <a:ln>
            <a:noFill/>
          </a:ln>
        </p:spPr>
      </p:pic>
      <p:cxnSp>
        <p:nvCxnSpPr>
          <p:cNvPr id="890" name="Google Shape;890;g2bbf2f46c1d_1_2089"/>
          <p:cNvCxnSpPr>
            <a:stCxn id="876" idx="2"/>
          </p:cNvCxnSpPr>
          <p:nvPr/>
        </p:nvCxnSpPr>
        <p:spPr>
          <a:xfrm rot="-5400000" flipH="1">
            <a:off x="2682050" y="3414806"/>
            <a:ext cx="1419000" cy="3352500"/>
          </a:xfrm>
          <a:prstGeom prst="bentConnector2">
            <a:avLst/>
          </a:prstGeom>
          <a:noFill/>
          <a:ln w="19050" cap="flat" cmpd="sng">
            <a:solidFill>
              <a:srgbClr val="3B7FF2"/>
            </a:solidFill>
            <a:prstDash val="solid"/>
            <a:round/>
            <a:headEnd type="none" w="sm" len="sm"/>
            <a:tailEnd type="none" w="sm" len="sm"/>
          </a:ln>
        </p:spPr>
      </p:cxnSp>
      <p:cxnSp>
        <p:nvCxnSpPr>
          <p:cNvPr id="891" name="Google Shape;891;g2bbf2f46c1d_1_2089"/>
          <p:cNvCxnSpPr/>
          <p:nvPr/>
        </p:nvCxnSpPr>
        <p:spPr>
          <a:xfrm rot="10800000">
            <a:off x="5062623" y="3637903"/>
            <a:ext cx="0" cy="2166300"/>
          </a:xfrm>
          <a:prstGeom prst="straightConnector1">
            <a:avLst/>
          </a:prstGeom>
          <a:noFill/>
          <a:ln w="19050" cap="flat" cmpd="sng">
            <a:solidFill>
              <a:srgbClr val="3B7FF2"/>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2bbf2f46c1d_1_2118"/>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38100" lvl="0" indent="0" algn="r" rtl="0">
              <a:lnSpc>
                <a:spcPct val="118214"/>
              </a:lnSpc>
              <a:spcBef>
                <a:spcPts val="0"/>
              </a:spcBef>
              <a:spcAft>
                <a:spcPts val="0"/>
              </a:spcAft>
              <a:buClr>
                <a:srgbClr val="000000"/>
              </a:buClr>
              <a:buSzPts val="1200"/>
              <a:buFont typeface="Arial"/>
              <a:buNone/>
            </a:pPr>
            <a:fld id="{00000000-1234-1234-1234-123412341234}" type="slidenum">
              <a:rPr lang="it-IT"/>
              <a:t>15</a:t>
            </a:fld>
            <a:endParaRPr/>
          </a:p>
        </p:txBody>
      </p:sp>
      <p:grpSp>
        <p:nvGrpSpPr>
          <p:cNvPr id="898" name="Google Shape;898;g2bbf2f46c1d_1_2118"/>
          <p:cNvGrpSpPr/>
          <p:nvPr/>
        </p:nvGrpSpPr>
        <p:grpSpPr>
          <a:xfrm>
            <a:off x="11192074" y="0"/>
            <a:ext cx="1041400" cy="6858000"/>
            <a:chOff x="8114930" y="0"/>
            <a:chExt cx="1041400" cy="6858000"/>
          </a:xfrm>
        </p:grpSpPr>
        <p:pic>
          <p:nvPicPr>
            <p:cNvPr id="899" name="Google Shape;899;g2bbf2f46c1d_1_2118"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900" name="Google Shape;900;g2bbf2f46c1d_1_2118"/>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15</a:t>
              </a:fld>
              <a:endParaRPr sz="1300" b="0" i="0" u="none" strike="noStrike" cap="none">
                <a:solidFill>
                  <a:srgbClr val="0031A2"/>
                </a:solidFill>
                <a:latin typeface="Arial"/>
                <a:ea typeface="Arial"/>
                <a:cs typeface="Arial"/>
                <a:sym typeface="Arial"/>
              </a:endParaRPr>
            </a:p>
          </p:txBody>
        </p:sp>
        <p:pic>
          <p:nvPicPr>
            <p:cNvPr id="901" name="Google Shape;901;g2bbf2f46c1d_1_2118"/>
            <p:cNvPicPr preferRelativeResize="0"/>
            <p:nvPr/>
          </p:nvPicPr>
          <p:blipFill rotWithShape="1">
            <a:blip r:embed="rId4">
              <a:alphaModFix/>
            </a:blip>
            <a:srcRect/>
            <a:stretch/>
          </p:blipFill>
          <p:spPr>
            <a:xfrm>
              <a:off x="8331970" y="138479"/>
              <a:ext cx="718352" cy="443905"/>
            </a:xfrm>
            <a:prstGeom prst="rect">
              <a:avLst/>
            </a:prstGeom>
            <a:noFill/>
            <a:ln>
              <a:noFill/>
            </a:ln>
          </p:spPr>
        </p:pic>
      </p:grpSp>
      <p:pic>
        <p:nvPicPr>
          <p:cNvPr id="902" name="Google Shape;902;g2bbf2f46c1d_1_2118"/>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903" name="Google Shape;903;g2bbf2f46c1d_1_2118"/>
          <p:cNvSpPr/>
          <p:nvPr/>
        </p:nvSpPr>
        <p:spPr>
          <a:xfrm>
            <a:off x="431528" y="447850"/>
            <a:ext cx="9128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processo di accreditamento al Catalogo</a:t>
            </a:r>
            <a:endParaRPr sz="3200" b="0" i="0" u="none" strike="noStrike" cap="none">
              <a:solidFill>
                <a:schemeClr val="dk1"/>
              </a:solidFill>
              <a:latin typeface="Arial"/>
              <a:ea typeface="Arial"/>
              <a:cs typeface="Arial"/>
              <a:sym typeface="Arial"/>
            </a:endParaRPr>
          </a:p>
        </p:txBody>
      </p:sp>
      <p:sp>
        <p:nvSpPr>
          <p:cNvPr id="904" name="Google Shape;904;g2bbf2f46c1d_1_2118"/>
          <p:cNvSpPr/>
          <p:nvPr/>
        </p:nvSpPr>
        <p:spPr>
          <a:xfrm>
            <a:off x="795800" y="1822113"/>
            <a:ext cx="1119300" cy="1052100"/>
          </a:xfrm>
          <a:prstGeom prst="ellipse">
            <a:avLst/>
          </a:prstGeom>
          <a:solidFill>
            <a:srgbClr val="6D9EEB"/>
          </a:solid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FFFDF7"/>
                </a:solidFill>
                <a:latin typeface="Arial"/>
                <a:ea typeface="Arial"/>
                <a:cs typeface="Arial"/>
                <a:sym typeface="Arial"/>
              </a:rPr>
              <a:t>1</a:t>
            </a:r>
            <a:endParaRPr sz="2800" b="1" i="0" u="none" strike="noStrike" cap="none">
              <a:solidFill>
                <a:srgbClr val="FFFDF7"/>
              </a:solidFill>
              <a:latin typeface="Arial"/>
              <a:ea typeface="Arial"/>
              <a:cs typeface="Arial"/>
              <a:sym typeface="Arial"/>
            </a:endParaRPr>
          </a:p>
        </p:txBody>
      </p:sp>
      <p:sp>
        <p:nvSpPr>
          <p:cNvPr id="905" name="Google Shape;905;g2bbf2f46c1d_1_2118"/>
          <p:cNvSpPr/>
          <p:nvPr/>
        </p:nvSpPr>
        <p:spPr>
          <a:xfrm>
            <a:off x="207800" y="3425850"/>
            <a:ext cx="2295300" cy="2370000"/>
          </a:xfrm>
          <a:prstGeom prst="roundRect">
            <a:avLst>
              <a:gd name="adj" fmla="val 16667"/>
            </a:avLst>
          </a:prstGeom>
          <a:solidFill>
            <a:srgbClr val="0032A1">
              <a:alpha val="17647"/>
            </a:srgbClr>
          </a:solidFill>
          <a:ln w="19050" cap="flat" cmpd="sng">
            <a:solidFill>
              <a:srgbClr val="619CEB"/>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La P.A. competente deve richiedere </a:t>
            </a:r>
            <a:r>
              <a:rPr lang="it-IT" sz="1400" b="1" i="0" u="none" strike="noStrike" cap="none">
                <a:solidFill>
                  <a:srgbClr val="24549F"/>
                </a:solidFill>
                <a:latin typeface="Arial"/>
                <a:ea typeface="Arial"/>
                <a:cs typeface="Arial"/>
                <a:sym typeface="Arial"/>
              </a:rPr>
              <a:t>l'accreditamento del SUAP</a:t>
            </a:r>
            <a:r>
              <a:rPr lang="it-IT" sz="1400" b="1" i="0" u="none" strike="noStrike" cap="none">
                <a:solidFill>
                  <a:schemeClr val="dk1"/>
                </a:solidFill>
                <a:latin typeface="Arial"/>
                <a:ea typeface="Arial"/>
                <a:cs typeface="Arial"/>
                <a:sym typeface="Arial"/>
              </a:rPr>
              <a:t> </a:t>
            </a:r>
            <a:r>
              <a:rPr lang="it-IT" sz="1400" b="0" i="0" u="none" strike="noStrike" cap="none">
                <a:solidFill>
                  <a:schemeClr val="dk1"/>
                </a:solidFill>
                <a:latin typeface="Arial"/>
                <a:ea typeface="Arial"/>
                <a:cs typeface="Arial"/>
                <a:sym typeface="Arial"/>
              </a:rPr>
              <a:t>e/o dell'Ente Terzo </a:t>
            </a:r>
            <a:endParaRPr sz="1400" b="0" i="0" u="none" strike="noStrike" cap="none">
              <a:solidFill>
                <a:srgbClr val="000000"/>
              </a:solidFill>
              <a:latin typeface="Arial"/>
              <a:ea typeface="Arial"/>
              <a:cs typeface="Arial"/>
              <a:sym typeface="Arial"/>
            </a:endParaRPr>
          </a:p>
        </p:txBody>
      </p:sp>
      <p:sp>
        <p:nvSpPr>
          <p:cNvPr id="906" name="Google Shape;906;g2bbf2f46c1d_1_2118"/>
          <p:cNvSpPr/>
          <p:nvPr/>
        </p:nvSpPr>
        <p:spPr>
          <a:xfrm>
            <a:off x="3303500" y="1822113"/>
            <a:ext cx="1119300" cy="1052100"/>
          </a:xfrm>
          <a:prstGeom prst="ellipse">
            <a:avLst/>
          </a:prstGeom>
          <a:solidFill>
            <a:srgbClr val="6D9EEB"/>
          </a:solid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FFFDF7"/>
                </a:solidFill>
                <a:latin typeface="Arial"/>
                <a:ea typeface="Arial"/>
                <a:cs typeface="Arial"/>
                <a:sym typeface="Arial"/>
              </a:rPr>
              <a:t>2</a:t>
            </a:r>
            <a:endParaRPr sz="2800" b="1" i="0" u="none" strike="noStrike" cap="none">
              <a:solidFill>
                <a:srgbClr val="FFFDF7"/>
              </a:solidFill>
              <a:latin typeface="Arial"/>
              <a:ea typeface="Arial"/>
              <a:cs typeface="Arial"/>
              <a:sym typeface="Arial"/>
            </a:endParaRPr>
          </a:p>
        </p:txBody>
      </p:sp>
      <p:sp>
        <p:nvSpPr>
          <p:cNvPr id="907" name="Google Shape;907;g2bbf2f46c1d_1_2118"/>
          <p:cNvSpPr/>
          <p:nvPr/>
        </p:nvSpPr>
        <p:spPr>
          <a:xfrm>
            <a:off x="2708600" y="3425850"/>
            <a:ext cx="2295300" cy="2370000"/>
          </a:xfrm>
          <a:prstGeom prst="roundRect">
            <a:avLst>
              <a:gd name="adj" fmla="val 16667"/>
            </a:avLst>
          </a:prstGeom>
          <a:solidFill>
            <a:srgbClr val="0032A1">
              <a:alpha val="17647"/>
            </a:srgbClr>
          </a:solidFill>
          <a:ln w="19050" cap="flat" cmpd="sng">
            <a:solidFill>
              <a:srgbClr val="619CEB"/>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Contestualmente alla richiesta di accreditamento del SUAP, la P.A. interessata dovrà chiedere al MiMIT l'accreditamento della o delle componenti</a:t>
            </a:r>
            <a:endParaRPr sz="1400" b="0" i="0" u="none" strike="noStrike" cap="none">
              <a:solidFill>
                <a:schemeClr val="dk1"/>
              </a:solidFill>
              <a:latin typeface="Arial"/>
              <a:ea typeface="Arial"/>
              <a:cs typeface="Arial"/>
              <a:sym typeface="Arial"/>
            </a:endParaRPr>
          </a:p>
        </p:txBody>
      </p:sp>
      <p:sp>
        <p:nvSpPr>
          <p:cNvPr id="908" name="Google Shape;908;g2bbf2f46c1d_1_2118"/>
          <p:cNvSpPr/>
          <p:nvPr/>
        </p:nvSpPr>
        <p:spPr>
          <a:xfrm>
            <a:off x="5811200" y="1822113"/>
            <a:ext cx="1119300" cy="1052100"/>
          </a:xfrm>
          <a:prstGeom prst="ellipse">
            <a:avLst/>
          </a:prstGeom>
          <a:solidFill>
            <a:srgbClr val="6D9EEB"/>
          </a:solid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1" i="0" u="none" strike="noStrike" cap="none">
                <a:solidFill>
                  <a:srgbClr val="FFFDF7"/>
                </a:solidFill>
                <a:latin typeface="Arial"/>
                <a:ea typeface="Arial"/>
                <a:cs typeface="Arial"/>
                <a:sym typeface="Arial"/>
              </a:rPr>
              <a:t>3</a:t>
            </a:r>
            <a:endParaRPr sz="2800" b="1" i="0" u="none" strike="noStrike" cap="none">
              <a:solidFill>
                <a:srgbClr val="FFFDF7"/>
              </a:solidFill>
              <a:latin typeface="Arial"/>
              <a:ea typeface="Arial"/>
              <a:cs typeface="Arial"/>
              <a:sym typeface="Arial"/>
            </a:endParaRPr>
          </a:p>
        </p:txBody>
      </p:sp>
      <p:sp>
        <p:nvSpPr>
          <p:cNvPr id="909" name="Google Shape;909;g2bbf2f46c1d_1_2118"/>
          <p:cNvSpPr/>
          <p:nvPr/>
        </p:nvSpPr>
        <p:spPr>
          <a:xfrm>
            <a:off x="5223200" y="3425850"/>
            <a:ext cx="2295300" cy="2370000"/>
          </a:xfrm>
          <a:prstGeom prst="roundRect">
            <a:avLst>
              <a:gd name="adj" fmla="val 16667"/>
            </a:avLst>
          </a:prstGeom>
          <a:solidFill>
            <a:srgbClr val="0032A1">
              <a:alpha val="17647"/>
            </a:srgbClr>
          </a:solidFill>
          <a:ln w="19050" cap="flat" cmpd="sng">
            <a:solidFill>
              <a:srgbClr val="619CEB"/>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Il </a:t>
            </a:r>
            <a:r>
              <a:rPr lang="it-IT" sz="1400" b="1" i="0" u="none" strike="noStrike" cap="none">
                <a:solidFill>
                  <a:srgbClr val="0944A1"/>
                </a:solidFill>
                <a:latin typeface="Arial"/>
                <a:ea typeface="Arial"/>
                <a:cs typeface="Arial"/>
                <a:sym typeface="Arial"/>
              </a:rPr>
              <a:t>MiMIT </a:t>
            </a:r>
            <a:r>
              <a:rPr lang="it-IT" sz="1400" b="0" i="0" u="none" strike="noStrike" cap="none">
                <a:solidFill>
                  <a:schemeClr val="dk1"/>
                </a:solidFill>
                <a:latin typeface="Arial"/>
                <a:ea typeface="Arial"/>
                <a:cs typeface="Arial"/>
                <a:sym typeface="Arial"/>
              </a:rPr>
              <a:t>deve verificare la </a:t>
            </a:r>
            <a:r>
              <a:rPr lang="it-IT" sz="1400" b="1" i="0" u="none" strike="noStrike" cap="none">
                <a:solidFill>
                  <a:srgbClr val="0944A1"/>
                </a:solidFill>
                <a:latin typeface="Arial"/>
                <a:ea typeface="Arial"/>
                <a:cs typeface="Arial"/>
                <a:sym typeface="Arial"/>
              </a:rPr>
              <a:t>conformità tecnica </a:t>
            </a:r>
            <a:r>
              <a:rPr lang="it-IT" sz="1400" b="0" i="0" u="none" strike="noStrike" cap="none">
                <a:solidFill>
                  <a:schemeClr val="dk1"/>
                </a:solidFill>
                <a:latin typeface="Arial"/>
                <a:ea typeface="Arial"/>
                <a:cs typeface="Arial"/>
                <a:sym typeface="Arial"/>
              </a:rPr>
              <a:t>delle componenti rispetto a quanto previsto dalle specifiche tecniche.</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Tale verifica viene effettuata </a:t>
            </a:r>
            <a:r>
              <a:rPr lang="it-IT" sz="1400" b="1" i="0" u="none" strike="noStrike" cap="none">
                <a:solidFill>
                  <a:srgbClr val="0944A1"/>
                </a:solidFill>
                <a:latin typeface="Arial"/>
                <a:ea typeface="Arial"/>
                <a:cs typeface="Arial"/>
                <a:sym typeface="Arial"/>
              </a:rPr>
              <a:t>entro 45 giorni</a:t>
            </a:r>
            <a:r>
              <a:rPr lang="it-IT" sz="1400" b="1" i="0" u="none" strike="noStrike" cap="none">
                <a:solidFill>
                  <a:srgbClr val="24549F"/>
                </a:solidFill>
                <a:latin typeface="Arial"/>
                <a:ea typeface="Arial"/>
                <a:cs typeface="Arial"/>
                <a:sym typeface="Arial"/>
              </a:rPr>
              <a:t> </a:t>
            </a:r>
            <a:r>
              <a:rPr lang="it-IT" sz="1400" b="0" i="0" u="none" strike="noStrike" cap="none">
                <a:solidFill>
                  <a:schemeClr val="dk1"/>
                </a:solidFill>
                <a:latin typeface="Arial"/>
                <a:ea typeface="Arial"/>
                <a:cs typeface="Arial"/>
                <a:sym typeface="Arial"/>
              </a:rPr>
              <a:t>dalla richiesta di accreditamento</a:t>
            </a:r>
            <a:endParaRPr sz="1400" b="0" i="0" u="none" strike="noStrike" cap="none">
              <a:solidFill>
                <a:schemeClr val="dk1"/>
              </a:solidFill>
              <a:latin typeface="Arial"/>
              <a:ea typeface="Arial"/>
              <a:cs typeface="Arial"/>
              <a:sym typeface="Arial"/>
            </a:endParaRPr>
          </a:p>
        </p:txBody>
      </p:sp>
      <p:sp>
        <p:nvSpPr>
          <p:cNvPr id="910" name="Google Shape;910;g2bbf2f46c1d_1_2118"/>
          <p:cNvSpPr/>
          <p:nvPr/>
        </p:nvSpPr>
        <p:spPr>
          <a:xfrm>
            <a:off x="8610600" y="880150"/>
            <a:ext cx="2467200" cy="2370000"/>
          </a:xfrm>
          <a:prstGeom prst="roundRect">
            <a:avLst>
              <a:gd name="adj" fmla="val 16667"/>
            </a:avLst>
          </a:prstGeom>
          <a:solidFill>
            <a:srgbClr val="FFD96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Nel caso emergessero delle </a:t>
            </a:r>
            <a:r>
              <a:rPr lang="it-IT" sz="1400" b="1" i="0" u="none" strike="noStrike" cap="none">
                <a:solidFill>
                  <a:srgbClr val="0944A1"/>
                </a:solidFill>
                <a:latin typeface="Arial"/>
                <a:ea typeface="Arial"/>
                <a:cs typeface="Arial"/>
                <a:sym typeface="Arial"/>
              </a:rPr>
              <a:t>non conformità</a:t>
            </a:r>
            <a:r>
              <a:rPr lang="it-IT" sz="1400" b="0" i="0" u="none" strike="noStrike" cap="none">
                <a:solidFill>
                  <a:srgbClr val="0944A1"/>
                </a:solidFill>
                <a:latin typeface="Arial"/>
                <a:ea typeface="Arial"/>
                <a:cs typeface="Arial"/>
                <a:sym typeface="Arial"/>
              </a:rPr>
              <a:t> </a:t>
            </a:r>
            <a:r>
              <a:rPr lang="it-IT" sz="1400" b="0" i="0" u="none" strike="noStrike" cap="none">
                <a:solidFill>
                  <a:schemeClr val="dk1"/>
                </a:solidFill>
                <a:latin typeface="Arial"/>
                <a:ea typeface="Arial"/>
                <a:cs typeface="Arial"/>
                <a:sym typeface="Arial"/>
              </a:rPr>
              <a:t>rispetto alle specifiche tecniche, il MiMIT comunica alle P.A. le anomalie riscontrate, con l'indicazione del periodo (</a:t>
            </a:r>
            <a:r>
              <a:rPr lang="it-IT" sz="1400" b="1" i="0" u="none" strike="noStrike" cap="none">
                <a:solidFill>
                  <a:srgbClr val="0944A1"/>
                </a:solidFill>
                <a:latin typeface="Arial"/>
                <a:ea typeface="Arial"/>
                <a:cs typeface="Arial"/>
                <a:sym typeface="Arial"/>
              </a:rPr>
              <a:t>dai 30 ai 180 gg</a:t>
            </a:r>
            <a:r>
              <a:rPr lang="it-IT" sz="1400" b="0" i="0" u="none" strike="noStrike" cap="none">
                <a:solidFill>
                  <a:srgbClr val="0944A1"/>
                </a:solidFill>
                <a:latin typeface="Arial"/>
                <a:ea typeface="Arial"/>
                <a:cs typeface="Arial"/>
                <a:sym typeface="Arial"/>
              </a:rPr>
              <a:t>)</a:t>
            </a:r>
            <a:r>
              <a:rPr lang="it-IT" sz="1400" b="0" i="0" u="none" strike="noStrike" cap="none">
                <a:solidFill>
                  <a:schemeClr val="dk1"/>
                </a:solidFill>
                <a:latin typeface="Arial"/>
                <a:ea typeface="Arial"/>
                <a:cs typeface="Arial"/>
                <a:sym typeface="Arial"/>
              </a:rPr>
              <a:t> entro cui le stesse dovranno essere risolte</a:t>
            </a:r>
            <a:endParaRPr sz="1400" b="0" i="0" u="none" strike="noStrike" cap="none">
              <a:solidFill>
                <a:schemeClr val="dk1"/>
              </a:solidFill>
              <a:latin typeface="Arial"/>
              <a:ea typeface="Arial"/>
              <a:cs typeface="Arial"/>
              <a:sym typeface="Arial"/>
            </a:endParaRPr>
          </a:p>
        </p:txBody>
      </p:sp>
      <p:sp>
        <p:nvSpPr>
          <p:cNvPr id="911" name="Google Shape;911;g2bbf2f46c1d_1_2118"/>
          <p:cNvSpPr/>
          <p:nvPr/>
        </p:nvSpPr>
        <p:spPr>
          <a:xfrm>
            <a:off x="8610600" y="3425850"/>
            <a:ext cx="2467200" cy="2370000"/>
          </a:xfrm>
          <a:prstGeom prst="roundRect">
            <a:avLst>
              <a:gd name="adj" fmla="val 16667"/>
            </a:avLst>
          </a:prstGeom>
          <a:solidFill>
            <a:srgbClr val="B6D7A8"/>
          </a:solidFill>
          <a:ln w="19050" cap="flat" cmpd="sng">
            <a:solidFill>
              <a:srgbClr val="C3D69B"/>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Arial"/>
                <a:ea typeface="Arial"/>
                <a:cs typeface="Arial"/>
                <a:sym typeface="Arial"/>
              </a:rPr>
              <a:t>Nel caso </a:t>
            </a:r>
            <a:r>
              <a:rPr lang="it-IT" sz="1400" b="1" i="0" u="none" strike="noStrike" cap="none">
                <a:solidFill>
                  <a:srgbClr val="0944A1"/>
                </a:solidFill>
                <a:latin typeface="Arial"/>
                <a:ea typeface="Arial"/>
                <a:cs typeface="Arial"/>
                <a:sym typeface="Arial"/>
              </a:rPr>
              <a:t>non emergessero anomalie</a:t>
            </a:r>
            <a:r>
              <a:rPr lang="it-IT" sz="1400" b="0" i="0" u="none" strike="noStrike" cap="none">
                <a:solidFill>
                  <a:schemeClr val="dk1"/>
                </a:solidFill>
                <a:latin typeface="Arial"/>
                <a:ea typeface="Arial"/>
                <a:cs typeface="Arial"/>
                <a:sym typeface="Arial"/>
              </a:rPr>
              <a:t>, il </a:t>
            </a:r>
            <a:r>
              <a:rPr lang="it-IT" sz="1400" b="1" i="0" u="none" strike="noStrike" cap="none">
                <a:solidFill>
                  <a:srgbClr val="0944A1"/>
                </a:solidFill>
                <a:latin typeface="Arial"/>
                <a:ea typeface="Arial"/>
                <a:cs typeface="Arial"/>
                <a:sym typeface="Arial"/>
              </a:rPr>
              <a:t>MiMIT provvede all'abilitazione</a:t>
            </a:r>
            <a:r>
              <a:rPr lang="it-IT" sz="1400" b="0" i="0" u="none" strike="noStrike" cap="none">
                <a:solidFill>
                  <a:schemeClr val="dk1"/>
                </a:solidFill>
                <a:latin typeface="Arial"/>
                <a:ea typeface="Arial"/>
                <a:cs typeface="Arial"/>
                <a:sym typeface="Arial"/>
              </a:rPr>
              <a:t> della componente al Catalogo e all'accoppiamento della stessa al SUAP che per tale componente ha richiesto l'accreditamento.</a:t>
            </a:r>
            <a:endParaRPr sz="1400" b="0" i="0" u="none" strike="noStrike" cap="none">
              <a:solidFill>
                <a:schemeClr val="dk1"/>
              </a:solidFill>
              <a:latin typeface="Arial"/>
              <a:ea typeface="Arial"/>
              <a:cs typeface="Arial"/>
              <a:sym typeface="Arial"/>
            </a:endParaRPr>
          </a:p>
        </p:txBody>
      </p:sp>
      <p:sp>
        <p:nvSpPr>
          <p:cNvPr id="912" name="Google Shape;912;g2bbf2f46c1d_1_2118"/>
          <p:cNvSpPr/>
          <p:nvPr/>
        </p:nvSpPr>
        <p:spPr>
          <a:xfrm rot="-5400000">
            <a:off x="2520500" y="1916913"/>
            <a:ext cx="177600" cy="862500"/>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913" name="Google Shape;913;g2bbf2f46c1d_1_2118"/>
          <p:cNvSpPr/>
          <p:nvPr/>
        </p:nvSpPr>
        <p:spPr>
          <a:xfrm rot="-5400000">
            <a:off x="5028200" y="1916913"/>
            <a:ext cx="177600" cy="862500"/>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914" name="Google Shape;914;g2bbf2f46c1d_1_2118"/>
          <p:cNvSpPr/>
          <p:nvPr/>
        </p:nvSpPr>
        <p:spPr>
          <a:xfrm rot="-7176037">
            <a:off x="7783473" y="927336"/>
            <a:ext cx="177345" cy="1361134"/>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
        <p:nvSpPr>
          <p:cNvPr id="915" name="Google Shape;915;g2bbf2f46c1d_1_2118"/>
          <p:cNvSpPr/>
          <p:nvPr/>
        </p:nvSpPr>
        <p:spPr>
          <a:xfrm rot="-3631887">
            <a:off x="7783313" y="2459810"/>
            <a:ext cx="177459" cy="1362214"/>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g2bbf2f46c1d_1_2141"/>
          <p:cNvSpPr/>
          <p:nvPr/>
        </p:nvSpPr>
        <p:spPr>
          <a:xfrm>
            <a:off x="395395" y="148440"/>
            <a:ext cx="98778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Popolamento dei procedimenti nel Catalogo SSU</a:t>
            </a:r>
            <a:endParaRPr sz="2400" b="0" i="0" u="none" strike="noStrike" cap="none">
              <a:solidFill>
                <a:schemeClr val="dk1"/>
              </a:solidFill>
              <a:latin typeface="Arial"/>
              <a:ea typeface="Arial"/>
              <a:cs typeface="Arial"/>
              <a:sym typeface="Arial"/>
            </a:endParaRPr>
          </a:p>
        </p:txBody>
      </p:sp>
      <p:cxnSp>
        <p:nvCxnSpPr>
          <p:cNvPr id="921" name="Google Shape;921;g2bbf2f46c1d_1_2141"/>
          <p:cNvCxnSpPr/>
          <p:nvPr/>
        </p:nvCxnSpPr>
        <p:spPr>
          <a:xfrm rot="5400000">
            <a:off x="3011941" y="3715234"/>
            <a:ext cx="3105000" cy="16800"/>
          </a:xfrm>
          <a:prstGeom prst="bentConnector3">
            <a:avLst>
              <a:gd name="adj1" fmla="val 50000"/>
            </a:avLst>
          </a:prstGeom>
          <a:noFill/>
          <a:ln w="76200" cap="flat" cmpd="sng">
            <a:solidFill>
              <a:srgbClr val="23509A"/>
            </a:solidFill>
            <a:prstDash val="solid"/>
            <a:round/>
            <a:headEnd type="triangle" w="med" len="med"/>
            <a:tailEnd type="triangle" w="med" len="med"/>
          </a:ln>
        </p:spPr>
      </p:cxnSp>
      <p:sp>
        <p:nvSpPr>
          <p:cNvPr id="922" name="Google Shape;922;g2bbf2f46c1d_1_2141"/>
          <p:cNvSpPr/>
          <p:nvPr/>
        </p:nvSpPr>
        <p:spPr>
          <a:xfrm>
            <a:off x="3331004" y="1659154"/>
            <a:ext cx="24777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rgbClr val="23509A"/>
                </a:solidFill>
                <a:latin typeface="Arial"/>
                <a:ea typeface="Arial"/>
                <a:cs typeface="Arial"/>
                <a:sym typeface="Arial"/>
              </a:rPr>
              <a:t>Gestore del Catalogo</a:t>
            </a:r>
            <a:endParaRPr sz="1800" b="1" i="0" u="none" strike="noStrike" cap="none">
              <a:solidFill>
                <a:srgbClr val="23509A"/>
              </a:solidFill>
              <a:latin typeface="Arial"/>
              <a:ea typeface="Arial"/>
              <a:cs typeface="Arial"/>
              <a:sym typeface="Arial"/>
            </a:endParaRPr>
          </a:p>
        </p:txBody>
      </p:sp>
      <p:sp>
        <p:nvSpPr>
          <p:cNvPr id="923" name="Google Shape;923;g2bbf2f46c1d_1_2141"/>
          <p:cNvSpPr/>
          <p:nvPr/>
        </p:nvSpPr>
        <p:spPr>
          <a:xfrm>
            <a:off x="3361763" y="2502857"/>
            <a:ext cx="2476500" cy="584700"/>
          </a:xfrm>
          <a:prstGeom prst="chevron">
            <a:avLst>
              <a:gd name="adj" fmla="val 50000"/>
            </a:avLst>
          </a:prstGeom>
          <a:solidFill>
            <a:srgbClr val="518B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Verifica correttezza Oggetti Digitali</a:t>
            </a:r>
            <a:endParaRPr sz="1600" b="0" i="0" u="none" strike="noStrike" cap="none">
              <a:solidFill>
                <a:srgbClr val="000000"/>
              </a:solidFill>
              <a:latin typeface="Arial"/>
              <a:ea typeface="Arial"/>
              <a:cs typeface="Arial"/>
              <a:sym typeface="Arial"/>
            </a:endParaRPr>
          </a:p>
        </p:txBody>
      </p:sp>
      <p:sp>
        <p:nvSpPr>
          <p:cNvPr id="924" name="Google Shape;924;g2bbf2f46c1d_1_2141"/>
          <p:cNvSpPr/>
          <p:nvPr/>
        </p:nvSpPr>
        <p:spPr>
          <a:xfrm>
            <a:off x="3361763" y="3201093"/>
            <a:ext cx="2477700" cy="2476800"/>
          </a:xfrm>
          <a:prstGeom prst="rect">
            <a:avLst/>
          </a:prstGeom>
          <a:solidFill>
            <a:srgbClr val="F2F2F2"/>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it-IT" sz="1400" b="0" i="0" u="none" strike="noStrike" cap="none">
                <a:solidFill>
                  <a:srgbClr val="000000"/>
                </a:solidFill>
                <a:latin typeface="Arial"/>
                <a:ea typeface="Arial"/>
                <a:cs typeface="Arial"/>
                <a:sym typeface="Arial"/>
              </a:rPr>
              <a:t>Verifica della corretta applicazione delle Specifiche Tecniche</a:t>
            </a:r>
            <a:endParaRPr sz="1800" b="0" i="0" u="none" strike="noStrike" cap="none">
              <a:solidFill>
                <a:srgbClr val="000000"/>
              </a:solidFill>
              <a:latin typeface="Arial"/>
              <a:ea typeface="Arial"/>
              <a:cs typeface="Arial"/>
              <a:sym typeface="Arial"/>
            </a:endParaRPr>
          </a:p>
        </p:txBody>
      </p:sp>
      <p:cxnSp>
        <p:nvCxnSpPr>
          <p:cNvPr id="925" name="Google Shape;925;g2bbf2f46c1d_1_2141"/>
          <p:cNvCxnSpPr/>
          <p:nvPr/>
        </p:nvCxnSpPr>
        <p:spPr>
          <a:xfrm rot="5400000">
            <a:off x="5915021" y="3752166"/>
            <a:ext cx="3105000" cy="16800"/>
          </a:xfrm>
          <a:prstGeom prst="bentConnector3">
            <a:avLst>
              <a:gd name="adj1" fmla="val 50000"/>
            </a:avLst>
          </a:prstGeom>
          <a:noFill/>
          <a:ln w="76200" cap="flat" cmpd="sng">
            <a:solidFill>
              <a:srgbClr val="23509A"/>
            </a:solidFill>
            <a:prstDash val="solid"/>
            <a:round/>
            <a:headEnd type="triangle" w="med" len="med"/>
            <a:tailEnd type="triangle" w="med" len="med"/>
          </a:ln>
        </p:spPr>
      </p:cxnSp>
      <p:sp>
        <p:nvSpPr>
          <p:cNvPr id="926" name="Google Shape;926;g2bbf2f46c1d_1_2141"/>
          <p:cNvSpPr/>
          <p:nvPr/>
        </p:nvSpPr>
        <p:spPr>
          <a:xfrm>
            <a:off x="6262900" y="1318515"/>
            <a:ext cx="2477700" cy="7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800" b="1" i="0" u="none" strike="noStrike" cap="none">
                <a:solidFill>
                  <a:srgbClr val="23509A"/>
                </a:solidFill>
                <a:latin typeface="Arial"/>
                <a:ea typeface="Arial"/>
                <a:cs typeface="Arial"/>
                <a:sym typeface="Arial"/>
              </a:rPr>
              <a:t>Amministrazione Competente (Funzione Pubblica, Ministeri, Regioni)</a:t>
            </a:r>
            <a:endParaRPr sz="1800" b="1" i="0" u="none" strike="noStrike" cap="none">
              <a:solidFill>
                <a:srgbClr val="23509A"/>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3509A"/>
              </a:solidFill>
              <a:latin typeface="Arial"/>
              <a:ea typeface="Arial"/>
              <a:cs typeface="Arial"/>
              <a:sym typeface="Arial"/>
            </a:endParaRPr>
          </a:p>
        </p:txBody>
      </p:sp>
      <p:sp>
        <p:nvSpPr>
          <p:cNvPr id="927" name="Google Shape;927;g2bbf2f46c1d_1_2141"/>
          <p:cNvSpPr/>
          <p:nvPr/>
        </p:nvSpPr>
        <p:spPr>
          <a:xfrm>
            <a:off x="6231004" y="3201093"/>
            <a:ext cx="2477700" cy="2476800"/>
          </a:xfrm>
          <a:prstGeom prst="rect">
            <a:avLst/>
          </a:prstGeom>
          <a:solidFill>
            <a:srgbClr val="F2F2F2"/>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it-IT" sz="1400" b="0" i="0" u="none" strike="noStrike" cap="none">
                <a:solidFill>
                  <a:srgbClr val="000000"/>
                </a:solidFill>
                <a:latin typeface="Arial"/>
                <a:ea typeface="Arial"/>
                <a:cs typeface="Arial"/>
                <a:sym typeface="Arial"/>
              </a:rPr>
              <a:t>Verifica conformità dei contenuti digitali e non digitali</a:t>
            </a:r>
            <a:endParaRPr sz="1800" b="0" i="0" u="none" strike="noStrike" cap="none">
              <a:solidFill>
                <a:srgbClr val="000000"/>
              </a:solidFill>
              <a:latin typeface="Arial"/>
              <a:ea typeface="Arial"/>
              <a:cs typeface="Arial"/>
              <a:sym typeface="Arial"/>
            </a:endParaRPr>
          </a:p>
        </p:txBody>
      </p:sp>
      <p:cxnSp>
        <p:nvCxnSpPr>
          <p:cNvPr id="928" name="Google Shape;928;g2bbf2f46c1d_1_2141"/>
          <p:cNvCxnSpPr/>
          <p:nvPr/>
        </p:nvCxnSpPr>
        <p:spPr>
          <a:xfrm rot="5400000">
            <a:off x="8782465" y="3752166"/>
            <a:ext cx="3105000" cy="16800"/>
          </a:xfrm>
          <a:prstGeom prst="bentConnector3">
            <a:avLst>
              <a:gd name="adj1" fmla="val 50000"/>
            </a:avLst>
          </a:prstGeom>
          <a:noFill/>
          <a:ln w="76200" cap="flat" cmpd="sng">
            <a:solidFill>
              <a:srgbClr val="23509A"/>
            </a:solidFill>
            <a:prstDash val="solid"/>
            <a:round/>
            <a:headEnd type="triangle" w="med" len="med"/>
            <a:tailEnd type="triangle" w="med" len="med"/>
          </a:ln>
        </p:spPr>
      </p:cxnSp>
      <p:sp>
        <p:nvSpPr>
          <p:cNvPr id="929" name="Google Shape;929;g2bbf2f46c1d_1_2141"/>
          <p:cNvSpPr/>
          <p:nvPr/>
        </p:nvSpPr>
        <p:spPr>
          <a:xfrm>
            <a:off x="9194810" y="1659154"/>
            <a:ext cx="24420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rgbClr val="23509A"/>
                </a:solidFill>
                <a:latin typeface="Arial"/>
                <a:ea typeface="Arial"/>
                <a:cs typeface="Arial"/>
                <a:sym typeface="Arial"/>
              </a:rPr>
              <a:t>Gestore del Catalogo</a:t>
            </a:r>
            <a:endParaRPr sz="1800" b="1" i="0" u="none" strike="noStrike" cap="none">
              <a:solidFill>
                <a:srgbClr val="23509A"/>
              </a:solidFill>
              <a:latin typeface="Arial"/>
              <a:ea typeface="Arial"/>
              <a:cs typeface="Arial"/>
              <a:sym typeface="Arial"/>
            </a:endParaRPr>
          </a:p>
        </p:txBody>
      </p:sp>
      <p:sp>
        <p:nvSpPr>
          <p:cNvPr id="930" name="Google Shape;930;g2bbf2f46c1d_1_2141"/>
          <p:cNvSpPr/>
          <p:nvPr/>
        </p:nvSpPr>
        <p:spPr>
          <a:xfrm>
            <a:off x="9159200" y="2502857"/>
            <a:ext cx="2472000" cy="584700"/>
          </a:xfrm>
          <a:prstGeom prst="chevron">
            <a:avLst>
              <a:gd name="adj" fmla="val 32625"/>
            </a:avLst>
          </a:prstGeom>
          <a:solidFill>
            <a:srgbClr val="518B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Registrazione Contenuto Digitale</a:t>
            </a:r>
            <a:endParaRPr sz="1600" b="0" i="0" u="none" strike="noStrike" cap="none">
              <a:solidFill>
                <a:srgbClr val="000000"/>
              </a:solidFill>
              <a:latin typeface="Arial"/>
              <a:ea typeface="Arial"/>
              <a:cs typeface="Arial"/>
              <a:sym typeface="Arial"/>
            </a:endParaRPr>
          </a:p>
        </p:txBody>
      </p:sp>
      <p:sp>
        <p:nvSpPr>
          <p:cNvPr id="931" name="Google Shape;931;g2bbf2f46c1d_1_2141"/>
          <p:cNvSpPr/>
          <p:nvPr/>
        </p:nvSpPr>
        <p:spPr>
          <a:xfrm>
            <a:off x="9159199" y="3201093"/>
            <a:ext cx="2477700" cy="2476800"/>
          </a:xfrm>
          <a:prstGeom prst="rect">
            <a:avLst/>
          </a:prstGeom>
          <a:solidFill>
            <a:srgbClr val="F2F2F2"/>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it-IT" sz="1400" b="0" i="0" u="none" strike="noStrike" cap="none">
                <a:solidFill>
                  <a:srgbClr val="000000"/>
                </a:solidFill>
                <a:latin typeface="Arial"/>
                <a:ea typeface="Arial"/>
                <a:cs typeface="Arial"/>
                <a:sym typeface="Arial"/>
              </a:rPr>
              <a:t>Caricamento contenuti nel Catalogo </a:t>
            </a:r>
            <a:endParaRPr sz="1800" b="0" i="0" u="none" strike="noStrike" cap="none">
              <a:solidFill>
                <a:srgbClr val="000000"/>
              </a:solidFill>
              <a:latin typeface="Arial"/>
              <a:ea typeface="Arial"/>
              <a:cs typeface="Arial"/>
              <a:sym typeface="Arial"/>
            </a:endParaRPr>
          </a:p>
        </p:txBody>
      </p:sp>
      <p:sp>
        <p:nvSpPr>
          <p:cNvPr id="932" name="Google Shape;932;g2bbf2f46c1d_1_2141"/>
          <p:cNvSpPr txBox="1"/>
          <p:nvPr/>
        </p:nvSpPr>
        <p:spPr>
          <a:xfrm>
            <a:off x="1855368" y="5684255"/>
            <a:ext cx="2477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it-IT" sz="900" b="1" i="1" u="none" strike="noStrike" cap="none">
                <a:solidFill>
                  <a:srgbClr val="000000"/>
                </a:solidFill>
                <a:latin typeface="Arial"/>
                <a:ea typeface="Arial"/>
                <a:cs typeface="Arial"/>
                <a:sym typeface="Arial"/>
              </a:rPr>
              <a:t>Richiesta risoluzione difformità tecniche </a:t>
            </a:r>
            <a:endParaRPr sz="900" b="0" i="0" u="none" strike="noStrike" cap="none">
              <a:solidFill>
                <a:srgbClr val="000000"/>
              </a:solidFill>
              <a:latin typeface="Arial"/>
              <a:ea typeface="Arial"/>
              <a:cs typeface="Arial"/>
              <a:sym typeface="Arial"/>
            </a:endParaRPr>
          </a:p>
        </p:txBody>
      </p:sp>
      <p:sp>
        <p:nvSpPr>
          <p:cNvPr id="933" name="Google Shape;933;g2bbf2f46c1d_1_2141"/>
          <p:cNvSpPr txBox="1"/>
          <p:nvPr/>
        </p:nvSpPr>
        <p:spPr>
          <a:xfrm>
            <a:off x="2365898" y="6075851"/>
            <a:ext cx="32892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it-IT" sz="1000" b="1" i="1" u="none" strike="noStrike" cap="none">
                <a:solidFill>
                  <a:srgbClr val="000000"/>
                </a:solidFill>
                <a:latin typeface="Arial"/>
                <a:ea typeface="Arial"/>
                <a:cs typeface="Arial"/>
                <a:sym typeface="Arial"/>
              </a:rPr>
              <a:t>Richiesta risoluzione difformità amministrative </a:t>
            </a:r>
            <a:endParaRPr sz="1400" b="0" i="0" u="none" strike="noStrike" cap="none">
              <a:solidFill>
                <a:srgbClr val="000000"/>
              </a:solidFill>
              <a:latin typeface="Arial"/>
              <a:ea typeface="Arial"/>
              <a:cs typeface="Arial"/>
              <a:sym typeface="Arial"/>
            </a:endParaRPr>
          </a:p>
        </p:txBody>
      </p:sp>
      <p:cxnSp>
        <p:nvCxnSpPr>
          <p:cNvPr id="934" name="Google Shape;934;g2bbf2f46c1d_1_2141"/>
          <p:cNvCxnSpPr>
            <a:stCxn id="924" idx="2"/>
            <a:endCxn id="935" idx="2"/>
          </p:cNvCxnSpPr>
          <p:nvPr/>
        </p:nvCxnSpPr>
        <p:spPr>
          <a:xfrm rot="5400000">
            <a:off x="3117113" y="4194993"/>
            <a:ext cx="600" cy="2966400"/>
          </a:xfrm>
          <a:prstGeom prst="bentConnector3">
            <a:avLst>
              <a:gd name="adj1" fmla="val 37041667"/>
            </a:avLst>
          </a:prstGeom>
          <a:noFill/>
          <a:ln w="12700" cap="flat" cmpd="sng">
            <a:solidFill>
              <a:schemeClr val="dk2"/>
            </a:solidFill>
            <a:prstDash val="solid"/>
            <a:round/>
            <a:headEnd type="none" w="sm" len="sm"/>
            <a:tailEnd type="triangle" w="med" len="med"/>
          </a:ln>
        </p:spPr>
      </p:cxnSp>
      <p:cxnSp>
        <p:nvCxnSpPr>
          <p:cNvPr id="936" name="Google Shape;936;g2bbf2f46c1d_1_2141"/>
          <p:cNvCxnSpPr/>
          <p:nvPr/>
        </p:nvCxnSpPr>
        <p:spPr>
          <a:xfrm rot="5400000">
            <a:off x="81747" y="3752166"/>
            <a:ext cx="3105000" cy="16800"/>
          </a:xfrm>
          <a:prstGeom prst="bentConnector3">
            <a:avLst>
              <a:gd name="adj1" fmla="val 50000"/>
            </a:avLst>
          </a:prstGeom>
          <a:noFill/>
          <a:ln w="76200" cap="flat" cmpd="sng">
            <a:solidFill>
              <a:srgbClr val="23509A"/>
            </a:solidFill>
            <a:prstDash val="solid"/>
            <a:round/>
            <a:headEnd type="triangle" w="med" len="med"/>
            <a:tailEnd type="triangle" w="med" len="med"/>
          </a:ln>
        </p:spPr>
      </p:cxnSp>
      <p:sp>
        <p:nvSpPr>
          <p:cNvPr id="937" name="Google Shape;937;g2bbf2f46c1d_1_2141"/>
          <p:cNvSpPr/>
          <p:nvPr/>
        </p:nvSpPr>
        <p:spPr>
          <a:xfrm>
            <a:off x="395380" y="1399517"/>
            <a:ext cx="24777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800" b="1" i="0" u="none" strike="noStrike" cap="none">
                <a:solidFill>
                  <a:srgbClr val="23509A"/>
                </a:solidFill>
                <a:latin typeface="Arial"/>
                <a:ea typeface="Arial"/>
                <a:cs typeface="Arial"/>
                <a:sym typeface="Arial"/>
              </a:rPr>
              <a:t>Amministrazione Competente (Funzione Pubblica, Ministeri, Regioni)</a:t>
            </a:r>
            <a:endParaRPr sz="1800" b="1" i="0" u="none" strike="noStrike" cap="none">
              <a:solidFill>
                <a:srgbClr val="23509A"/>
              </a:solidFill>
              <a:latin typeface="Arial"/>
              <a:ea typeface="Arial"/>
              <a:cs typeface="Arial"/>
              <a:sym typeface="Arial"/>
            </a:endParaRPr>
          </a:p>
        </p:txBody>
      </p:sp>
      <p:sp>
        <p:nvSpPr>
          <p:cNvPr id="938" name="Google Shape;938;g2bbf2f46c1d_1_2141"/>
          <p:cNvSpPr/>
          <p:nvPr/>
        </p:nvSpPr>
        <p:spPr>
          <a:xfrm>
            <a:off x="395396" y="2502858"/>
            <a:ext cx="2513100" cy="584700"/>
          </a:xfrm>
          <a:prstGeom prst="homePlate">
            <a:avLst>
              <a:gd name="adj" fmla="val 43660"/>
            </a:avLst>
          </a:prstGeom>
          <a:solidFill>
            <a:srgbClr val="F698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Avvio richiesta inserimento contenuto e digitalizzazione</a:t>
            </a:r>
            <a:endParaRPr sz="1600" b="0" i="0" u="none" strike="noStrike" cap="none">
              <a:solidFill>
                <a:srgbClr val="000000"/>
              </a:solidFill>
              <a:latin typeface="Arial"/>
              <a:ea typeface="Arial"/>
              <a:cs typeface="Arial"/>
              <a:sym typeface="Arial"/>
            </a:endParaRPr>
          </a:p>
        </p:txBody>
      </p:sp>
      <p:sp>
        <p:nvSpPr>
          <p:cNvPr id="935" name="Google Shape;935;g2bbf2f46c1d_1_2141"/>
          <p:cNvSpPr/>
          <p:nvPr/>
        </p:nvSpPr>
        <p:spPr>
          <a:xfrm>
            <a:off x="395395" y="3201093"/>
            <a:ext cx="2477700" cy="2476800"/>
          </a:xfrm>
          <a:prstGeom prst="rect">
            <a:avLst/>
          </a:prstGeom>
          <a:solidFill>
            <a:srgbClr val="F2F2F2"/>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it-IT" sz="1400" b="0" i="0" u="none" strike="noStrike" cap="none">
                <a:solidFill>
                  <a:srgbClr val="000000"/>
                </a:solidFill>
                <a:latin typeface="Arial"/>
                <a:ea typeface="Arial"/>
                <a:cs typeface="Arial"/>
                <a:sym typeface="Arial"/>
              </a:rPr>
              <a:t>Avvio richiesta inserimento contenuto</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100"/>
              <a:buFont typeface="Arial"/>
              <a:buChar char="-"/>
            </a:pPr>
            <a:r>
              <a:rPr lang="it-IT" sz="1400" b="0" i="0" u="none" strike="noStrike" cap="none">
                <a:solidFill>
                  <a:srgbClr val="000000"/>
                </a:solidFill>
                <a:latin typeface="Arial"/>
                <a:ea typeface="Arial"/>
                <a:cs typeface="Arial"/>
                <a:sym typeface="Arial"/>
              </a:rPr>
              <a:t>Riferimento normativa da applicare</a:t>
            </a: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100"/>
              <a:buFont typeface="Arial"/>
              <a:buChar char="-"/>
            </a:pPr>
            <a:r>
              <a:rPr lang="it-IT" sz="1400" b="0" i="0" u="none" strike="noStrike" cap="none">
                <a:solidFill>
                  <a:srgbClr val="000000"/>
                </a:solidFill>
                <a:latin typeface="Arial"/>
                <a:ea typeface="Arial"/>
                <a:cs typeface="Arial"/>
                <a:sym typeface="Arial"/>
              </a:rPr>
              <a:t>Contenuto non digitale da caricare a catalogo</a:t>
            </a: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100"/>
              <a:buFont typeface="Arial"/>
              <a:buChar char="-"/>
            </a:pPr>
            <a:r>
              <a:rPr lang="it-IT" sz="1400" b="0" i="0" u="none" strike="noStrike" cap="none">
                <a:solidFill>
                  <a:srgbClr val="000000"/>
                </a:solidFill>
                <a:latin typeface="Arial"/>
                <a:ea typeface="Arial"/>
                <a:cs typeface="Arial"/>
                <a:sym typeface="Arial"/>
              </a:rPr>
              <a:t>Contenuto digitale da caricare</a:t>
            </a:r>
            <a:endParaRPr sz="1800" b="0" i="0" u="none" strike="noStrike" cap="none">
              <a:solidFill>
                <a:srgbClr val="000000"/>
              </a:solidFill>
              <a:latin typeface="Arial"/>
              <a:ea typeface="Arial"/>
              <a:cs typeface="Arial"/>
              <a:sym typeface="Arial"/>
            </a:endParaRPr>
          </a:p>
        </p:txBody>
      </p:sp>
      <p:sp>
        <p:nvSpPr>
          <p:cNvPr id="939" name="Google Shape;939;g2bbf2f46c1d_1_2141"/>
          <p:cNvSpPr txBox="1"/>
          <p:nvPr/>
        </p:nvSpPr>
        <p:spPr>
          <a:xfrm>
            <a:off x="485441" y="5022238"/>
            <a:ext cx="2297400" cy="507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it-IT" sz="900" b="0" i="1" u="none" strike="noStrike" cap="none">
                <a:solidFill>
                  <a:srgbClr val="000000"/>
                </a:solidFill>
                <a:latin typeface="Arial"/>
                <a:ea typeface="Arial"/>
                <a:cs typeface="Arial"/>
                <a:sym typeface="Arial"/>
              </a:rPr>
              <a:t>Possibilità di richiedere supporto del Gestore del Catalogo per la digitalizzazione del contenuto non digitale</a:t>
            </a:r>
            <a:endParaRPr sz="1800" b="0" i="0" u="none" strike="noStrike" cap="none">
              <a:solidFill>
                <a:schemeClr val="dk1"/>
              </a:solidFill>
              <a:latin typeface="Arial"/>
              <a:ea typeface="Arial"/>
              <a:cs typeface="Arial"/>
              <a:sym typeface="Arial"/>
            </a:endParaRPr>
          </a:p>
        </p:txBody>
      </p:sp>
      <p:cxnSp>
        <p:nvCxnSpPr>
          <p:cNvPr id="940" name="Google Shape;940;g2bbf2f46c1d_1_2141"/>
          <p:cNvCxnSpPr>
            <a:stCxn id="927" idx="2"/>
          </p:cNvCxnSpPr>
          <p:nvPr/>
        </p:nvCxnSpPr>
        <p:spPr>
          <a:xfrm rot="5400000">
            <a:off x="3838354" y="2682993"/>
            <a:ext cx="636600" cy="6626400"/>
          </a:xfrm>
          <a:prstGeom prst="bentConnector2">
            <a:avLst/>
          </a:prstGeom>
          <a:noFill/>
          <a:ln w="12700" cap="flat" cmpd="sng">
            <a:solidFill>
              <a:srgbClr val="113873"/>
            </a:solidFill>
            <a:prstDash val="solid"/>
            <a:round/>
            <a:headEnd type="none" w="sm" len="sm"/>
            <a:tailEnd type="none" w="sm" len="sm"/>
          </a:ln>
        </p:spPr>
      </p:cxnSp>
      <p:cxnSp>
        <p:nvCxnSpPr>
          <p:cNvPr id="941" name="Google Shape;941;g2bbf2f46c1d_1_2141"/>
          <p:cNvCxnSpPr/>
          <p:nvPr/>
        </p:nvCxnSpPr>
        <p:spPr>
          <a:xfrm rot="10800000">
            <a:off x="843280" y="5684207"/>
            <a:ext cx="0" cy="630300"/>
          </a:xfrm>
          <a:prstGeom prst="straightConnector1">
            <a:avLst/>
          </a:prstGeom>
          <a:noFill/>
          <a:ln w="12700" cap="flat" cmpd="sng">
            <a:solidFill>
              <a:srgbClr val="113873"/>
            </a:solidFill>
            <a:prstDash val="solid"/>
            <a:round/>
            <a:headEnd type="none" w="sm" len="sm"/>
            <a:tailEnd type="triangle" w="med" len="med"/>
          </a:ln>
        </p:spPr>
      </p:cxnSp>
      <p:sp>
        <p:nvSpPr>
          <p:cNvPr id="942" name="Google Shape;942;g2bbf2f46c1d_1_2141"/>
          <p:cNvSpPr/>
          <p:nvPr/>
        </p:nvSpPr>
        <p:spPr>
          <a:xfrm>
            <a:off x="6231004" y="2502857"/>
            <a:ext cx="2472000" cy="584700"/>
          </a:xfrm>
          <a:prstGeom prst="chevron">
            <a:avLst>
              <a:gd name="adj" fmla="val 50000"/>
            </a:avLst>
          </a:prstGeom>
          <a:solidFill>
            <a:srgbClr val="F698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400" b="0" i="0" u="none" strike="noStrike" cap="none">
                <a:solidFill>
                  <a:schemeClr val="lt1"/>
                </a:solidFill>
                <a:latin typeface="Arial"/>
                <a:ea typeface="Arial"/>
                <a:cs typeface="Arial"/>
                <a:sym typeface="Arial"/>
              </a:rPr>
              <a:t>Approvazione Contenuto Digitale</a:t>
            </a:r>
            <a:endParaRPr sz="1600" b="0" i="0" u="none" strike="noStrike" cap="none">
              <a:solidFill>
                <a:srgbClr val="000000"/>
              </a:solidFill>
              <a:latin typeface="Arial"/>
              <a:ea typeface="Arial"/>
              <a:cs typeface="Arial"/>
              <a:sym typeface="Arial"/>
            </a:endParaRPr>
          </a:p>
        </p:txBody>
      </p:sp>
      <p:grpSp>
        <p:nvGrpSpPr>
          <p:cNvPr id="943" name="Google Shape;943;g2bbf2f46c1d_1_2141"/>
          <p:cNvGrpSpPr/>
          <p:nvPr/>
        </p:nvGrpSpPr>
        <p:grpSpPr>
          <a:xfrm>
            <a:off x="11192074" y="0"/>
            <a:ext cx="1041400" cy="6858000"/>
            <a:chOff x="8114930" y="0"/>
            <a:chExt cx="1041400" cy="6858000"/>
          </a:xfrm>
        </p:grpSpPr>
        <p:pic>
          <p:nvPicPr>
            <p:cNvPr id="944" name="Google Shape;944;g2bbf2f46c1d_1_2141"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945" name="Google Shape;945;g2bbf2f46c1d_1_2141"/>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16</a:t>
              </a:fld>
              <a:endParaRPr sz="1300" b="0" i="0" u="none" strike="noStrike" cap="none">
                <a:solidFill>
                  <a:srgbClr val="0031A2"/>
                </a:solidFill>
                <a:latin typeface="Arial"/>
                <a:ea typeface="Arial"/>
                <a:cs typeface="Arial"/>
                <a:sym typeface="Arial"/>
              </a:endParaRPr>
            </a:p>
          </p:txBody>
        </p:sp>
        <p:pic>
          <p:nvPicPr>
            <p:cNvPr id="946" name="Google Shape;946;g2bbf2f46c1d_1_2141"/>
            <p:cNvPicPr preferRelativeResize="0"/>
            <p:nvPr/>
          </p:nvPicPr>
          <p:blipFill rotWithShape="1">
            <a:blip r:embed="rId4">
              <a:alphaModFix/>
            </a:blip>
            <a:srcRect/>
            <a:stretch/>
          </p:blipFill>
          <p:spPr>
            <a:xfrm>
              <a:off x="8331970" y="138479"/>
              <a:ext cx="718352" cy="443905"/>
            </a:xfrm>
            <a:prstGeom prst="rect">
              <a:avLst/>
            </a:prstGeom>
            <a:noFill/>
            <a:ln>
              <a:noFill/>
            </a:ln>
          </p:spPr>
        </p:pic>
      </p:grpSp>
      <p:pic>
        <p:nvPicPr>
          <p:cNvPr id="947" name="Google Shape;947;g2bbf2f46c1d_1_2141"/>
          <p:cNvPicPr preferRelativeResize="0"/>
          <p:nvPr/>
        </p:nvPicPr>
        <p:blipFill rotWithShape="1">
          <a:blip r:embed="rId5">
            <a:alphaModFix/>
          </a:blip>
          <a:srcRect/>
          <a:stretch/>
        </p:blipFill>
        <p:spPr>
          <a:xfrm>
            <a:off x="3695733" y="6452128"/>
            <a:ext cx="4800533" cy="3372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g2bbf2f46c1d_1_2172"/>
          <p:cNvSpPr/>
          <p:nvPr/>
        </p:nvSpPr>
        <p:spPr>
          <a:xfrm>
            <a:off x="425626" y="1513731"/>
            <a:ext cx="2197200" cy="1804200"/>
          </a:xfrm>
          <a:prstGeom prst="roundRect">
            <a:avLst>
              <a:gd name="adj" fmla="val 16667"/>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53" name="Google Shape;953;g2bbf2f46c1d_1_2172"/>
          <p:cNvSpPr/>
          <p:nvPr/>
        </p:nvSpPr>
        <p:spPr>
          <a:xfrm>
            <a:off x="2072128" y="1730536"/>
            <a:ext cx="3535500" cy="1370400"/>
          </a:xfrm>
          <a:prstGeom prst="roundRect">
            <a:avLst>
              <a:gd name="adj" fmla="val 16667"/>
            </a:avLst>
          </a:prstGeom>
          <a:solidFill>
            <a:schemeClr val="lt1"/>
          </a:solidFill>
          <a:ln w="25400" cap="flat" cmpd="sng">
            <a:solidFill>
              <a:srgbClr val="287EB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54" name="Google Shape;954;g2bbf2f46c1d_1_2172"/>
          <p:cNvSpPr/>
          <p:nvPr/>
        </p:nvSpPr>
        <p:spPr>
          <a:xfrm>
            <a:off x="425625" y="3540135"/>
            <a:ext cx="2197200" cy="1804200"/>
          </a:xfrm>
          <a:prstGeom prst="roundRect">
            <a:avLst>
              <a:gd name="adj" fmla="val 16667"/>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55" name="Google Shape;955;g2bbf2f46c1d_1_2172"/>
          <p:cNvSpPr/>
          <p:nvPr/>
        </p:nvSpPr>
        <p:spPr>
          <a:xfrm>
            <a:off x="2072128" y="3756940"/>
            <a:ext cx="3535500" cy="1370400"/>
          </a:xfrm>
          <a:prstGeom prst="roundRect">
            <a:avLst>
              <a:gd name="adj" fmla="val 16667"/>
            </a:avLst>
          </a:prstGeom>
          <a:solidFill>
            <a:schemeClr val="lt1"/>
          </a:solidFill>
          <a:ln w="25400" cap="flat" cmpd="sng">
            <a:solidFill>
              <a:srgbClr val="F39C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56" name="Google Shape;956;g2bbf2f46c1d_1_2172"/>
          <p:cNvSpPr/>
          <p:nvPr/>
        </p:nvSpPr>
        <p:spPr>
          <a:xfrm>
            <a:off x="6036625" y="3534670"/>
            <a:ext cx="2197200" cy="1804200"/>
          </a:xfrm>
          <a:prstGeom prst="roundRect">
            <a:avLst>
              <a:gd name="adj" fmla="val 16667"/>
            </a:avLst>
          </a:prstGeom>
          <a:solidFill>
            <a:srgbClr val="9BBB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57" name="Google Shape;957;g2bbf2f46c1d_1_2172"/>
          <p:cNvSpPr/>
          <p:nvPr/>
        </p:nvSpPr>
        <p:spPr>
          <a:xfrm>
            <a:off x="7683128" y="3751475"/>
            <a:ext cx="3535500" cy="1370400"/>
          </a:xfrm>
          <a:prstGeom prst="roundRect">
            <a:avLst>
              <a:gd name="adj" fmla="val 16667"/>
            </a:avLst>
          </a:prstGeom>
          <a:solidFill>
            <a:schemeClr val="lt1"/>
          </a:solidFill>
          <a:ln w="25400" cap="flat" cmpd="sng">
            <a:solidFill>
              <a:srgbClr val="9BBB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58" name="Google Shape;958;g2bbf2f46c1d_1_2172"/>
          <p:cNvSpPr/>
          <p:nvPr/>
        </p:nvSpPr>
        <p:spPr>
          <a:xfrm>
            <a:off x="431520" y="447840"/>
            <a:ext cx="98778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Supporto del Gestore</a:t>
            </a:r>
            <a:endParaRPr sz="3200" b="0" i="0" u="none" strike="noStrike" cap="none">
              <a:solidFill>
                <a:schemeClr val="dk1"/>
              </a:solidFill>
              <a:latin typeface="Arial"/>
              <a:ea typeface="Arial"/>
              <a:cs typeface="Arial"/>
              <a:sym typeface="Arial"/>
            </a:endParaRPr>
          </a:p>
        </p:txBody>
      </p:sp>
      <p:sp>
        <p:nvSpPr>
          <p:cNvPr id="959" name="Google Shape;959;g2bbf2f46c1d_1_2172"/>
          <p:cNvSpPr txBox="1"/>
          <p:nvPr/>
        </p:nvSpPr>
        <p:spPr>
          <a:xfrm>
            <a:off x="2319865" y="1877209"/>
            <a:ext cx="32466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000000"/>
                </a:solidFill>
                <a:latin typeface="Arial"/>
                <a:ea typeface="Arial"/>
                <a:cs typeface="Arial"/>
                <a:sym typeface="Arial"/>
              </a:rPr>
              <a:t>Supporto alle Pubbliche Amministrazioni per il </a:t>
            </a:r>
            <a:r>
              <a:rPr lang="it-IT" sz="1600" b="1" i="0" u="none" strike="noStrike" cap="none">
                <a:solidFill>
                  <a:srgbClr val="23509A"/>
                </a:solidFill>
                <a:latin typeface="Arial"/>
                <a:ea typeface="Arial"/>
                <a:cs typeface="Arial"/>
                <a:sym typeface="Arial"/>
              </a:rPr>
              <a:t>caricamento dei procedimenti </a:t>
            </a:r>
            <a:r>
              <a:rPr lang="it-IT" sz="1600" b="0" i="0" u="none" strike="noStrike" cap="none">
                <a:solidFill>
                  <a:srgbClr val="000000"/>
                </a:solidFill>
                <a:latin typeface="Arial"/>
                <a:ea typeface="Arial"/>
                <a:cs typeface="Arial"/>
                <a:sym typeface="Arial"/>
              </a:rPr>
              <a:t>amministrativi nel Catalogo.</a:t>
            </a:r>
            <a:endParaRPr sz="1600" b="0" i="0" u="none" strike="noStrike" cap="none">
              <a:solidFill>
                <a:srgbClr val="000000"/>
              </a:solidFill>
              <a:latin typeface="Arial"/>
              <a:ea typeface="Arial"/>
              <a:cs typeface="Arial"/>
              <a:sym typeface="Arial"/>
            </a:endParaRPr>
          </a:p>
        </p:txBody>
      </p:sp>
      <p:sp>
        <p:nvSpPr>
          <p:cNvPr id="960" name="Google Shape;960;g2bbf2f46c1d_1_2172"/>
          <p:cNvSpPr txBox="1"/>
          <p:nvPr/>
        </p:nvSpPr>
        <p:spPr>
          <a:xfrm>
            <a:off x="2319866" y="3903613"/>
            <a:ext cx="31665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000000"/>
                </a:solidFill>
                <a:latin typeface="Arial"/>
                <a:ea typeface="Arial"/>
                <a:cs typeface="Arial"/>
                <a:sym typeface="Arial"/>
              </a:rPr>
              <a:t>Supporto alle Pubbliche Amministrazioni</a:t>
            </a:r>
            <a:r>
              <a:rPr lang="it-IT" sz="1600" b="0" i="0" u="none" strike="noStrike" cap="none">
                <a:solidFill>
                  <a:srgbClr val="23509A"/>
                </a:solidFill>
                <a:latin typeface="Arial"/>
                <a:ea typeface="Arial"/>
                <a:cs typeface="Arial"/>
                <a:sym typeface="Arial"/>
              </a:rPr>
              <a:t> </a:t>
            </a:r>
            <a:r>
              <a:rPr lang="it-IT" sz="1600" b="1" i="0" u="none" strike="noStrike" cap="none">
                <a:solidFill>
                  <a:srgbClr val="23509A"/>
                </a:solidFill>
                <a:latin typeface="Arial"/>
                <a:ea typeface="Arial"/>
                <a:cs typeface="Arial"/>
                <a:sym typeface="Arial"/>
              </a:rPr>
              <a:t>sulle modalità d</a:t>
            </a:r>
            <a:r>
              <a:rPr lang="it-IT" sz="1600" b="1" i="0" u="none" strike="noStrike" cap="none">
                <a:solidFill>
                  <a:srgbClr val="000000"/>
                </a:solidFill>
                <a:latin typeface="Arial"/>
                <a:ea typeface="Arial"/>
                <a:cs typeface="Arial"/>
                <a:sym typeface="Arial"/>
              </a:rPr>
              <a:t>i </a:t>
            </a:r>
            <a:r>
              <a:rPr lang="it-IT" sz="1600" b="1" i="0" u="none" strike="noStrike" cap="none">
                <a:solidFill>
                  <a:srgbClr val="23509A"/>
                </a:solidFill>
                <a:latin typeface="Arial"/>
                <a:ea typeface="Arial"/>
                <a:cs typeface="Arial"/>
                <a:sym typeface="Arial"/>
              </a:rPr>
              <a:t>digitalizzazione del contenuto </a:t>
            </a:r>
            <a:r>
              <a:rPr lang="it-IT" sz="1600" b="0" i="0" u="none" strike="noStrike" cap="none">
                <a:solidFill>
                  <a:srgbClr val="000000"/>
                </a:solidFill>
                <a:latin typeface="Arial"/>
                <a:ea typeface="Arial"/>
                <a:cs typeface="Arial"/>
                <a:sym typeface="Arial"/>
              </a:rPr>
              <a:t>non digitale</a:t>
            </a:r>
            <a:endParaRPr sz="1600" b="0" i="0" u="none" strike="noStrike" cap="none">
              <a:solidFill>
                <a:srgbClr val="000000"/>
              </a:solidFill>
              <a:latin typeface="Arial"/>
              <a:ea typeface="Arial"/>
              <a:cs typeface="Arial"/>
              <a:sym typeface="Arial"/>
            </a:endParaRPr>
          </a:p>
        </p:txBody>
      </p:sp>
      <p:sp>
        <p:nvSpPr>
          <p:cNvPr id="961" name="Google Shape;961;g2bbf2f46c1d_1_2172"/>
          <p:cNvSpPr/>
          <p:nvPr/>
        </p:nvSpPr>
        <p:spPr>
          <a:xfrm>
            <a:off x="6036625" y="1513731"/>
            <a:ext cx="2197200" cy="1804200"/>
          </a:xfrm>
          <a:prstGeom prst="roundRect">
            <a:avLst>
              <a:gd name="adj" fmla="val 16667"/>
            </a:avLst>
          </a:prstGeom>
          <a:solidFill>
            <a:srgbClr val="18A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62" name="Google Shape;962;g2bbf2f46c1d_1_2172"/>
          <p:cNvSpPr/>
          <p:nvPr/>
        </p:nvSpPr>
        <p:spPr>
          <a:xfrm>
            <a:off x="7683128" y="1730536"/>
            <a:ext cx="3535500" cy="1370400"/>
          </a:xfrm>
          <a:prstGeom prst="roundRect">
            <a:avLst>
              <a:gd name="adj" fmla="val 16667"/>
            </a:avLst>
          </a:prstGeom>
          <a:solidFill>
            <a:schemeClr val="lt1"/>
          </a:solidFill>
          <a:ln w="25400" cap="flat" cmpd="sng">
            <a:solidFill>
              <a:srgbClr val="18A088"/>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g2bbf2f46c1d_1_2172"/>
          <p:cNvSpPr txBox="1"/>
          <p:nvPr/>
        </p:nvSpPr>
        <p:spPr>
          <a:xfrm>
            <a:off x="7868569" y="1877209"/>
            <a:ext cx="32598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000000"/>
                </a:solidFill>
                <a:latin typeface="Arial"/>
                <a:ea typeface="Arial"/>
                <a:cs typeface="Arial"/>
                <a:sym typeface="Arial"/>
              </a:rPr>
              <a:t>Supporto alle Pubbliche Amministrazioni per il </a:t>
            </a:r>
            <a:r>
              <a:rPr lang="it-IT" sz="1600" b="1" i="0" u="none" strike="noStrike" cap="none">
                <a:solidFill>
                  <a:srgbClr val="23509A"/>
                </a:solidFill>
                <a:latin typeface="Arial"/>
                <a:ea typeface="Arial"/>
                <a:cs typeface="Arial"/>
                <a:sym typeface="Arial"/>
              </a:rPr>
              <a:t>riutilizzo delle entità dei procedimenti </a:t>
            </a:r>
            <a:r>
              <a:rPr lang="it-IT" sz="1600" b="0" i="0" u="none" strike="noStrike" cap="none">
                <a:solidFill>
                  <a:srgbClr val="000000"/>
                </a:solidFill>
                <a:latin typeface="Arial"/>
                <a:ea typeface="Arial"/>
                <a:cs typeface="Arial"/>
                <a:sym typeface="Arial"/>
              </a:rPr>
              <a:t>già disponibili nel Catalogo.</a:t>
            </a:r>
            <a:endParaRPr sz="1600" b="0" i="0" u="none" strike="noStrike" cap="none">
              <a:solidFill>
                <a:srgbClr val="000000"/>
              </a:solidFill>
              <a:latin typeface="Arial"/>
              <a:ea typeface="Arial"/>
              <a:cs typeface="Arial"/>
              <a:sym typeface="Arial"/>
            </a:endParaRPr>
          </a:p>
        </p:txBody>
      </p:sp>
      <p:sp>
        <p:nvSpPr>
          <p:cNvPr id="964" name="Google Shape;964;g2bbf2f46c1d_1_2172"/>
          <p:cNvSpPr txBox="1"/>
          <p:nvPr/>
        </p:nvSpPr>
        <p:spPr>
          <a:xfrm>
            <a:off x="7868569" y="3898148"/>
            <a:ext cx="2829000" cy="107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000000"/>
                </a:solidFill>
                <a:latin typeface="Arial"/>
                <a:ea typeface="Arial"/>
                <a:cs typeface="Arial"/>
                <a:sym typeface="Arial"/>
              </a:rPr>
              <a:t>Supporto tecnico ai Fornitori di servizi ICT per l’</a:t>
            </a:r>
            <a:r>
              <a:rPr lang="it-IT" sz="1600" b="1" i="0" u="none" strike="noStrike" cap="none">
                <a:solidFill>
                  <a:srgbClr val="23509A"/>
                </a:solidFill>
                <a:latin typeface="Arial"/>
                <a:ea typeface="Arial"/>
                <a:cs typeface="Arial"/>
                <a:sym typeface="Arial"/>
              </a:rPr>
              <a:t>integrazione con le API </a:t>
            </a:r>
            <a:r>
              <a:rPr lang="it-IT" sz="1600" b="0" i="0" u="none" strike="noStrike" cap="none">
                <a:solidFill>
                  <a:srgbClr val="000000"/>
                </a:solidFill>
                <a:latin typeface="Arial"/>
                <a:ea typeface="Arial"/>
                <a:cs typeface="Arial"/>
                <a:sym typeface="Arial"/>
              </a:rPr>
              <a:t>del Catalogo.</a:t>
            </a:r>
            <a:endParaRPr sz="1600" b="0" i="0" u="none" strike="noStrike" cap="none">
              <a:solidFill>
                <a:srgbClr val="000000"/>
              </a:solidFill>
              <a:latin typeface="Arial"/>
              <a:ea typeface="Arial"/>
              <a:cs typeface="Arial"/>
              <a:sym typeface="Arial"/>
            </a:endParaRPr>
          </a:p>
        </p:txBody>
      </p:sp>
      <p:pic>
        <p:nvPicPr>
          <p:cNvPr id="965" name="Google Shape;965;g2bbf2f46c1d_1_2172"/>
          <p:cNvPicPr preferRelativeResize="0"/>
          <p:nvPr/>
        </p:nvPicPr>
        <p:blipFill rotWithShape="1">
          <a:blip r:embed="rId3">
            <a:alphaModFix/>
          </a:blip>
          <a:srcRect/>
          <a:stretch/>
        </p:blipFill>
        <p:spPr>
          <a:xfrm>
            <a:off x="733469" y="1716805"/>
            <a:ext cx="1373593" cy="1373593"/>
          </a:xfrm>
          <a:prstGeom prst="rect">
            <a:avLst/>
          </a:prstGeom>
          <a:noFill/>
          <a:ln>
            <a:noFill/>
          </a:ln>
        </p:spPr>
      </p:pic>
      <p:pic>
        <p:nvPicPr>
          <p:cNvPr id="966" name="Google Shape;966;g2bbf2f46c1d_1_2172"/>
          <p:cNvPicPr preferRelativeResize="0"/>
          <p:nvPr/>
        </p:nvPicPr>
        <p:blipFill rotWithShape="1">
          <a:blip r:embed="rId4">
            <a:alphaModFix/>
          </a:blip>
          <a:srcRect/>
          <a:stretch/>
        </p:blipFill>
        <p:spPr>
          <a:xfrm>
            <a:off x="753194" y="3898148"/>
            <a:ext cx="1080443" cy="1080443"/>
          </a:xfrm>
          <a:prstGeom prst="rect">
            <a:avLst/>
          </a:prstGeom>
          <a:noFill/>
          <a:ln>
            <a:noFill/>
          </a:ln>
        </p:spPr>
      </p:pic>
      <p:pic>
        <p:nvPicPr>
          <p:cNvPr id="967" name="Google Shape;967;g2bbf2f46c1d_1_2172"/>
          <p:cNvPicPr preferRelativeResize="0"/>
          <p:nvPr/>
        </p:nvPicPr>
        <p:blipFill rotWithShape="1">
          <a:blip r:embed="rId5">
            <a:alphaModFix/>
          </a:blip>
          <a:srcRect/>
          <a:stretch/>
        </p:blipFill>
        <p:spPr>
          <a:xfrm>
            <a:off x="6226916" y="1739765"/>
            <a:ext cx="1301538" cy="1301538"/>
          </a:xfrm>
          <a:prstGeom prst="rect">
            <a:avLst/>
          </a:prstGeom>
          <a:noFill/>
          <a:ln>
            <a:noFill/>
          </a:ln>
        </p:spPr>
      </p:pic>
      <p:pic>
        <p:nvPicPr>
          <p:cNvPr id="968" name="Google Shape;968;g2bbf2f46c1d_1_2172"/>
          <p:cNvPicPr preferRelativeResize="0"/>
          <p:nvPr/>
        </p:nvPicPr>
        <p:blipFill rotWithShape="1">
          <a:blip r:embed="rId6">
            <a:alphaModFix/>
          </a:blip>
          <a:srcRect/>
          <a:stretch/>
        </p:blipFill>
        <p:spPr>
          <a:xfrm>
            <a:off x="6320050" y="3834767"/>
            <a:ext cx="1208404" cy="1208404"/>
          </a:xfrm>
          <a:prstGeom prst="rect">
            <a:avLst/>
          </a:prstGeom>
          <a:noFill/>
          <a:ln>
            <a:noFill/>
          </a:ln>
        </p:spPr>
      </p:pic>
      <p:grpSp>
        <p:nvGrpSpPr>
          <p:cNvPr id="969" name="Google Shape;969;g2bbf2f46c1d_1_2172"/>
          <p:cNvGrpSpPr/>
          <p:nvPr/>
        </p:nvGrpSpPr>
        <p:grpSpPr>
          <a:xfrm>
            <a:off x="11192074" y="0"/>
            <a:ext cx="1041400" cy="6858000"/>
            <a:chOff x="8114930" y="0"/>
            <a:chExt cx="1041400" cy="6858000"/>
          </a:xfrm>
        </p:grpSpPr>
        <p:pic>
          <p:nvPicPr>
            <p:cNvPr id="970" name="Google Shape;970;g2bbf2f46c1d_1_2172" descr="angoli-bianchi-bordino.eps"/>
            <p:cNvPicPr preferRelativeResize="0"/>
            <p:nvPr/>
          </p:nvPicPr>
          <p:blipFill rotWithShape="1">
            <a:blip r:embed="rId7">
              <a:alphaModFix/>
            </a:blip>
            <a:srcRect/>
            <a:stretch/>
          </p:blipFill>
          <p:spPr>
            <a:xfrm>
              <a:off x="8114930" y="0"/>
              <a:ext cx="1041400" cy="6858000"/>
            </a:xfrm>
            <a:prstGeom prst="rect">
              <a:avLst/>
            </a:prstGeom>
            <a:noFill/>
            <a:ln>
              <a:noFill/>
            </a:ln>
          </p:spPr>
        </p:pic>
        <p:sp>
          <p:nvSpPr>
            <p:cNvPr id="971" name="Google Shape;971;g2bbf2f46c1d_1_2172"/>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17</a:t>
              </a:fld>
              <a:endParaRPr sz="1300" b="0" i="0" u="none" strike="noStrike" cap="none">
                <a:solidFill>
                  <a:srgbClr val="0031A2"/>
                </a:solidFill>
                <a:latin typeface="Arial"/>
                <a:ea typeface="Arial"/>
                <a:cs typeface="Arial"/>
                <a:sym typeface="Arial"/>
              </a:endParaRPr>
            </a:p>
          </p:txBody>
        </p:sp>
        <p:pic>
          <p:nvPicPr>
            <p:cNvPr id="972" name="Google Shape;972;g2bbf2f46c1d_1_2172"/>
            <p:cNvPicPr preferRelativeResize="0"/>
            <p:nvPr/>
          </p:nvPicPr>
          <p:blipFill rotWithShape="1">
            <a:blip r:embed="rId8">
              <a:alphaModFix/>
            </a:blip>
            <a:srcRect/>
            <a:stretch/>
          </p:blipFill>
          <p:spPr>
            <a:xfrm>
              <a:off x="8331970" y="138479"/>
              <a:ext cx="718352" cy="443905"/>
            </a:xfrm>
            <a:prstGeom prst="rect">
              <a:avLst/>
            </a:prstGeom>
            <a:noFill/>
            <a:ln>
              <a:noFill/>
            </a:ln>
          </p:spPr>
        </p:pic>
      </p:grpSp>
      <p:sp>
        <p:nvSpPr>
          <p:cNvPr id="973" name="Google Shape;973;g2bbf2f46c1d_1_2172"/>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974" name="Google Shape;974;g2bbf2f46c1d_1_2172"/>
          <p:cNvPicPr preferRelativeResize="0"/>
          <p:nvPr/>
        </p:nvPicPr>
        <p:blipFill rotWithShape="1">
          <a:blip r:embed="rId9">
            <a:alphaModFix/>
          </a:blip>
          <a:srcRect/>
          <a:stretch/>
        </p:blipFill>
        <p:spPr>
          <a:xfrm>
            <a:off x="3695733" y="6452128"/>
            <a:ext cx="4800533" cy="3372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g2bbf2f46c1d_1_2198"/>
          <p:cNvSpPr/>
          <p:nvPr/>
        </p:nvSpPr>
        <p:spPr>
          <a:xfrm>
            <a:off x="2950080" y="2167680"/>
            <a:ext cx="6326700" cy="6326700"/>
          </a:xfrm>
          <a:prstGeom prst="ellipse">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2bbf2f46c1d_1_2198"/>
          <p:cNvSpPr/>
          <p:nvPr/>
        </p:nvSpPr>
        <p:spPr>
          <a:xfrm>
            <a:off x="1454880" y="6331560"/>
            <a:ext cx="9954300" cy="537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chemeClr val="dk1"/>
              </a:solidFill>
              <a:latin typeface="Arial"/>
              <a:ea typeface="Arial"/>
              <a:cs typeface="Arial"/>
              <a:sym typeface="Arial"/>
            </a:endParaRPr>
          </a:p>
        </p:txBody>
      </p:sp>
      <p:sp>
        <p:nvSpPr>
          <p:cNvPr id="981" name="Google Shape;981;g2bbf2f46c1d_1_2198"/>
          <p:cNvSpPr/>
          <p:nvPr/>
        </p:nvSpPr>
        <p:spPr>
          <a:xfrm>
            <a:off x="431525" y="447850"/>
            <a:ext cx="8855100" cy="54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L’ecosistema informatico degli Sportelli Unici</a:t>
            </a:r>
            <a:endParaRPr sz="3200" b="0" i="0" u="none" strike="noStrike" cap="none">
              <a:solidFill>
                <a:schemeClr val="dk1"/>
              </a:solidFill>
              <a:latin typeface="Arial"/>
              <a:ea typeface="Arial"/>
              <a:cs typeface="Arial"/>
              <a:sym typeface="Arial"/>
            </a:endParaRPr>
          </a:p>
        </p:txBody>
      </p:sp>
      <p:sp>
        <p:nvSpPr>
          <p:cNvPr id="982" name="Google Shape;982;g2bbf2f46c1d_1_2198"/>
          <p:cNvSpPr/>
          <p:nvPr/>
        </p:nvSpPr>
        <p:spPr>
          <a:xfrm>
            <a:off x="3716580" y="5538720"/>
            <a:ext cx="4793700" cy="7008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it-IT" sz="1600" b="0" i="0" u="none" strike="noStrike" cap="none">
                <a:solidFill>
                  <a:srgbClr val="184B9A"/>
                </a:solidFill>
                <a:latin typeface="Arial"/>
                <a:ea typeface="Arial"/>
                <a:cs typeface="Arial"/>
                <a:sym typeface="Arial"/>
              </a:rPr>
              <a:t>Sistema informatico degli Sportelli Unici</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3" name="Google Shape;983;g2bbf2f46c1d_1_2198"/>
          <p:cNvSpPr/>
          <p:nvPr/>
        </p:nvSpPr>
        <p:spPr>
          <a:xfrm>
            <a:off x="1070400" y="2646240"/>
            <a:ext cx="1536300" cy="1536300"/>
          </a:xfrm>
          <a:prstGeom prst="ellipse">
            <a:avLst/>
          </a:prstGeom>
          <a:solidFill>
            <a:srgbClr val="DAE5F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184B9A"/>
                </a:solidFill>
                <a:latin typeface="Arial"/>
                <a:ea typeface="Arial"/>
                <a:cs typeface="Arial"/>
                <a:sym typeface="Arial"/>
              </a:rPr>
              <a:t>Portale II1G</a:t>
            </a:r>
            <a:endParaRPr sz="1400" b="0" i="0" u="none" strike="noStrike" cap="none">
              <a:solidFill>
                <a:schemeClr val="dk1"/>
              </a:solidFill>
              <a:latin typeface="Arial"/>
              <a:ea typeface="Arial"/>
              <a:cs typeface="Arial"/>
              <a:sym typeface="Arial"/>
            </a:endParaRPr>
          </a:p>
        </p:txBody>
      </p:sp>
      <p:sp>
        <p:nvSpPr>
          <p:cNvPr id="984" name="Google Shape;984;g2bbf2f46c1d_1_2198"/>
          <p:cNvSpPr/>
          <p:nvPr/>
        </p:nvSpPr>
        <p:spPr>
          <a:xfrm>
            <a:off x="1059360" y="4447200"/>
            <a:ext cx="1536300" cy="1536300"/>
          </a:xfrm>
          <a:prstGeom prst="ellipse">
            <a:avLst/>
          </a:prstGeom>
          <a:solidFill>
            <a:srgbClr val="DAE5F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184B9A"/>
                </a:solidFill>
                <a:latin typeface="Arial"/>
                <a:ea typeface="Arial"/>
                <a:cs typeface="Arial"/>
                <a:sym typeface="Arial"/>
              </a:rPr>
              <a:t>ComUnica</a:t>
            </a:r>
            <a:endParaRPr sz="1400" b="0" i="0" u="none" strike="noStrike" cap="none">
              <a:solidFill>
                <a:schemeClr val="dk1"/>
              </a:solidFill>
              <a:latin typeface="Arial"/>
              <a:ea typeface="Arial"/>
              <a:cs typeface="Arial"/>
              <a:sym typeface="Arial"/>
            </a:endParaRPr>
          </a:p>
        </p:txBody>
      </p:sp>
      <p:sp>
        <p:nvSpPr>
          <p:cNvPr id="985" name="Google Shape;985;g2bbf2f46c1d_1_2198"/>
          <p:cNvSpPr/>
          <p:nvPr/>
        </p:nvSpPr>
        <p:spPr>
          <a:xfrm>
            <a:off x="9533760" y="3621120"/>
            <a:ext cx="1536300" cy="1536300"/>
          </a:xfrm>
          <a:prstGeom prst="ellipse">
            <a:avLst/>
          </a:prstGeom>
          <a:solidFill>
            <a:srgbClr val="DAE5F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184B9A"/>
                </a:solidFill>
                <a:latin typeface="Arial"/>
                <a:ea typeface="Arial"/>
                <a:cs typeface="Arial"/>
                <a:sym typeface="Arial"/>
              </a:rPr>
              <a:t>Fascicolo d’impresa</a:t>
            </a:r>
            <a:endParaRPr sz="1400" b="0" i="0" u="none" strike="noStrike" cap="none">
              <a:solidFill>
                <a:schemeClr val="dk1"/>
              </a:solidFill>
              <a:latin typeface="Arial"/>
              <a:ea typeface="Arial"/>
              <a:cs typeface="Arial"/>
              <a:sym typeface="Arial"/>
            </a:endParaRPr>
          </a:p>
        </p:txBody>
      </p:sp>
      <p:grpSp>
        <p:nvGrpSpPr>
          <p:cNvPr id="986" name="Google Shape;986;g2bbf2f46c1d_1_2198"/>
          <p:cNvGrpSpPr/>
          <p:nvPr/>
        </p:nvGrpSpPr>
        <p:grpSpPr>
          <a:xfrm>
            <a:off x="11192074" y="0"/>
            <a:ext cx="1041400" cy="6858000"/>
            <a:chOff x="8114930" y="0"/>
            <a:chExt cx="1041400" cy="6858000"/>
          </a:xfrm>
        </p:grpSpPr>
        <p:pic>
          <p:nvPicPr>
            <p:cNvPr id="987" name="Google Shape;987;g2bbf2f46c1d_1_2198"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988" name="Google Shape;988;g2bbf2f46c1d_1_2198"/>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18</a:t>
              </a:fld>
              <a:endParaRPr sz="1300" b="0" i="0" u="none" strike="noStrike" cap="none">
                <a:solidFill>
                  <a:srgbClr val="0031A2"/>
                </a:solidFill>
                <a:latin typeface="Arial"/>
                <a:ea typeface="Arial"/>
                <a:cs typeface="Arial"/>
                <a:sym typeface="Arial"/>
              </a:endParaRPr>
            </a:p>
          </p:txBody>
        </p:sp>
        <p:pic>
          <p:nvPicPr>
            <p:cNvPr id="989" name="Google Shape;989;g2bbf2f46c1d_1_2198"/>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990" name="Google Shape;990;g2bbf2f46c1d_1_2198"/>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991" name="Google Shape;991;g2bbf2f46c1d_1_2198"/>
          <p:cNvPicPr preferRelativeResize="0"/>
          <p:nvPr/>
        </p:nvPicPr>
        <p:blipFill rotWithShape="1">
          <a:blip r:embed="rId5">
            <a:alphaModFix/>
          </a:blip>
          <a:srcRect/>
          <a:stretch/>
        </p:blipFill>
        <p:spPr>
          <a:xfrm>
            <a:off x="3695733" y="6452128"/>
            <a:ext cx="4800533" cy="337245"/>
          </a:xfrm>
          <a:prstGeom prst="rect">
            <a:avLst/>
          </a:prstGeom>
          <a:noFill/>
          <a:ln>
            <a:noFill/>
          </a:ln>
        </p:spPr>
      </p:pic>
      <p:grpSp>
        <p:nvGrpSpPr>
          <p:cNvPr id="992" name="Google Shape;992;g2bbf2f46c1d_1_2198"/>
          <p:cNvGrpSpPr/>
          <p:nvPr/>
        </p:nvGrpSpPr>
        <p:grpSpPr>
          <a:xfrm>
            <a:off x="3954525" y="1592075"/>
            <a:ext cx="4317811" cy="3875413"/>
            <a:chOff x="3949224" y="1592075"/>
            <a:chExt cx="4317811" cy="3875413"/>
          </a:xfrm>
        </p:grpSpPr>
        <p:sp>
          <p:nvSpPr>
            <p:cNvPr id="993" name="Google Shape;993;g2bbf2f46c1d_1_2198"/>
            <p:cNvSpPr/>
            <p:nvPr/>
          </p:nvSpPr>
          <p:spPr>
            <a:xfrm>
              <a:off x="5576230" y="1592075"/>
              <a:ext cx="1063800" cy="35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1800"/>
                <a:buFont typeface="Arial"/>
                <a:buNone/>
              </a:pPr>
              <a:r>
                <a:rPr lang="it-IT" sz="2300" b="1" i="0" u="none" strike="noStrike" cap="none">
                  <a:solidFill>
                    <a:srgbClr val="287EB9"/>
                  </a:solidFill>
                  <a:latin typeface="Arial"/>
                  <a:ea typeface="Arial"/>
                  <a:cs typeface="Arial"/>
                  <a:sym typeface="Arial"/>
                </a:rPr>
                <a:t>PDND</a:t>
              </a:r>
              <a:endParaRPr sz="2300" b="0" i="0" u="none" strike="noStrike" cap="none">
                <a:solidFill>
                  <a:srgbClr val="287EB9"/>
                </a:solidFill>
                <a:latin typeface="Arial"/>
                <a:ea typeface="Arial"/>
                <a:cs typeface="Arial"/>
                <a:sym typeface="Arial"/>
              </a:endParaRPr>
            </a:p>
          </p:txBody>
        </p:sp>
        <p:sp>
          <p:nvSpPr>
            <p:cNvPr id="994" name="Google Shape;994;g2bbf2f46c1d_1_2198"/>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995" name="Google Shape;995;g2bbf2f46c1d_1_2198"/>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Titillium Web"/>
                  <a:ea typeface="Titillium Web"/>
                  <a:cs typeface="Titillium Web"/>
                  <a:sym typeface="Titillium Web"/>
                </a:rPr>
                <a:t>Catalogo SSU</a:t>
              </a:r>
              <a:endParaRPr sz="2000" b="0" i="0" u="none" strike="noStrike" cap="none">
                <a:solidFill>
                  <a:srgbClr val="000000"/>
                </a:solidFill>
                <a:latin typeface="Titillium Web"/>
                <a:ea typeface="Titillium Web"/>
                <a:cs typeface="Titillium Web"/>
                <a:sym typeface="Titillium Web"/>
              </a:endParaRPr>
            </a:p>
          </p:txBody>
        </p:sp>
        <p:grpSp>
          <p:nvGrpSpPr>
            <p:cNvPr id="996" name="Google Shape;996;g2bbf2f46c1d_1_2198"/>
            <p:cNvGrpSpPr/>
            <p:nvPr/>
          </p:nvGrpSpPr>
          <p:grpSpPr>
            <a:xfrm>
              <a:off x="3949224" y="3380633"/>
              <a:ext cx="4317811" cy="2086855"/>
              <a:chOff x="3949224" y="3380633"/>
              <a:chExt cx="4317811" cy="2086855"/>
            </a:xfrm>
          </p:grpSpPr>
          <p:sp>
            <p:nvSpPr>
              <p:cNvPr id="997" name="Google Shape;997;g2bbf2f46c1d_1_2198"/>
              <p:cNvSpPr/>
              <p:nvPr/>
            </p:nvSpPr>
            <p:spPr>
              <a:xfrm>
                <a:off x="6877735" y="4092588"/>
                <a:ext cx="1389300" cy="1374900"/>
              </a:xfrm>
              <a:prstGeom prst="ellipse">
                <a:avLst/>
              </a:prstGeom>
              <a:solidFill>
                <a:srgbClr val="9BBB58"/>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998" name="Google Shape;998;g2bbf2f46c1d_1_2198"/>
              <p:cNvSpPr/>
              <p:nvPr/>
            </p:nvSpPr>
            <p:spPr>
              <a:xfrm>
                <a:off x="7040555" y="4504360"/>
                <a:ext cx="10638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ENTI TERZI</a:t>
                </a:r>
                <a:endParaRPr sz="1400" b="0" i="0" u="none" strike="noStrike" cap="none">
                  <a:solidFill>
                    <a:srgbClr val="FFFFFF"/>
                  </a:solidFill>
                  <a:latin typeface="Arial"/>
                  <a:ea typeface="Arial"/>
                  <a:cs typeface="Arial"/>
                  <a:sym typeface="Arial"/>
                </a:endParaRPr>
              </a:p>
            </p:txBody>
          </p:sp>
          <p:pic>
            <p:nvPicPr>
              <p:cNvPr id="999" name="Google Shape;999;g2bbf2f46c1d_1_2198" descr="Preview"/>
              <p:cNvPicPr preferRelativeResize="0"/>
              <p:nvPr/>
            </p:nvPicPr>
            <p:blipFill rotWithShape="1">
              <a:blip r:embed="rId6">
                <a:alphaModFix/>
              </a:blip>
              <a:srcRect/>
              <a:stretch/>
            </p:blipFill>
            <p:spPr>
              <a:xfrm>
                <a:off x="7336450" y="4928020"/>
                <a:ext cx="471890" cy="467004"/>
              </a:xfrm>
              <a:prstGeom prst="rect">
                <a:avLst/>
              </a:prstGeom>
              <a:noFill/>
              <a:ln>
                <a:noFill/>
              </a:ln>
            </p:spPr>
          </p:pic>
          <p:sp>
            <p:nvSpPr>
              <p:cNvPr id="1000" name="Google Shape;1000;g2bbf2f46c1d_1_2198"/>
              <p:cNvSpPr/>
              <p:nvPr/>
            </p:nvSpPr>
            <p:spPr>
              <a:xfrm rot="10800000">
                <a:off x="7483550" y="3409752"/>
                <a:ext cx="177600" cy="671700"/>
              </a:xfrm>
              <a:prstGeom prst="downArrow">
                <a:avLst>
                  <a:gd name="adj1" fmla="val 50000"/>
                  <a:gd name="adj2" fmla="val 50000"/>
                </a:avLst>
              </a:prstGeom>
              <a:solidFill>
                <a:srgbClr val="9BBB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01" name="Google Shape;1001;g2bbf2f46c1d_1_2198"/>
              <p:cNvSpPr/>
              <p:nvPr/>
            </p:nvSpPr>
            <p:spPr>
              <a:xfrm>
                <a:off x="5415684" y="4092588"/>
                <a:ext cx="1389300" cy="1374900"/>
              </a:xfrm>
              <a:prstGeom prst="ellipse">
                <a:avLst/>
              </a:prstGeom>
              <a:solidFill>
                <a:srgbClr val="F39C0F"/>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002" name="Google Shape;1002;g2bbf2f46c1d_1_2198"/>
              <p:cNvSpPr/>
              <p:nvPr/>
            </p:nvSpPr>
            <p:spPr>
              <a:xfrm>
                <a:off x="5441825" y="4504350"/>
                <a:ext cx="13893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sp>
            <p:nvSpPr>
              <p:cNvPr id="1003" name="Google Shape;1003;g2bbf2f46c1d_1_2198"/>
              <p:cNvSpPr/>
              <p:nvPr/>
            </p:nvSpPr>
            <p:spPr>
              <a:xfrm>
                <a:off x="5928328" y="4990449"/>
                <a:ext cx="365700" cy="3618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g2bbf2f46c1d_1_2198"/>
              <p:cNvSpPr/>
              <p:nvPr/>
            </p:nvSpPr>
            <p:spPr>
              <a:xfrm rot="10800000">
                <a:off x="6021500" y="3395193"/>
                <a:ext cx="177600" cy="671700"/>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05" name="Google Shape;1005;g2bbf2f46c1d_1_2198"/>
              <p:cNvSpPr/>
              <p:nvPr/>
            </p:nvSpPr>
            <p:spPr>
              <a:xfrm>
                <a:off x="3953633" y="4092588"/>
                <a:ext cx="1389300" cy="1374900"/>
              </a:xfrm>
              <a:prstGeom prst="ellipse">
                <a:avLst/>
              </a:prstGeom>
              <a:solidFill>
                <a:srgbClr val="18A0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006" name="Google Shape;1006;g2bbf2f46c1d_1_2198"/>
              <p:cNvSpPr/>
              <p:nvPr/>
            </p:nvSpPr>
            <p:spPr>
              <a:xfrm>
                <a:off x="3949224" y="4504350"/>
                <a:ext cx="14460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Front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pic>
            <p:nvPicPr>
              <p:cNvPr id="1007" name="Google Shape;1007;g2bbf2f46c1d_1_2198" descr="building 2.png"/>
              <p:cNvPicPr preferRelativeResize="0"/>
              <p:nvPr/>
            </p:nvPicPr>
            <p:blipFill rotWithShape="1">
              <a:blip r:embed="rId8">
                <a:alphaModFix/>
              </a:blip>
              <a:srcRect/>
              <a:stretch/>
            </p:blipFill>
            <p:spPr>
              <a:xfrm>
                <a:off x="4469094" y="4978322"/>
                <a:ext cx="358397" cy="354687"/>
              </a:xfrm>
              <a:prstGeom prst="rect">
                <a:avLst/>
              </a:prstGeom>
              <a:noFill/>
              <a:ln>
                <a:noFill/>
              </a:ln>
            </p:spPr>
          </p:pic>
          <p:sp>
            <p:nvSpPr>
              <p:cNvPr id="1008" name="Google Shape;1008;g2bbf2f46c1d_1_2198"/>
              <p:cNvSpPr/>
              <p:nvPr/>
            </p:nvSpPr>
            <p:spPr>
              <a:xfrm rot="10800000">
                <a:off x="4559450" y="3380633"/>
                <a:ext cx="177600" cy="671700"/>
              </a:xfrm>
              <a:prstGeom prst="downArrow">
                <a:avLst>
                  <a:gd name="adj1" fmla="val 50000"/>
                  <a:gd name="adj2" fmla="val 50000"/>
                </a:avLst>
              </a:prstGeom>
              <a:solidFill>
                <a:srgbClr val="18A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009" name="Google Shape;1009;g2bbf2f46c1d_1_2198"/>
            <p:cNvSpPr/>
            <p:nvPr/>
          </p:nvSpPr>
          <p:spPr>
            <a:xfrm rot="10800000">
              <a:off x="6019330" y="200649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grpSp>
        <p:nvGrpSpPr>
          <p:cNvPr id="1111" name="Google Shape;1111;g2bbf2f46c1d_1_2326"/>
          <p:cNvGrpSpPr/>
          <p:nvPr/>
        </p:nvGrpSpPr>
        <p:grpSpPr>
          <a:xfrm>
            <a:off x="11192074" y="0"/>
            <a:ext cx="1041400" cy="6858000"/>
            <a:chOff x="8114930" y="0"/>
            <a:chExt cx="1041400" cy="6858000"/>
          </a:xfrm>
        </p:grpSpPr>
        <p:pic>
          <p:nvPicPr>
            <p:cNvPr id="1112" name="Google Shape;1112;g2bbf2f46c1d_1_2326"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113" name="Google Shape;1113;g2bbf2f46c1d_1_2326"/>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19</a:t>
              </a:fld>
              <a:endParaRPr sz="1300" b="0" i="0" u="none" strike="noStrike" cap="none">
                <a:solidFill>
                  <a:srgbClr val="0031A2"/>
                </a:solidFill>
                <a:latin typeface="Arial"/>
                <a:ea typeface="Arial"/>
                <a:cs typeface="Arial"/>
                <a:sym typeface="Arial"/>
              </a:endParaRPr>
            </a:p>
          </p:txBody>
        </p:sp>
        <p:pic>
          <p:nvPicPr>
            <p:cNvPr id="1114" name="Google Shape;1114;g2bbf2f46c1d_1_2326"/>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115" name="Google Shape;1115;g2bbf2f46c1d_1_2326"/>
          <p:cNvSpPr/>
          <p:nvPr/>
        </p:nvSpPr>
        <p:spPr>
          <a:xfrm>
            <a:off x="4448300" y="2487650"/>
            <a:ext cx="3251100" cy="3132600"/>
          </a:xfrm>
          <a:prstGeom prst="roundRect">
            <a:avLst>
              <a:gd name="adj" fmla="val 16667"/>
            </a:avLst>
          </a:prstGeom>
          <a:solidFill>
            <a:srgbClr val="18A088">
              <a:alpha val="54509"/>
            </a:srgbClr>
          </a:solidFill>
          <a:ln>
            <a:noFill/>
          </a:ln>
        </p:spPr>
        <p:txBody>
          <a:bodyPr spcFirstLastPara="1" wrap="square" lIns="91425" tIns="91425" rIns="91425" bIns="91425" anchor="t" anchorCtr="0">
            <a:noAutofit/>
          </a:bodyPr>
          <a:lstStyle/>
          <a:p>
            <a:pPr marL="457200" marR="0" lvl="0" indent="-298450" algn="just" rtl="0">
              <a:lnSpc>
                <a:spcPct val="115000"/>
              </a:lnSpc>
              <a:spcBef>
                <a:spcPts val="0"/>
              </a:spcBef>
              <a:spcAft>
                <a:spcPts val="0"/>
              </a:spcAft>
              <a:buClr>
                <a:srgbClr val="0944A1"/>
              </a:buClr>
              <a:buSzPts val="1100"/>
              <a:buFont typeface="Arial"/>
              <a:buChar char="●"/>
            </a:pPr>
            <a:endParaRPr sz="1100" b="0" i="0" u="none" strike="noStrike" cap="none">
              <a:solidFill>
                <a:srgbClr val="0944A1"/>
              </a:solidFill>
              <a:latin typeface="Arial"/>
              <a:ea typeface="Arial"/>
              <a:cs typeface="Arial"/>
              <a:sym typeface="Arial"/>
            </a:endParaRPr>
          </a:p>
        </p:txBody>
      </p:sp>
      <p:sp>
        <p:nvSpPr>
          <p:cNvPr id="1116" name="Google Shape;1116;g2bbf2f46c1d_1_2326"/>
          <p:cNvSpPr/>
          <p:nvPr/>
        </p:nvSpPr>
        <p:spPr>
          <a:xfrm>
            <a:off x="8132975" y="2487650"/>
            <a:ext cx="3251100" cy="3145800"/>
          </a:xfrm>
          <a:prstGeom prst="roundRect">
            <a:avLst>
              <a:gd name="adj" fmla="val 16667"/>
            </a:avLst>
          </a:prstGeom>
          <a:solidFill>
            <a:srgbClr val="18A088">
              <a:alpha val="545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g2bbf2f46c1d_1_2326"/>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38100" lvl="0" indent="0" algn="r" rtl="0">
              <a:lnSpc>
                <a:spcPct val="118214"/>
              </a:lnSpc>
              <a:spcBef>
                <a:spcPts val="0"/>
              </a:spcBef>
              <a:spcAft>
                <a:spcPts val="0"/>
              </a:spcAft>
              <a:buSzPts val="1200"/>
              <a:buNone/>
            </a:pPr>
            <a:fld id="{00000000-1234-1234-1234-123412341234}" type="slidenum">
              <a:rPr lang="it-IT"/>
              <a:t>19</a:t>
            </a:fld>
            <a:endParaRPr/>
          </a:p>
        </p:txBody>
      </p:sp>
      <p:sp>
        <p:nvSpPr>
          <p:cNvPr id="1118" name="Google Shape;1118;g2bbf2f46c1d_1_2326"/>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119" name="Google Shape;1119;g2bbf2f46c1d_1_2326"/>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120" name="Google Shape;1120;g2bbf2f46c1d_1_2326"/>
          <p:cNvSpPr/>
          <p:nvPr/>
        </p:nvSpPr>
        <p:spPr>
          <a:xfrm>
            <a:off x="456701" y="271700"/>
            <a:ext cx="7031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Adeguamento Front Office SUAP</a:t>
            </a:r>
            <a:endParaRPr sz="3200" b="1" i="0" u="none" strike="noStrike" cap="none">
              <a:solidFill>
                <a:srgbClr val="24509A"/>
              </a:solidFill>
              <a:latin typeface="Arial"/>
              <a:ea typeface="Arial"/>
              <a:cs typeface="Arial"/>
              <a:sym typeface="Arial"/>
            </a:endParaRPr>
          </a:p>
        </p:txBody>
      </p:sp>
      <p:sp>
        <p:nvSpPr>
          <p:cNvPr id="1121" name="Google Shape;1121;g2bbf2f46c1d_1_2326"/>
          <p:cNvSpPr/>
          <p:nvPr/>
        </p:nvSpPr>
        <p:spPr>
          <a:xfrm>
            <a:off x="8132975" y="3892550"/>
            <a:ext cx="3251100" cy="1607400"/>
          </a:xfrm>
          <a:prstGeom prst="rect">
            <a:avLst/>
          </a:prstGeom>
          <a:noFill/>
          <a:ln>
            <a:noFill/>
          </a:ln>
        </p:spPr>
        <p:txBody>
          <a:bodyPr spcFirstLastPara="1" wrap="square" lIns="121900" tIns="121900" rIns="121900" bIns="121900" anchor="t" anchorCtr="0">
            <a:noAutofit/>
          </a:bodyPr>
          <a:lstStyle/>
          <a:p>
            <a:pPr marL="360000" marR="0" lvl="0" indent="-2498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I </a:t>
            </a:r>
            <a:r>
              <a:rPr lang="it-IT" sz="1100" b="1" i="0" u="none" strike="noStrike" cap="none">
                <a:solidFill>
                  <a:srgbClr val="0944A1"/>
                </a:solidFill>
                <a:latin typeface="Arial"/>
                <a:ea typeface="Arial"/>
                <a:cs typeface="Arial"/>
                <a:sym typeface="Arial"/>
              </a:rPr>
              <a:t>Comuni </a:t>
            </a:r>
            <a:r>
              <a:rPr lang="it-IT" sz="1100" b="0" i="0" u="none" strike="noStrike" cap="none">
                <a:solidFill>
                  <a:srgbClr val="0944A1"/>
                </a:solidFill>
                <a:latin typeface="Arial"/>
                <a:ea typeface="Arial"/>
                <a:cs typeface="Arial"/>
                <a:sym typeface="Arial"/>
              </a:rPr>
              <a:t>che scelgono una componente di mercato dovranno accertarsi che tale componente sia adeguata specifiche tecniche pubblicate in data 25.11.2023</a:t>
            </a:r>
            <a:endParaRPr sz="1100" b="0" i="0" u="none" strike="noStrike" cap="none">
              <a:solidFill>
                <a:srgbClr val="0944A1"/>
              </a:solidFill>
              <a:latin typeface="Arial"/>
              <a:ea typeface="Arial"/>
              <a:cs typeface="Arial"/>
              <a:sym typeface="Arial"/>
            </a:endParaRPr>
          </a:p>
          <a:p>
            <a:pPr marL="360000" marR="0" lvl="0" indent="-249850"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Gli operatori di mercato provvedono autonomamente  all’adeguamento della componente secondo le specifiche tecniche pubblicate in data 25.11.2023 </a:t>
            </a:r>
            <a:endParaRPr sz="900" b="0" i="0" u="none" strike="noStrike" cap="none">
              <a:solidFill>
                <a:srgbClr val="0944A1"/>
              </a:solidFill>
              <a:latin typeface="Arial"/>
              <a:ea typeface="Arial"/>
              <a:cs typeface="Arial"/>
              <a:sym typeface="Arial"/>
            </a:endParaRPr>
          </a:p>
        </p:txBody>
      </p:sp>
      <p:sp>
        <p:nvSpPr>
          <p:cNvPr id="1122" name="Google Shape;1122;g2bbf2f46c1d_1_2326"/>
          <p:cNvSpPr/>
          <p:nvPr/>
        </p:nvSpPr>
        <p:spPr>
          <a:xfrm>
            <a:off x="884050" y="2466050"/>
            <a:ext cx="3251100" cy="3132600"/>
          </a:xfrm>
          <a:prstGeom prst="roundRect">
            <a:avLst>
              <a:gd name="adj" fmla="val 16667"/>
            </a:avLst>
          </a:prstGeom>
          <a:solidFill>
            <a:srgbClr val="80CBBE"/>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g2bbf2f46c1d_1_2326"/>
          <p:cNvSpPr/>
          <p:nvPr/>
        </p:nvSpPr>
        <p:spPr>
          <a:xfrm>
            <a:off x="838925" y="4007900"/>
            <a:ext cx="3219900" cy="1112100"/>
          </a:xfrm>
          <a:prstGeom prst="rect">
            <a:avLst/>
          </a:prstGeom>
          <a:noFill/>
          <a:ln>
            <a:noFill/>
          </a:ln>
        </p:spPr>
        <p:txBody>
          <a:bodyPr spcFirstLastPara="1" wrap="square" lIns="90000" tIns="121900" rIns="121900" bIns="121900" anchor="t" anchorCtr="0">
            <a:noAutofit/>
          </a:bodyPr>
          <a:lstStyle/>
          <a:p>
            <a:pPr marL="457200" marR="0" lvl="0" indent="-298450"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Il Sistema Camerale</a:t>
            </a:r>
            <a:r>
              <a:rPr lang="it-IT" sz="1100" b="0" i="0" u="none" strike="noStrike" cap="none">
                <a:solidFill>
                  <a:srgbClr val="0944A1"/>
                </a:solidFill>
                <a:latin typeface="Arial"/>
                <a:ea typeface="Arial"/>
                <a:cs typeface="Arial"/>
                <a:sym typeface="Arial"/>
              </a:rPr>
              <a:t> per il tramite di Infocamere provvede all’adeguamento della componente secondo le specifiche tecniche pubblicate in data 25.11.2023</a:t>
            </a:r>
            <a:endParaRPr sz="1100" b="0" i="0" u="none" strike="noStrike" cap="none">
              <a:solidFill>
                <a:srgbClr val="0944A1"/>
              </a:solidFill>
              <a:latin typeface="Arial"/>
              <a:ea typeface="Arial"/>
              <a:cs typeface="Arial"/>
              <a:sym typeface="Arial"/>
            </a:endParaRPr>
          </a:p>
          <a:p>
            <a:pPr marL="4572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944A1"/>
              </a:solidFill>
              <a:latin typeface="Arial"/>
              <a:ea typeface="Arial"/>
              <a:cs typeface="Arial"/>
              <a:sym typeface="Arial"/>
            </a:endParaRPr>
          </a:p>
        </p:txBody>
      </p:sp>
      <p:sp>
        <p:nvSpPr>
          <p:cNvPr id="1124" name="Google Shape;1124;g2bbf2f46c1d_1_2326"/>
          <p:cNvSpPr/>
          <p:nvPr/>
        </p:nvSpPr>
        <p:spPr>
          <a:xfrm>
            <a:off x="4485950" y="3892550"/>
            <a:ext cx="3219900" cy="1342800"/>
          </a:xfrm>
          <a:prstGeom prst="rect">
            <a:avLst/>
          </a:prstGeom>
          <a:noFill/>
          <a:ln>
            <a:noFill/>
          </a:ln>
        </p:spPr>
        <p:txBody>
          <a:bodyPr spcFirstLastPara="1" wrap="square" lIns="121900" tIns="121900" rIns="121900" bIns="121900" anchor="t" anchorCtr="0">
            <a:noAutofit/>
          </a:bodyPr>
          <a:lstStyle/>
          <a:p>
            <a:pPr marL="447675" marR="0" lvl="0" indent="-250825"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Le Regioni</a:t>
            </a:r>
            <a:r>
              <a:rPr lang="it-IT" sz="1100" b="0" i="0" u="none" strike="noStrike" cap="none">
                <a:solidFill>
                  <a:srgbClr val="0944A1"/>
                </a:solidFill>
                <a:latin typeface="Arial"/>
                <a:ea typeface="Arial"/>
                <a:cs typeface="Arial"/>
                <a:sym typeface="Arial"/>
              </a:rPr>
              <a:t>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a:p>
            <a:pPr marL="447675" marR="0" lvl="0" indent="-250825"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I Comuni si rivolgono alla regione per la messa a norma  </a:t>
            </a:r>
            <a:endParaRPr sz="900" b="0" i="0" u="none" strike="noStrike" cap="none">
              <a:solidFill>
                <a:srgbClr val="0944A1"/>
              </a:solidFill>
              <a:latin typeface="Arial"/>
              <a:ea typeface="Arial"/>
              <a:cs typeface="Arial"/>
              <a:sym typeface="Arial"/>
            </a:endParaRPr>
          </a:p>
        </p:txBody>
      </p:sp>
      <p:grpSp>
        <p:nvGrpSpPr>
          <p:cNvPr id="1125" name="Google Shape;1125;g2bbf2f46c1d_1_2326"/>
          <p:cNvGrpSpPr/>
          <p:nvPr/>
        </p:nvGrpSpPr>
        <p:grpSpPr>
          <a:xfrm>
            <a:off x="4257375" y="971750"/>
            <a:ext cx="3442025" cy="2920800"/>
            <a:chOff x="4233000" y="971750"/>
            <a:chExt cx="3442025" cy="2920800"/>
          </a:xfrm>
        </p:grpSpPr>
        <p:sp>
          <p:nvSpPr>
            <p:cNvPr id="1126" name="Google Shape;1126;g2bbf2f46c1d_1_2326"/>
            <p:cNvSpPr/>
            <p:nvPr/>
          </p:nvSpPr>
          <p:spPr>
            <a:xfrm>
              <a:off x="4233000" y="971750"/>
              <a:ext cx="3251100" cy="2920800"/>
            </a:xfrm>
            <a:prstGeom prst="roundRect">
              <a:avLst>
                <a:gd name="adj" fmla="val 16667"/>
              </a:avLst>
            </a:prstGeom>
            <a:solidFill>
              <a:srgbClr val="FFFDF7"/>
            </a:solidFill>
            <a:ln w="19050" cap="flat" cmpd="sng">
              <a:solidFill>
                <a:srgbClr val="82BC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127" name="Google Shape;1127;g2bbf2f46c1d_1_2326"/>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Piattaforme Regionali</a:t>
              </a:r>
              <a:endParaRPr sz="2500" b="0" i="0" u="none" strike="noStrike" cap="none">
                <a:solidFill>
                  <a:srgbClr val="0944A1"/>
                </a:solidFill>
                <a:latin typeface="Arial"/>
                <a:ea typeface="Arial"/>
                <a:cs typeface="Arial"/>
                <a:sym typeface="Arial"/>
              </a:endParaRPr>
            </a:p>
          </p:txBody>
        </p:sp>
        <p:sp>
          <p:nvSpPr>
            <p:cNvPr id="1128" name="Google Shape;1128;g2bbf2f46c1d_1_2326"/>
            <p:cNvSpPr/>
            <p:nvPr/>
          </p:nvSpPr>
          <p:spPr>
            <a:xfrm>
              <a:off x="4375250" y="1928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400"/>
                <a:buFont typeface="Arial"/>
                <a:buNone/>
              </a:pPr>
              <a:r>
                <a:rPr lang="it-IT" sz="1400" b="0" i="0" u="none" strike="noStrike" cap="none">
                  <a:solidFill>
                    <a:srgbClr val="0944A1"/>
                  </a:solidFill>
                  <a:latin typeface="Arial"/>
                  <a:ea typeface="Arial"/>
                  <a:cs typeface="Arial"/>
                  <a:sym typeface="Arial"/>
                </a:rPr>
                <a:t>Abruzzo, Calabria, Emilia Romagna, Friuli Venezia Giulia, Marche, Sardegna, Toscana, Umbria, Valle d'Aosta</a:t>
              </a:r>
              <a:endParaRPr sz="1100" b="0" i="0" u="none" strike="noStrike" cap="none">
                <a:solidFill>
                  <a:srgbClr val="0D5DDF"/>
                </a:solidFill>
                <a:latin typeface="Arial"/>
                <a:ea typeface="Arial"/>
                <a:cs typeface="Arial"/>
                <a:sym typeface="Arial"/>
              </a:endParaRPr>
            </a:p>
          </p:txBody>
        </p:sp>
        <p:sp>
          <p:nvSpPr>
            <p:cNvPr id="1129" name="Google Shape;1129;g2bbf2f46c1d_1_2326"/>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Front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130" name="Google Shape;1130;g2bbf2f46c1d_1_2326"/>
          <p:cNvGrpSpPr/>
          <p:nvPr/>
        </p:nvGrpSpPr>
        <p:grpSpPr>
          <a:xfrm>
            <a:off x="693125" y="971750"/>
            <a:ext cx="3442025" cy="2920800"/>
            <a:chOff x="4233000" y="971750"/>
            <a:chExt cx="3442025" cy="2920800"/>
          </a:xfrm>
        </p:grpSpPr>
        <p:sp>
          <p:nvSpPr>
            <p:cNvPr id="1131" name="Google Shape;1131;g2bbf2f46c1d_1_2326"/>
            <p:cNvSpPr/>
            <p:nvPr/>
          </p:nvSpPr>
          <p:spPr>
            <a:xfrm>
              <a:off x="4233000" y="971750"/>
              <a:ext cx="3251100" cy="2920800"/>
            </a:xfrm>
            <a:prstGeom prst="roundRect">
              <a:avLst>
                <a:gd name="adj" fmla="val 16667"/>
              </a:avLst>
            </a:prstGeom>
            <a:solidFill>
              <a:srgbClr val="FFFDF7"/>
            </a:solidFill>
            <a:ln w="19050" cap="flat" cmpd="sng">
              <a:solidFill>
                <a:srgbClr val="82BC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132" name="Google Shape;1132;g2bbf2f46c1d_1_2326"/>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Camerale</a:t>
              </a:r>
              <a:endParaRPr sz="2500" b="0" i="0" u="none" strike="noStrike" cap="none">
                <a:solidFill>
                  <a:srgbClr val="0944A1"/>
                </a:solidFill>
                <a:latin typeface="Arial"/>
                <a:ea typeface="Arial"/>
                <a:cs typeface="Arial"/>
                <a:sym typeface="Arial"/>
              </a:endParaRPr>
            </a:p>
          </p:txBody>
        </p:sp>
        <p:sp>
          <p:nvSpPr>
            <p:cNvPr id="1133" name="Google Shape;1133;g2bbf2f46c1d_1_2326"/>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4073 Comuni interessati</a:t>
              </a:r>
              <a:endParaRPr sz="1400" b="0" i="0" u="none" strike="noStrike" cap="none">
                <a:solidFill>
                  <a:srgbClr val="0944A1"/>
                </a:solidFill>
                <a:latin typeface="Arial"/>
                <a:ea typeface="Arial"/>
                <a:cs typeface="Arial"/>
                <a:sym typeface="Arial"/>
              </a:endParaRPr>
            </a:p>
          </p:txBody>
        </p:sp>
        <p:sp>
          <p:nvSpPr>
            <p:cNvPr id="1134" name="Google Shape;1134;g2bbf2f46c1d_1_2326"/>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Front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135" name="Google Shape;1135;g2bbf2f46c1d_1_2326"/>
          <p:cNvGrpSpPr/>
          <p:nvPr/>
        </p:nvGrpSpPr>
        <p:grpSpPr>
          <a:xfrm>
            <a:off x="7942050" y="971750"/>
            <a:ext cx="3442025" cy="2920800"/>
            <a:chOff x="4233000" y="971750"/>
            <a:chExt cx="3442025" cy="2920800"/>
          </a:xfrm>
        </p:grpSpPr>
        <p:sp>
          <p:nvSpPr>
            <p:cNvPr id="1136" name="Google Shape;1136;g2bbf2f46c1d_1_2326"/>
            <p:cNvSpPr/>
            <p:nvPr/>
          </p:nvSpPr>
          <p:spPr>
            <a:xfrm>
              <a:off x="4233000" y="971750"/>
              <a:ext cx="3251100" cy="2920800"/>
            </a:xfrm>
            <a:prstGeom prst="roundRect">
              <a:avLst>
                <a:gd name="adj" fmla="val 16667"/>
              </a:avLst>
            </a:prstGeom>
            <a:solidFill>
              <a:srgbClr val="FFFDF7"/>
            </a:solidFill>
            <a:ln w="19050" cap="flat" cmpd="sng">
              <a:solidFill>
                <a:srgbClr val="82BC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137" name="Google Shape;1137;g2bbf2f46c1d_1_2326"/>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Autonomi</a:t>
              </a:r>
              <a:endParaRPr sz="2500" b="0" i="0" u="none" strike="noStrike" cap="none">
                <a:solidFill>
                  <a:srgbClr val="0944A1"/>
                </a:solidFill>
                <a:latin typeface="Arial"/>
                <a:ea typeface="Arial"/>
                <a:cs typeface="Arial"/>
                <a:sym typeface="Arial"/>
              </a:endParaRPr>
            </a:p>
          </p:txBody>
        </p:sp>
        <p:sp>
          <p:nvSpPr>
            <p:cNvPr id="1138" name="Google Shape;1138;g2bbf2f46c1d_1_2326"/>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Componente fornita da soluzioni di mercato</a:t>
              </a:r>
              <a:endParaRPr sz="1400" b="0" i="0" u="none" strike="noStrike" cap="none">
                <a:solidFill>
                  <a:srgbClr val="0944A1"/>
                </a:solidFill>
                <a:latin typeface="Arial"/>
                <a:ea typeface="Arial"/>
                <a:cs typeface="Arial"/>
                <a:sym typeface="Arial"/>
              </a:endParaRPr>
            </a:p>
          </p:txBody>
        </p:sp>
        <p:sp>
          <p:nvSpPr>
            <p:cNvPr id="1139" name="Google Shape;1139;g2bbf2f46c1d_1_2326"/>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Front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sp>
        <p:nvSpPr>
          <p:cNvPr id="1140" name="Google Shape;1140;g2bbf2f46c1d_1_2326"/>
          <p:cNvSpPr txBox="1"/>
          <p:nvPr/>
        </p:nvSpPr>
        <p:spPr>
          <a:xfrm>
            <a:off x="884050" y="5787138"/>
            <a:ext cx="11384400" cy="68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rgbClr val="0944A1"/>
                </a:solidFill>
                <a:latin typeface="Arial"/>
                <a:ea typeface="Arial"/>
                <a:cs typeface="Arial"/>
                <a:sym typeface="Arial"/>
              </a:rPr>
              <a:t>Il Gestore del Catalogo fornisce supporto per integrazione delle componenti al fine di garantire il funzionamento del sistema SSU</a:t>
            </a:r>
            <a:endParaRPr sz="32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099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g2bbf2f46c1d_1_1671"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446" name="Google Shape;446;g2bbf2f46c1d_1_1671"/>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447" name="Google Shape;447;g2bbf2f46c1d_1_1671"/>
          <p:cNvSpPr/>
          <p:nvPr/>
        </p:nvSpPr>
        <p:spPr>
          <a:xfrm>
            <a:off x="2123550" y="1466000"/>
            <a:ext cx="7944300" cy="238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400"/>
              <a:buFont typeface="Arial"/>
              <a:buNone/>
            </a:pPr>
            <a:r>
              <a:rPr lang="it-IT" sz="5000" b="1" i="0" u="none" strike="noStrike" cap="none">
                <a:solidFill>
                  <a:srgbClr val="FFFFFF"/>
                </a:solidFill>
                <a:latin typeface="Arial"/>
                <a:ea typeface="Arial"/>
                <a:cs typeface="Arial"/>
                <a:sym typeface="Arial"/>
              </a:rPr>
              <a:t>Contesto normativo del  Sistema Informatico degli Sportelli Unici (SSU)</a:t>
            </a:r>
            <a:endParaRPr sz="1800" b="0" i="0" u="none" strike="noStrike" cap="none">
              <a:solidFill>
                <a:srgbClr val="000000"/>
              </a:solidFill>
              <a:latin typeface="Arial"/>
              <a:ea typeface="Arial"/>
              <a:cs typeface="Arial"/>
              <a:sym typeface="Arial"/>
            </a:endParaRPr>
          </a:p>
        </p:txBody>
      </p:sp>
      <p:sp>
        <p:nvSpPr>
          <p:cNvPr id="448" name="Google Shape;448;g2bbf2f46c1d_1_1671"/>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g2bbf2f46c1d_1_1671"/>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g2bbf2f46c1d_1_2462"/>
          <p:cNvSpPr/>
          <p:nvPr/>
        </p:nvSpPr>
        <p:spPr>
          <a:xfrm>
            <a:off x="4448300" y="2487650"/>
            <a:ext cx="3251100" cy="3121500"/>
          </a:xfrm>
          <a:prstGeom prst="roundRect">
            <a:avLst>
              <a:gd name="adj" fmla="val 16667"/>
            </a:avLst>
          </a:prstGeom>
          <a:solidFill>
            <a:srgbClr val="FBBE2C">
              <a:alpha val="41568"/>
            </a:srgbClr>
          </a:solidFill>
          <a:ln>
            <a:noFill/>
          </a:ln>
        </p:spPr>
        <p:txBody>
          <a:bodyPr spcFirstLastPara="1" wrap="square" lIns="91425" tIns="91425" rIns="91425" bIns="91425" anchor="t" anchorCtr="0">
            <a:noAutofit/>
          </a:bodyPr>
          <a:lstStyle/>
          <a:p>
            <a:pPr marL="457200" marR="0" lvl="0" indent="-298450" algn="just" rtl="0">
              <a:lnSpc>
                <a:spcPct val="115000"/>
              </a:lnSpc>
              <a:spcBef>
                <a:spcPts val="0"/>
              </a:spcBef>
              <a:spcAft>
                <a:spcPts val="0"/>
              </a:spcAft>
              <a:buClr>
                <a:srgbClr val="0944A1"/>
              </a:buClr>
              <a:buSzPts val="1100"/>
              <a:buFont typeface="Arial"/>
              <a:buChar char="●"/>
            </a:pPr>
            <a:endParaRPr sz="1100" b="0" i="0" u="none" strike="noStrike" cap="none">
              <a:solidFill>
                <a:srgbClr val="0944A1"/>
              </a:solidFill>
              <a:latin typeface="Arial"/>
              <a:ea typeface="Arial"/>
              <a:cs typeface="Arial"/>
              <a:sym typeface="Arial"/>
            </a:endParaRPr>
          </a:p>
        </p:txBody>
      </p:sp>
      <p:sp>
        <p:nvSpPr>
          <p:cNvPr id="1251" name="Google Shape;1251;g2bbf2f46c1d_1_2462"/>
          <p:cNvSpPr/>
          <p:nvPr/>
        </p:nvSpPr>
        <p:spPr>
          <a:xfrm>
            <a:off x="8132975" y="2487650"/>
            <a:ext cx="3251100" cy="3121500"/>
          </a:xfrm>
          <a:prstGeom prst="roundRect">
            <a:avLst>
              <a:gd name="adj" fmla="val 16667"/>
            </a:avLst>
          </a:prstGeom>
          <a:solidFill>
            <a:srgbClr val="FBBE2C">
              <a:alpha val="4156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g2bbf2f46c1d_1_2462"/>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38100" lvl="0" indent="0" algn="r" rtl="0">
              <a:lnSpc>
                <a:spcPct val="118214"/>
              </a:lnSpc>
              <a:spcBef>
                <a:spcPts val="0"/>
              </a:spcBef>
              <a:spcAft>
                <a:spcPts val="0"/>
              </a:spcAft>
              <a:buSzPts val="1200"/>
              <a:buNone/>
            </a:pPr>
            <a:fld id="{00000000-1234-1234-1234-123412341234}" type="slidenum">
              <a:rPr lang="it-IT"/>
              <a:t>20</a:t>
            </a:fld>
            <a:endParaRPr/>
          </a:p>
        </p:txBody>
      </p:sp>
      <p:grpSp>
        <p:nvGrpSpPr>
          <p:cNvPr id="1253" name="Google Shape;1253;g2bbf2f46c1d_1_2462"/>
          <p:cNvGrpSpPr/>
          <p:nvPr/>
        </p:nvGrpSpPr>
        <p:grpSpPr>
          <a:xfrm>
            <a:off x="11192074" y="0"/>
            <a:ext cx="1041400" cy="6858000"/>
            <a:chOff x="8114930" y="0"/>
            <a:chExt cx="1041400" cy="6858000"/>
          </a:xfrm>
        </p:grpSpPr>
        <p:pic>
          <p:nvPicPr>
            <p:cNvPr id="1254" name="Google Shape;1254;g2bbf2f46c1d_1_2462"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255" name="Google Shape;1255;g2bbf2f46c1d_1_2462"/>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20</a:t>
              </a:fld>
              <a:endParaRPr sz="1300" b="0" i="0" u="none" strike="noStrike" cap="none">
                <a:solidFill>
                  <a:srgbClr val="0031A2"/>
                </a:solidFill>
                <a:latin typeface="Arial"/>
                <a:ea typeface="Arial"/>
                <a:cs typeface="Arial"/>
                <a:sym typeface="Arial"/>
              </a:endParaRPr>
            </a:p>
          </p:txBody>
        </p:sp>
        <p:pic>
          <p:nvPicPr>
            <p:cNvPr id="1256" name="Google Shape;1256;g2bbf2f46c1d_1_2462"/>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257" name="Google Shape;1257;g2bbf2f46c1d_1_2462"/>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258" name="Google Shape;1258;g2bbf2f46c1d_1_2462"/>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259" name="Google Shape;1259;g2bbf2f46c1d_1_2462"/>
          <p:cNvSpPr/>
          <p:nvPr/>
        </p:nvSpPr>
        <p:spPr>
          <a:xfrm>
            <a:off x="456701" y="271700"/>
            <a:ext cx="7031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Adeguamento Back Office SUAP</a:t>
            </a:r>
            <a:endParaRPr sz="3200" b="1" i="0" u="none" strike="noStrike" cap="none">
              <a:solidFill>
                <a:srgbClr val="24509A"/>
              </a:solidFill>
              <a:latin typeface="Arial"/>
              <a:ea typeface="Arial"/>
              <a:cs typeface="Arial"/>
              <a:sym typeface="Arial"/>
            </a:endParaRPr>
          </a:p>
        </p:txBody>
      </p:sp>
      <p:sp>
        <p:nvSpPr>
          <p:cNvPr id="1260" name="Google Shape;1260;g2bbf2f46c1d_1_2462"/>
          <p:cNvSpPr/>
          <p:nvPr/>
        </p:nvSpPr>
        <p:spPr>
          <a:xfrm>
            <a:off x="8132975" y="3892550"/>
            <a:ext cx="3251100" cy="1716600"/>
          </a:xfrm>
          <a:prstGeom prst="rect">
            <a:avLst/>
          </a:prstGeom>
          <a:noFill/>
          <a:ln>
            <a:noFill/>
          </a:ln>
        </p:spPr>
        <p:txBody>
          <a:bodyPr spcFirstLastPara="1" wrap="square" lIns="121900" tIns="121900" rIns="121900" bIns="121900" anchor="t" anchorCtr="0">
            <a:noAutofit/>
          </a:bodyPr>
          <a:lstStyle/>
          <a:p>
            <a:pPr marL="360000" marR="0" lvl="0" indent="-2498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I </a:t>
            </a:r>
            <a:r>
              <a:rPr lang="it-IT" sz="1100" b="1" i="0" u="none" strike="noStrike" cap="none">
                <a:solidFill>
                  <a:srgbClr val="0944A1"/>
                </a:solidFill>
                <a:latin typeface="Arial"/>
                <a:ea typeface="Arial"/>
                <a:cs typeface="Arial"/>
                <a:sym typeface="Arial"/>
              </a:rPr>
              <a:t>Comuni </a:t>
            </a:r>
            <a:r>
              <a:rPr lang="it-IT" sz="1100" b="0" i="0" u="none" strike="noStrike" cap="none">
                <a:solidFill>
                  <a:srgbClr val="0944A1"/>
                </a:solidFill>
                <a:latin typeface="Arial"/>
                <a:ea typeface="Arial"/>
                <a:cs typeface="Arial"/>
                <a:sym typeface="Arial"/>
              </a:rPr>
              <a:t>che scelgono una componente di mercato dovranno accertarsi che tale componente sia adeguata specifiche tecniche pubblicate in data 25.11.2023</a:t>
            </a:r>
            <a:endParaRPr sz="1100" b="0" i="0" u="none" strike="noStrike" cap="none">
              <a:solidFill>
                <a:srgbClr val="0944A1"/>
              </a:solidFill>
              <a:latin typeface="Arial"/>
              <a:ea typeface="Arial"/>
              <a:cs typeface="Arial"/>
              <a:sym typeface="Arial"/>
            </a:endParaRPr>
          </a:p>
          <a:p>
            <a:pPr marL="360000" marR="0" lvl="0" indent="-249850"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Gli operatori di mercato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p:txBody>
      </p:sp>
      <p:grpSp>
        <p:nvGrpSpPr>
          <p:cNvPr id="1261" name="Google Shape;1261;g2bbf2f46c1d_1_2462"/>
          <p:cNvGrpSpPr/>
          <p:nvPr/>
        </p:nvGrpSpPr>
        <p:grpSpPr>
          <a:xfrm>
            <a:off x="884050" y="2466208"/>
            <a:ext cx="3251100" cy="3121594"/>
            <a:chOff x="960250" y="2389850"/>
            <a:chExt cx="3251100" cy="3820800"/>
          </a:xfrm>
        </p:grpSpPr>
        <p:sp>
          <p:nvSpPr>
            <p:cNvPr id="1262" name="Google Shape;1262;g2bbf2f46c1d_1_2462"/>
            <p:cNvSpPr/>
            <p:nvPr/>
          </p:nvSpPr>
          <p:spPr>
            <a:xfrm>
              <a:off x="960250" y="2389850"/>
              <a:ext cx="3251100" cy="3820800"/>
            </a:xfrm>
            <a:prstGeom prst="roundRect">
              <a:avLst>
                <a:gd name="adj" fmla="val 16667"/>
              </a:avLst>
            </a:prstGeom>
            <a:solidFill>
              <a:srgbClr val="FBBE2C">
                <a:alpha val="4156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g2bbf2f46c1d_1_2462"/>
            <p:cNvSpPr/>
            <p:nvPr/>
          </p:nvSpPr>
          <p:spPr>
            <a:xfrm>
              <a:off x="960250" y="4135678"/>
              <a:ext cx="3219900" cy="1293000"/>
            </a:xfrm>
            <a:prstGeom prst="rect">
              <a:avLst/>
            </a:prstGeom>
            <a:noFill/>
            <a:ln>
              <a:noFill/>
            </a:ln>
          </p:spPr>
          <p:txBody>
            <a:bodyPr spcFirstLastPara="1" wrap="square" lIns="90000" tIns="121900" rIns="121900" bIns="121900" anchor="t" anchorCtr="0">
              <a:noAutofit/>
            </a:bodyPr>
            <a:lstStyle/>
            <a:p>
              <a:pPr marL="457200" marR="0" lvl="0" indent="-298450"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Il Sistema Camerale</a:t>
              </a:r>
              <a:r>
                <a:rPr lang="it-IT" sz="1100" b="0" i="0" u="none" strike="noStrike" cap="none">
                  <a:solidFill>
                    <a:srgbClr val="0944A1"/>
                  </a:solidFill>
                  <a:latin typeface="Arial"/>
                  <a:ea typeface="Arial"/>
                  <a:cs typeface="Arial"/>
                  <a:sym typeface="Arial"/>
                </a:rPr>
                <a:t> per il tramite di Infocamere provvede all’adeguamento della componente secondo le specifiche tecniche pubblicate in data 25.11.2023</a:t>
              </a:r>
              <a:endParaRPr sz="1100" b="1" i="0" u="none" strike="noStrike" cap="none">
                <a:solidFill>
                  <a:srgbClr val="0944A1"/>
                </a:solidFill>
                <a:latin typeface="Arial"/>
                <a:ea typeface="Arial"/>
                <a:cs typeface="Arial"/>
                <a:sym typeface="Arial"/>
              </a:endParaRPr>
            </a:p>
          </p:txBody>
        </p:sp>
      </p:grpSp>
      <p:sp>
        <p:nvSpPr>
          <p:cNvPr id="1264" name="Google Shape;1264;g2bbf2f46c1d_1_2462"/>
          <p:cNvSpPr/>
          <p:nvPr/>
        </p:nvSpPr>
        <p:spPr>
          <a:xfrm>
            <a:off x="4448300" y="3892550"/>
            <a:ext cx="3251100" cy="1343100"/>
          </a:xfrm>
          <a:prstGeom prst="rect">
            <a:avLst/>
          </a:prstGeom>
          <a:noFill/>
          <a:ln>
            <a:noFill/>
          </a:ln>
        </p:spPr>
        <p:txBody>
          <a:bodyPr spcFirstLastPara="1" wrap="square" lIns="121900" tIns="121900" rIns="121900" bIns="121900" anchor="t" anchorCtr="0">
            <a:noAutofit/>
          </a:bodyPr>
          <a:lstStyle/>
          <a:p>
            <a:pPr marL="609600" marR="0" lvl="0" indent="-374650"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Le Regioni</a:t>
            </a:r>
            <a:r>
              <a:rPr lang="it-IT" sz="1100" b="0" i="0" u="none" strike="noStrike" cap="none">
                <a:solidFill>
                  <a:srgbClr val="0944A1"/>
                </a:solidFill>
                <a:latin typeface="Arial"/>
                <a:ea typeface="Arial"/>
                <a:cs typeface="Arial"/>
                <a:sym typeface="Arial"/>
              </a:rPr>
              <a:t>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a:p>
            <a:pPr marL="609600" marR="0" lvl="0" indent="-374650"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I Comuni si rivolgono alla regione per la messa a norma </a:t>
            </a:r>
            <a:endParaRPr sz="1100" b="1" i="0" u="none" strike="noStrike" cap="none">
              <a:solidFill>
                <a:srgbClr val="0944A1"/>
              </a:solidFill>
              <a:latin typeface="Arial"/>
              <a:ea typeface="Arial"/>
              <a:cs typeface="Arial"/>
              <a:sym typeface="Arial"/>
            </a:endParaRPr>
          </a:p>
        </p:txBody>
      </p:sp>
      <p:sp>
        <p:nvSpPr>
          <p:cNvPr id="1265" name="Google Shape;1265;g2bbf2f46c1d_1_2462"/>
          <p:cNvSpPr txBox="1"/>
          <p:nvPr/>
        </p:nvSpPr>
        <p:spPr>
          <a:xfrm>
            <a:off x="884050" y="5781638"/>
            <a:ext cx="11384400" cy="68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rgbClr val="0944A1"/>
                </a:solidFill>
                <a:latin typeface="Arial"/>
                <a:ea typeface="Arial"/>
                <a:cs typeface="Arial"/>
                <a:sym typeface="Arial"/>
              </a:rPr>
              <a:t>Il Gestore del Catalogo fornisce supporto per integrazione delle componenti al fine di garantire il funzionamento del sistema SSU</a:t>
            </a:r>
            <a:endParaRPr sz="3200" b="1" i="0" u="none" strike="noStrike" cap="none">
              <a:solidFill>
                <a:schemeClr val="dk1"/>
              </a:solidFill>
              <a:latin typeface="Arial"/>
              <a:ea typeface="Arial"/>
              <a:cs typeface="Arial"/>
              <a:sym typeface="Arial"/>
            </a:endParaRPr>
          </a:p>
        </p:txBody>
      </p:sp>
      <p:grpSp>
        <p:nvGrpSpPr>
          <p:cNvPr id="1266" name="Google Shape;1266;g2bbf2f46c1d_1_2462"/>
          <p:cNvGrpSpPr/>
          <p:nvPr/>
        </p:nvGrpSpPr>
        <p:grpSpPr>
          <a:xfrm>
            <a:off x="4257375" y="971750"/>
            <a:ext cx="3442025" cy="2920800"/>
            <a:chOff x="4233000" y="971750"/>
            <a:chExt cx="3442025" cy="2920800"/>
          </a:xfrm>
        </p:grpSpPr>
        <p:sp>
          <p:nvSpPr>
            <p:cNvPr id="1267" name="Google Shape;1267;g2bbf2f46c1d_1_2462"/>
            <p:cNvSpPr/>
            <p:nvPr/>
          </p:nvSpPr>
          <p:spPr>
            <a:xfrm>
              <a:off x="4233000" y="971750"/>
              <a:ext cx="3251100" cy="2920800"/>
            </a:xfrm>
            <a:prstGeom prst="roundRect">
              <a:avLst>
                <a:gd name="adj" fmla="val 16667"/>
              </a:avLst>
            </a:prstGeom>
            <a:solidFill>
              <a:srgbClr val="FFFDF7"/>
            </a:solidFill>
            <a:ln w="19050" cap="flat" cmpd="sng">
              <a:solidFill>
                <a:srgbClr val="F39C0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268" name="Google Shape;1268;g2bbf2f46c1d_1_2462"/>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Piattaforme Regionali</a:t>
              </a:r>
              <a:endParaRPr sz="2500" b="0" i="0" u="none" strike="noStrike" cap="none">
                <a:solidFill>
                  <a:srgbClr val="0944A1"/>
                </a:solidFill>
                <a:latin typeface="Arial"/>
                <a:ea typeface="Arial"/>
                <a:cs typeface="Arial"/>
                <a:sym typeface="Arial"/>
              </a:endParaRPr>
            </a:p>
          </p:txBody>
        </p:sp>
        <p:sp>
          <p:nvSpPr>
            <p:cNvPr id="1269" name="Google Shape;1269;g2bbf2f46c1d_1_2462"/>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400"/>
                <a:buFont typeface="Arial"/>
                <a:buNone/>
              </a:pPr>
              <a:r>
                <a:rPr lang="it-IT" sz="1400" b="0" i="0" u="none" strike="noStrike" cap="none">
                  <a:solidFill>
                    <a:srgbClr val="0944A1"/>
                  </a:solidFill>
                  <a:latin typeface="Arial"/>
                  <a:ea typeface="Arial"/>
                  <a:cs typeface="Arial"/>
                  <a:sym typeface="Arial"/>
                </a:rPr>
                <a:t>Abruzzo, Calabria, Emilia Romagna, Friuli Venezia Giulia, Marche, Sardegna, Toscana, Umbria, Valle d'Aosta</a:t>
              </a:r>
              <a:endParaRPr sz="1100" b="0" i="0" u="none" strike="noStrike" cap="none">
                <a:solidFill>
                  <a:srgbClr val="0D5DDF"/>
                </a:solidFill>
                <a:latin typeface="Arial"/>
                <a:ea typeface="Arial"/>
                <a:cs typeface="Arial"/>
                <a:sym typeface="Arial"/>
              </a:endParaRPr>
            </a:p>
          </p:txBody>
        </p:sp>
        <p:sp>
          <p:nvSpPr>
            <p:cNvPr id="1270" name="Google Shape;1270;g2bbf2f46c1d_1_2462"/>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271" name="Google Shape;1271;g2bbf2f46c1d_1_2462"/>
          <p:cNvGrpSpPr/>
          <p:nvPr/>
        </p:nvGrpSpPr>
        <p:grpSpPr>
          <a:xfrm>
            <a:off x="693125" y="971750"/>
            <a:ext cx="3442025" cy="2920800"/>
            <a:chOff x="4233000" y="971750"/>
            <a:chExt cx="3442025" cy="2920800"/>
          </a:xfrm>
        </p:grpSpPr>
        <p:sp>
          <p:nvSpPr>
            <p:cNvPr id="1272" name="Google Shape;1272;g2bbf2f46c1d_1_2462"/>
            <p:cNvSpPr/>
            <p:nvPr/>
          </p:nvSpPr>
          <p:spPr>
            <a:xfrm>
              <a:off x="4233000" y="971750"/>
              <a:ext cx="3251100" cy="2920800"/>
            </a:xfrm>
            <a:prstGeom prst="roundRect">
              <a:avLst>
                <a:gd name="adj" fmla="val 16667"/>
              </a:avLst>
            </a:prstGeom>
            <a:solidFill>
              <a:srgbClr val="FFFDF7"/>
            </a:solidFill>
            <a:ln w="19050" cap="flat" cmpd="sng">
              <a:solidFill>
                <a:srgbClr val="F39C0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273" name="Google Shape;1273;g2bbf2f46c1d_1_2462"/>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Camerale</a:t>
              </a:r>
              <a:endParaRPr sz="2500" b="0" i="0" u="none" strike="noStrike" cap="none">
                <a:solidFill>
                  <a:srgbClr val="0944A1"/>
                </a:solidFill>
                <a:latin typeface="Arial"/>
                <a:ea typeface="Arial"/>
                <a:cs typeface="Arial"/>
                <a:sym typeface="Arial"/>
              </a:endParaRPr>
            </a:p>
          </p:txBody>
        </p:sp>
        <p:sp>
          <p:nvSpPr>
            <p:cNvPr id="1274" name="Google Shape;1274;g2bbf2f46c1d_1_2462"/>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4073 Comuni interessati</a:t>
              </a:r>
              <a:endParaRPr sz="1400" b="0" i="0" u="none" strike="noStrike" cap="none">
                <a:solidFill>
                  <a:srgbClr val="0944A1"/>
                </a:solidFill>
                <a:latin typeface="Arial"/>
                <a:ea typeface="Arial"/>
                <a:cs typeface="Arial"/>
                <a:sym typeface="Arial"/>
              </a:endParaRPr>
            </a:p>
          </p:txBody>
        </p:sp>
        <p:sp>
          <p:nvSpPr>
            <p:cNvPr id="1275" name="Google Shape;1275;g2bbf2f46c1d_1_2462"/>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276" name="Google Shape;1276;g2bbf2f46c1d_1_2462"/>
          <p:cNvGrpSpPr/>
          <p:nvPr/>
        </p:nvGrpSpPr>
        <p:grpSpPr>
          <a:xfrm>
            <a:off x="7942050" y="971750"/>
            <a:ext cx="3442025" cy="2920800"/>
            <a:chOff x="4233000" y="971750"/>
            <a:chExt cx="3442025" cy="2920800"/>
          </a:xfrm>
        </p:grpSpPr>
        <p:sp>
          <p:nvSpPr>
            <p:cNvPr id="1277" name="Google Shape;1277;g2bbf2f46c1d_1_2462"/>
            <p:cNvSpPr/>
            <p:nvPr/>
          </p:nvSpPr>
          <p:spPr>
            <a:xfrm>
              <a:off x="4233000" y="971750"/>
              <a:ext cx="3251100" cy="2920800"/>
            </a:xfrm>
            <a:prstGeom prst="roundRect">
              <a:avLst>
                <a:gd name="adj" fmla="val 16667"/>
              </a:avLst>
            </a:prstGeom>
            <a:solidFill>
              <a:srgbClr val="FFFDF7"/>
            </a:solidFill>
            <a:ln w="19050" cap="flat" cmpd="sng">
              <a:solidFill>
                <a:srgbClr val="F39C0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278" name="Google Shape;1278;g2bbf2f46c1d_1_2462"/>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Autonomi</a:t>
              </a:r>
              <a:endParaRPr sz="2500" b="0" i="0" u="none" strike="noStrike" cap="none">
                <a:solidFill>
                  <a:srgbClr val="0944A1"/>
                </a:solidFill>
                <a:latin typeface="Arial"/>
                <a:ea typeface="Arial"/>
                <a:cs typeface="Arial"/>
                <a:sym typeface="Arial"/>
              </a:endParaRPr>
            </a:p>
          </p:txBody>
        </p:sp>
        <p:sp>
          <p:nvSpPr>
            <p:cNvPr id="1279" name="Google Shape;1279;g2bbf2f46c1d_1_2462"/>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Componente fornita da soluzioni di mercato</a:t>
              </a:r>
              <a:endParaRPr sz="1400" b="0" i="0" u="none" strike="noStrike" cap="none">
                <a:solidFill>
                  <a:srgbClr val="0944A1"/>
                </a:solidFill>
                <a:latin typeface="Arial"/>
                <a:ea typeface="Arial"/>
                <a:cs typeface="Arial"/>
                <a:sym typeface="Arial"/>
              </a:endParaRPr>
            </a:p>
          </p:txBody>
        </p:sp>
        <p:sp>
          <p:nvSpPr>
            <p:cNvPr id="1280" name="Google Shape;1280;g2bbf2f46c1d_1_2462"/>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spTree>
    <p:extLst>
      <p:ext uri="{BB962C8B-B14F-4D97-AF65-F5344CB8AC3E}">
        <p14:creationId xmlns:p14="http://schemas.microsoft.com/office/powerpoint/2010/main" val="410917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g2bbf2f46c1d_1_2595"/>
          <p:cNvSpPr/>
          <p:nvPr/>
        </p:nvSpPr>
        <p:spPr>
          <a:xfrm>
            <a:off x="4448300" y="2487650"/>
            <a:ext cx="3251100" cy="3137100"/>
          </a:xfrm>
          <a:prstGeom prst="roundRect">
            <a:avLst>
              <a:gd name="adj" fmla="val 16667"/>
            </a:avLst>
          </a:prstGeom>
          <a:solidFill>
            <a:srgbClr val="9BBB58">
              <a:alpha val="36078"/>
            </a:srgbClr>
          </a:solidFill>
          <a:ln>
            <a:noFill/>
          </a:ln>
        </p:spPr>
        <p:txBody>
          <a:bodyPr spcFirstLastPara="1" wrap="square" lIns="91425" tIns="91425" rIns="91425" bIns="91425" anchor="t" anchorCtr="0">
            <a:noAutofit/>
          </a:bodyPr>
          <a:lstStyle/>
          <a:p>
            <a:pPr marL="4572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944A1"/>
              </a:solidFill>
              <a:latin typeface="Arial"/>
              <a:ea typeface="Arial"/>
              <a:cs typeface="Arial"/>
              <a:sym typeface="Arial"/>
            </a:endParaRPr>
          </a:p>
        </p:txBody>
      </p:sp>
      <p:sp>
        <p:nvSpPr>
          <p:cNvPr id="1387" name="Google Shape;1387;g2bbf2f46c1d_1_2595"/>
          <p:cNvSpPr/>
          <p:nvPr/>
        </p:nvSpPr>
        <p:spPr>
          <a:xfrm>
            <a:off x="8132975" y="2487650"/>
            <a:ext cx="3251100" cy="3137100"/>
          </a:xfrm>
          <a:prstGeom prst="roundRect">
            <a:avLst>
              <a:gd name="adj" fmla="val 16667"/>
            </a:avLst>
          </a:prstGeom>
          <a:solidFill>
            <a:srgbClr val="9BBB58">
              <a:alpha val="3607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88" name="Google Shape;1388;g2bbf2f46c1d_1_2595"/>
          <p:cNvGrpSpPr/>
          <p:nvPr/>
        </p:nvGrpSpPr>
        <p:grpSpPr>
          <a:xfrm>
            <a:off x="11192074" y="0"/>
            <a:ext cx="1041400" cy="6858000"/>
            <a:chOff x="8114930" y="0"/>
            <a:chExt cx="1041400" cy="6858000"/>
          </a:xfrm>
        </p:grpSpPr>
        <p:pic>
          <p:nvPicPr>
            <p:cNvPr id="1389" name="Google Shape;1389;g2bbf2f46c1d_1_2595"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390" name="Google Shape;1390;g2bbf2f46c1d_1_2595"/>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21</a:t>
              </a:fld>
              <a:endParaRPr sz="1300" b="0" i="0" u="none" strike="noStrike" cap="none">
                <a:solidFill>
                  <a:srgbClr val="0031A2"/>
                </a:solidFill>
                <a:latin typeface="Arial"/>
                <a:ea typeface="Arial"/>
                <a:cs typeface="Arial"/>
                <a:sym typeface="Arial"/>
              </a:endParaRPr>
            </a:p>
          </p:txBody>
        </p:sp>
        <p:pic>
          <p:nvPicPr>
            <p:cNvPr id="1391" name="Google Shape;1391;g2bbf2f46c1d_1_2595"/>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392" name="Google Shape;1392;g2bbf2f46c1d_1_2595"/>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393" name="Google Shape;1393;g2bbf2f46c1d_1_2595"/>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394" name="Google Shape;1394;g2bbf2f46c1d_1_2595"/>
          <p:cNvSpPr/>
          <p:nvPr/>
        </p:nvSpPr>
        <p:spPr>
          <a:xfrm>
            <a:off x="456700" y="271700"/>
            <a:ext cx="93996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Adeguamento Back Office Enti Terzi</a:t>
            </a:r>
            <a:endParaRPr sz="3200" b="1" i="0" u="none" strike="noStrike" cap="none">
              <a:solidFill>
                <a:srgbClr val="24509A"/>
              </a:solidFill>
              <a:latin typeface="Arial"/>
              <a:ea typeface="Arial"/>
              <a:cs typeface="Arial"/>
              <a:sym typeface="Arial"/>
            </a:endParaRPr>
          </a:p>
        </p:txBody>
      </p:sp>
      <p:grpSp>
        <p:nvGrpSpPr>
          <p:cNvPr id="1395" name="Google Shape;1395;g2bbf2f46c1d_1_2595"/>
          <p:cNvGrpSpPr/>
          <p:nvPr/>
        </p:nvGrpSpPr>
        <p:grpSpPr>
          <a:xfrm>
            <a:off x="884050" y="2466050"/>
            <a:ext cx="10379600" cy="3158700"/>
            <a:chOff x="960250" y="2389850"/>
            <a:chExt cx="10379600" cy="3158700"/>
          </a:xfrm>
        </p:grpSpPr>
        <p:sp>
          <p:nvSpPr>
            <p:cNvPr id="1396" name="Google Shape;1396;g2bbf2f46c1d_1_2595"/>
            <p:cNvSpPr/>
            <p:nvPr/>
          </p:nvSpPr>
          <p:spPr>
            <a:xfrm>
              <a:off x="960250" y="2389850"/>
              <a:ext cx="3251100" cy="3158700"/>
            </a:xfrm>
            <a:prstGeom prst="roundRect">
              <a:avLst>
                <a:gd name="adj" fmla="val 16667"/>
              </a:avLst>
            </a:prstGeom>
            <a:solidFill>
              <a:srgbClr val="9BBB58">
                <a:alpha val="3607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g2bbf2f46c1d_1_2595"/>
            <p:cNvSpPr/>
            <p:nvPr/>
          </p:nvSpPr>
          <p:spPr>
            <a:xfrm>
              <a:off x="8088750" y="3800725"/>
              <a:ext cx="3251100" cy="1732200"/>
            </a:xfrm>
            <a:prstGeom prst="rect">
              <a:avLst/>
            </a:prstGeom>
            <a:noFill/>
            <a:ln>
              <a:noFill/>
            </a:ln>
          </p:spPr>
          <p:txBody>
            <a:bodyPr spcFirstLastPara="1" wrap="square" lIns="90000" tIns="121900" rIns="121900" bIns="121900" anchor="t" anchorCtr="0">
              <a:noAutofit/>
            </a:bodyPr>
            <a:lstStyle/>
            <a:p>
              <a:pPr marL="457200" marR="0" lvl="0" indent="-2984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Il</a:t>
              </a:r>
              <a:r>
                <a:rPr lang="it-IT" sz="1100" b="1" i="0" u="none" strike="noStrike" cap="none">
                  <a:solidFill>
                    <a:srgbClr val="0944A1"/>
                  </a:solidFill>
                  <a:latin typeface="Arial"/>
                  <a:ea typeface="Arial"/>
                  <a:cs typeface="Arial"/>
                  <a:sym typeface="Arial"/>
                </a:rPr>
                <a:t> Sistema Camerale</a:t>
              </a:r>
              <a:r>
                <a:rPr lang="it-IT" sz="1100" b="0" i="0" u="none" strike="noStrike" cap="none">
                  <a:solidFill>
                    <a:srgbClr val="0944A1"/>
                  </a:solidFill>
                  <a:latin typeface="Arial"/>
                  <a:ea typeface="Arial"/>
                  <a:cs typeface="Arial"/>
                  <a:sym typeface="Arial"/>
                </a:rPr>
                <a:t> su mandato di Funzione Pubblica realizza una componente di BO Enti Terzi - Soluzione Sussidiaria Enti Terzi -  come strumento sussidiario per garantire la piena operatività degli Enti all’interno del nuovo Sistema Informatico degli Sportelli Unici</a:t>
              </a:r>
              <a:endParaRPr sz="1100" b="1" i="0" u="none" strike="noStrike" cap="none">
                <a:solidFill>
                  <a:srgbClr val="0944A1"/>
                </a:solidFill>
                <a:latin typeface="Arial"/>
                <a:ea typeface="Arial"/>
                <a:cs typeface="Arial"/>
                <a:sym typeface="Arial"/>
              </a:endParaRPr>
            </a:p>
          </p:txBody>
        </p:sp>
      </p:grpSp>
      <p:sp>
        <p:nvSpPr>
          <p:cNvPr id="1398" name="Google Shape;1398;g2bbf2f46c1d_1_2595"/>
          <p:cNvSpPr/>
          <p:nvPr/>
        </p:nvSpPr>
        <p:spPr>
          <a:xfrm>
            <a:off x="4448300" y="3892550"/>
            <a:ext cx="3251100" cy="1302900"/>
          </a:xfrm>
          <a:prstGeom prst="rect">
            <a:avLst/>
          </a:prstGeom>
          <a:noFill/>
          <a:ln>
            <a:noFill/>
          </a:ln>
        </p:spPr>
        <p:txBody>
          <a:bodyPr spcFirstLastPara="1" wrap="square" lIns="121900" tIns="121900" rIns="121900" bIns="121900" anchor="t" anchorCtr="0">
            <a:noAutofit/>
          </a:bodyPr>
          <a:lstStyle/>
          <a:p>
            <a:pPr marL="609600" marR="0" lvl="0" indent="-3746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Le</a:t>
            </a:r>
            <a:r>
              <a:rPr lang="it-IT" sz="1100" b="1" i="0" u="none" strike="noStrike" cap="none">
                <a:solidFill>
                  <a:srgbClr val="0944A1"/>
                </a:solidFill>
                <a:latin typeface="Arial"/>
                <a:ea typeface="Arial"/>
                <a:cs typeface="Arial"/>
                <a:sym typeface="Arial"/>
              </a:rPr>
              <a:t> Regioni/Ministeri</a:t>
            </a:r>
            <a:r>
              <a:rPr lang="it-IT" sz="1100" b="0" i="0" u="none" strike="noStrike" cap="none">
                <a:solidFill>
                  <a:srgbClr val="0944A1"/>
                </a:solidFill>
                <a:latin typeface="Arial"/>
                <a:ea typeface="Arial"/>
                <a:cs typeface="Arial"/>
                <a:sym typeface="Arial"/>
              </a:rPr>
              <a:t>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a:p>
            <a:pPr marL="609600" marR="0" lvl="0" indent="0" algn="just" rtl="0">
              <a:lnSpc>
                <a:spcPct val="115000"/>
              </a:lnSpc>
              <a:spcBef>
                <a:spcPts val="0"/>
              </a:spcBef>
              <a:spcAft>
                <a:spcPts val="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sp>
        <p:nvSpPr>
          <p:cNvPr id="1399" name="Google Shape;1399;g2bbf2f46c1d_1_2595"/>
          <p:cNvSpPr txBox="1"/>
          <p:nvPr/>
        </p:nvSpPr>
        <p:spPr>
          <a:xfrm>
            <a:off x="807675" y="5822875"/>
            <a:ext cx="11384400" cy="68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rgbClr val="0944A1"/>
                </a:solidFill>
                <a:latin typeface="Arial"/>
                <a:ea typeface="Arial"/>
                <a:cs typeface="Arial"/>
                <a:sym typeface="Arial"/>
              </a:rPr>
              <a:t>Il Gestore del Catalogo fornisce supporto per integrazione delle componenti  al fine di garantire il funzionamento del sistema SSU</a:t>
            </a:r>
            <a:endParaRPr sz="3200" b="1" i="0" u="none" strike="noStrike" cap="none">
              <a:solidFill>
                <a:schemeClr val="dk1"/>
              </a:solidFill>
              <a:latin typeface="Arial"/>
              <a:ea typeface="Arial"/>
              <a:cs typeface="Arial"/>
              <a:sym typeface="Arial"/>
            </a:endParaRPr>
          </a:p>
        </p:txBody>
      </p:sp>
      <p:grpSp>
        <p:nvGrpSpPr>
          <p:cNvPr id="1400" name="Google Shape;1400;g2bbf2f46c1d_1_2595"/>
          <p:cNvGrpSpPr/>
          <p:nvPr/>
        </p:nvGrpSpPr>
        <p:grpSpPr>
          <a:xfrm>
            <a:off x="4257375" y="971750"/>
            <a:ext cx="3251100" cy="2920800"/>
            <a:chOff x="4233000" y="971750"/>
            <a:chExt cx="3251100" cy="2920800"/>
          </a:xfrm>
        </p:grpSpPr>
        <p:sp>
          <p:nvSpPr>
            <p:cNvPr id="1401" name="Google Shape;1401;g2bbf2f46c1d_1_2595"/>
            <p:cNvSpPr/>
            <p:nvPr/>
          </p:nvSpPr>
          <p:spPr>
            <a:xfrm>
              <a:off x="4233000" y="971750"/>
              <a:ext cx="3251100" cy="2920800"/>
            </a:xfrm>
            <a:prstGeom prst="roundRect">
              <a:avLst>
                <a:gd name="adj" fmla="val 16667"/>
              </a:avLst>
            </a:prstGeom>
            <a:solidFill>
              <a:srgbClr val="FFFDF7"/>
            </a:solidFill>
            <a:ln w="19050" cap="flat" cmpd="sng">
              <a:solidFill>
                <a:srgbClr val="9BBB58"/>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402" name="Google Shape;1402;g2bbf2f46c1d_1_2595"/>
            <p:cNvSpPr/>
            <p:nvPr/>
          </p:nvSpPr>
          <p:spPr>
            <a:xfrm>
              <a:off x="4247825" y="1080750"/>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400"/>
                <a:buFont typeface="Arial"/>
                <a:buNone/>
              </a:pPr>
              <a:r>
                <a:rPr lang="it-IT" sz="2400" b="1" i="0" u="none" strike="noStrike" cap="none">
                  <a:solidFill>
                    <a:srgbClr val="0944A1"/>
                  </a:solidFill>
                  <a:latin typeface="Arial"/>
                  <a:ea typeface="Arial"/>
                  <a:cs typeface="Arial"/>
                  <a:sym typeface="Arial"/>
                </a:rPr>
                <a:t>Back Office Ente Terzo fornito dalle </a:t>
              </a:r>
              <a:r>
                <a:rPr lang="it-IT" sz="2400" b="1" i="0" u="none" strike="noStrike" cap="none">
                  <a:solidFill>
                    <a:srgbClr val="0944A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Regioni/Ministeri</a:t>
              </a:r>
              <a:endParaRPr sz="2500" b="0" i="0" u="none" strike="noStrike" cap="none">
                <a:solidFill>
                  <a:srgbClr val="0944A1"/>
                </a:solidFill>
                <a:latin typeface="Arial"/>
                <a:ea typeface="Arial"/>
                <a:cs typeface="Arial"/>
                <a:sym typeface="Arial"/>
              </a:endParaRPr>
            </a:p>
          </p:txBody>
        </p:sp>
      </p:grpSp>
      <p:grpSp>
        <p:nvGrpSpPr>
          <p:cNvPr id="1403" name="Google Shape;1403;g2bbf2f46c1d_1_2595"/>
          <p:cNvGrpSpPr/>
          <p:nvPr/>
        </p:nvGrpSpPr>
        <p:grpSpPr>
          <a:xfrm>
            <a:off x="693125" y="971750"/>
            <a:ext cx="3251100" cy="2920800"/>
            <a:chOff x="616925" y="971750"/>
            <a:chExt cx="3251100" cy="2920800"/>
          </a:xfrm>
        </p:grpSpPr>
        <p:sp>
          <p:nvSpPr>
            <p:cNvPr id="1404" name="Google Shape;1404;g2bbf2f46c1d_1_2595"/>
            <p:cNvSpPr/>
            <p:nvPr/>
          </p:nvSpPr>
          <p:spPr>
            <a:xfrm>
              <a:off x="616925" y="971750"/>
              <a:ext cx="3251100" cy="2920800"/>
            </a:xfrm>
            <a:prstGeom prst="roundRect">
              <a:avLst>
                <a:gd name="adj" fmla="val 16667"/>
              </a:avLst>
            </a:prstGeom>
            <a:solidFill>
              <a:srgbClr val="FFFDF7"/>
            </a:solidFill>
            <a:ln w="19050" cap="flat" cmpd="sng">
              <a:solidFill>
                <a:srgbClr val="9BBB58"/>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405" name="Google Shape;1405;g2bbf2f46c1d_1_2595"/>
            <p:cNvSpPr/>
            <p:nvPr/>
          </p:nvSpPr>
          <p:spPr>
            <a:xfrm>
              <a:off x="759175" y="2604650"/>
              <a:ext cx="3042600" cy="12213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a:t>
              </a:r>
              <a:r>
                <a:rPr lang="it-IT" sz="1100" b="1" i="0" u="none" strike="noStrike" cap="none">
                  <a:solidFill>
                    <a:srgbClr val="0944A1"/>
                  </a:solidFill>
                  <a:latin typeface="Arial"/>
                  <a:ea typeface="Arial"/>
                  <a:cs typeface="Arial"/>
                  <a:sym typeface="Arial"/>
                </a:rPr>
                <a:t> </a:t>
              </a:r>
              <a:r>
                <a:rPr lang="it-IT" sz="1100" b="0" i="0" u="none" strike="noStrike" cap="none">
                  <a:solidFill>
                    <a:srgbClr val="0944A1"/>
                  </a:solidFill>
                  <a:latin typeface="Arial"/>
                  <a:ea typeface="Arial"/>
                  <a:cs typeface="Arial"/>
                  <a:sym typeface="Arial"/>
                </a:rPr>
                <a:t>Office Enti Terzi al fine di operare all’interno del Sistema Informatico degli Sportelli Unici dovrà essere compliance al dettato normativo del Decreto Interministeriale 26.09.2023 (G.U. 25.11.2023)</a:t>
              </a:r>
              <a:endParaRPr sz="1400" b="0" i="0" u="none" strike="noStrike" cap="none">
                <a:solidFill>
                  <a:srgbClr val="0944A1"/>
                </a:solidFill>
                <a:latin typeface="Arial"/>
                <a:ea typeface="Arial"/>
                <a:cs typeface="Arial"/>
                <a:sym typeface="Arial"/>
              </a:endParaRPr>
            </a:p>
            <a:p>
              <a:pPr marL="0" marR="0" lvl="0" indent="0" algn="just" rtl="0">
                <a:lnSpc>
                  <a:spcPct val="100000"/>
                </a:lnSpc>
                <a:spcBef>
                  <a:spcPts val="0"/>
                </a:spcBef>
                <a:spcAft>
                  <a:spcPts val="100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grpSp>
      <p:grpSp>
        <p:nvGrpSpPr>
          <p:cNvPr id="1406" name="Google Shape;1406;g2bbf2f46c1d_1_2595"/>
          <p:cNvGrpSpPr/>
          <p:nvPr/>
        </p:nvGrpSpPr>
        <p:grpSpPr>
          <a:xfrm>
            <a:off x="7942050" y="971750"/>
            <a:ext cx="3251100" cy="2920800"/>
            <a:chOff x="4233000" y="971750"/>
            <a:chExt cx="3251100" cy="2920800"/>
          </a:xfrm>
        </p:grpSpPr>
        <p:sp>
          <p:nvSpPr>
            <p:cNvPr id="1407" name="Google Shape;1407;g2bbf2f46c1d_1_2595"/>
            <p:cNvSpPr/>
            <p:nvPr/>
          </p:nvSpPr>
          <p:spPr>
            <a:xfrm>
              <a:off x="4233000" y="971750"/>
              <a:ext cx="3251100" cy="2920800"/>
            </a:xfrm>
            <a:prstGeom prst="roundRect">
              <a:avLst>
                <a:gd name="adj" fmla="val 16667"/>
              </a:avLst>
            </a:prstGeom>
            <a:solidFill>
              <a:srgbClr val="FFFDF7"/>
            </a:solidFill>
            <a:ln w="19050" cap="flat" cmpd="sng">
              <a:solidFill>
                <a:srgbClr val="9BBB58"/>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408" name="Google Shape;1408;g2bbf2f46c1d_1_2595"/>
            <p:cNvSpPr/>
            <p:nvPr/>
          </p:nvSpPr>
          <p:spPr>
            <a:xfrm>
              <a:off x="4247825" y="1080750"/>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endParaRPr sz="2500" b="0" i="0" u="none" strike="noStrike" cap="none">
                <a:solidFill>
                  <a:srgbClr val="0944A1"/>
                </a:solidFill>
                <a:latin typeface="Arial"/>
                <a:ea typeface="Arial"/>
                <a:cs typeface="Arial"/>
                <a:sym typeface="Arial"/>
              </a:endParaRPr>
            </a:p>
          </p:txBody>
        </p:sp>
      </p:grpSp>
      <p:sp>
        <p:nvSpPr>
          <p:cNvPr id="1409" name="Google Shape;1409;g2bbf2f46c1d_1_2595"/>
          <p:cNvSpPr/>
          <p:nvPr/>
        </p:nvSpPr>
        <p:spPr>
          <a:xfrm>
            <a:off x="4416775" y="2604650"/>
            <a:ext cx="3042600" cy="12213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a:t>
            </a:r>
            <a:r>
              <a:rPr lang="it-IT" sz="1100" b="1" i="0" u="none" strike="noStrike" cap="none">
                <a:solidFill>
                  <a:srgbClr val="0944A1"/>
                </a:solidFill>
                <a:latin typeface="Arial"/>
                <a:ea typeface="Arial"/>
                <a:cs typeface="Arial"/>
                <a:sym typeface="Arial"/>
              </a:rPr>
              <a:t> </a:t>
            </a:r>
            <a:r>
              <a:rPr lang="it-IT" sz="1100" b="0" i="0" u="none" strike="noStrike" cap="none">
                <a:solidFill>
                  <a:srgbClr val="0944A1"/>
                </a:solidFill>
                <a:latin typeface="Arial"/>
                <a:ea typeface="Arial"/>
                <a:cs typeface="Arial"/>
                <a:sym typeface="Arial"/>
              </a:rPr>
              <a:t>Office Enti Terzi al fine di operare all’interno del Sistema Informatico degli Sportelli Unici dovrà essere compliance al dettato normativo del Decreto Interministeriale 26.09.2023 (G.U. 25.11.2023)</a:t>
            </a:r>
            <a:endParaRPr sz="1400" b="0" i="0" u="none" strike="noStrike" cap="none">
              <a:solidFill>
                <a:srgbClr val="0944A1"/>
              </a:solidFill>
              <a:latin typeface="Arial"/>
              <a:ea typeface="Arial"/>
              <a:cs typeface="Arial"/>
              <a:sym typeface="Arial"/>
            </a:endParaRPr>
          </a:p>
          <a:p>
            <a:pPr marL="0" marR="0" lvl="0" indent="0" algn="just" rtl="0">
              <a:lnSpc>
                <a:spcPct val="100000"/>
              </a:lnSpc>
              <a:spcBef>
                <a:spcPts val="0"/>
              </a:spcBef>
              <a:spcAft>
                <a:spcPts val="100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sp>
        <p:nvSpPr>
          <p:cNvPr id="1410" name="Google Shape;1410;g2bbf2f46c1d_1_2595"/>
          <p:cNvSpPr/>
          <p:nvPr/>
        </p:nvSpPr>
        <p:spPr>
          <a:xfrm>
            <a:off x="8046300" y="2604650"/>
            <a:ext cx="3042600" cy="12213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a:t>
            </a:r>
            <a:r>
              <a:rPr lang="it-IT" sz="1100" b="1" i="0" u="none" strike="noStrike" cap="none">
                <a:solidFill>
                  <a:srgbClr val="0944A1"/>
                </a:solidFill>
                <a:latin typeface="Arial"/>
                <a:ea typeface="Arial"/>
                <a:cs typeface="Arial"/>
                <a:sym typeface="Arial"/>
              </a:rPr>
              <a:t> </a:t>
            </a:r>
            <a:r>
              <a:rPr lang="it-IT" sz="1100" b="0" i="0" u="none" strike="noStrike" cap="none">
                <a:solidFill>
                  <a:srgbClr val="0944A1"/>
                </a:solidFill>
                <a:latin typeface="Arial"/>
                <a:ea typeface="Arial"/>
                <a:cs typeface="Arial"/>
                <a:sym typeface="Arial"/>
              </a:rPr>
              <a:t>Office Enti Terzi al fine di operare all’interno del Sistema Informatico degli Sportelli Unici dovrà essere compliance al dettato normativo del Decreto Interministeriale 26.09.2023 (G.U. 25.11.2023)</a:t>
            </a:r>
            <a:endParaRPr sz="1400" b="0" i="0" u="none" strike="noStrike" cap="none">
              <a:solidFill>
                <a:srgbClr val="0944A1"/>
              </a:solidFill>
              <a:latin typeface="Arial"/>
              <a:ea typeface="Arial"/>
              <a:cs typeface="Arial"/>
              <a:sym typeface="Arial"/>
            </a:endParaRPr>
          </a:p>
          <a:p>
            <a:pPr marL="0" marR="0" lvl="0" indent="0" algn="just" rtl="0">
              <a:lnSpc>
                <a:spcPct val="100000"/>
              </a:lnSpc>
              <a:spcBef>
                <a:spcPts val="0"/>
              </a:spcBef>
              <a:spcAft>
                <a:spcPts val="100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sp>
        <p:nvSpPr>
          <p:cNvPr id="1411" name="Google Shape;1411;g2bbf2f46c1d_1_2595"/>
          <p:cNvSpPr/>
          <p:nvPr/>
        </p:nvSpPr>
        <p:spPr>
          <a:xfrm>
            <a:off x="7957650" y="1124175"/>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400"/>
              <a:buFont typeface="Arial"/>
              <a:buNone/>
            </a:pPr>
            <a:r>
              <a:rPr lang="it-IT" sz="2400" b="1" i="0" u="none" strike="noStrike" cap="none">
                <a:solidFill>
                  <a:srgbClr val="0944A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Enti Terzi senza proprio Back Office</a:t>
            </a:r>
            <a:endParaRPr sz="2500" b="0" i="0" u="none" strike="noStrike" cap="none">
              <a:solidFill>
                <a:srgbClr val="0944A1"/>
              </a:solidFill>
              <a:latin typeface="Arial"/>
              <a:ea typeface="Arial"/>
              <a:cs typeface="Arial"/>
              <a:sym typeface="Arial"/>
            </a:endParaRPr>
          </a:p>
        </p:txBody>
      </p:sp>
      <p:sp>
        <p:nvSpPr>
          <p:cNvPr id="1412" name="Google Shape;1412;g2bbf2f46c1d_1_2595"/>
          <p:cNvSpPr/>
          <p:nvPr/>
        </p:nvSpPr>
        <p:spPr>
          <a:xfrm>
            <a:off x="708725" y="1102575"/>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400"/>
              <a:buFont typeface="Arial"/>
              <a:buNone/>
            </a:pPr>
            <a:r>
              <a:rPr lang="it-IT" sz="2400" b="1" i="0" u="none" strike="noStrike" cap="none">
                <a:solidFill>
                  <a:srgbClr val="0944A1"/>
                </a:solidFill>
                <a:latin typeface="Arial"/>
                <a:ea typeface="Arial"/>
                <a:cs typeface="Arial"/>
                <a:sym typeface="Arial"/>
              </a:rPr>
              <a:t>Enti Terzi con Back Office proprio</a:t>
            </a:r>
            <a:endParaRPr sz="2500" b="0" i="0" u="none" strike="noStrike" cap="none">
              <a:solidFill>
                <a:srgbClr val="0944A1"/>
              </a:solidFill>
              <a:latin typeface="Arial"/>
              <a:ea typeface="Arial"/>
              <a:cs typeface="Arial"/>
              <a:sym typeface="Arial"/>
            </a:endParaRPr>
          </a:p>
        </p:txBody>
      </p:sp>
      <p:sp>
        <p:nvSpPr>
          <p:cNvPr id="1413" name="Google Shape;1413;g2bbf2f46c1d_1_2595"/>
          <p:cNvSpPr/>
          <p:nvPr/>
        </p:nvSpPr>
        <p:spPr>
          <a:xfrm>
            <a:off x="516125" y="3876925"/>
            <a:ext cx="3605100" cy="1732200"/>
          </a:xfrm>
          <a:prstGeom prst="rect">
            <a:avLst/>
          </a:prstGeom>
          <a:noFill/>
          <a:ln>
            <a:noFill/>
          </a:ln>
        </p:spPr>
        <p:txBody>
          <a:bodyPr spcFirstLastPara="1" wrap="square" lIns="121900" tIns="121900" rIns="121900" bIns="121900" anchor="t" anchorCtr="0">
            <a:noAutofit/>
          </a:bodyPr>
          <a:lstStyle/>
          <a:p>
            <a:pPr marL="609600" marR="0" lvl="0" indent="-223098" algn="just" rtl="0">
              <a:lnSpc>
                <a:spcPct val="115000"/>
              </a:lnSpc>
              <a:spcBef>
                <a:spcPts val="0"/>
              </a:spcBef>
              <a:spcAft>
                <a:spcPts val="0"/>
              </a:spcAft>
              <a:buClr>
                <a:srgbClr val="0944A1"/>
              </a:buClr>
              <a:buSzPts val="1000"/>
              <a:buFont typeface="Roboto"/>
              <a:buChar char="●"/>
            </a:pPr>
            <a:r>
              <a:rPr lang="it-IT" sz="1000" b="0" i="0" u="none" strike="noStrike" cap="none">
                <a:solidFill>
                  <a:srgbClr val="0944A1"/>
                </a:solidFill>
                <a:latin typeface="Arial"/>
                <a:ea typeface="Arial"/>
                <a:cs typeface="Arial"/>
                <a:sym typeface="Arial"/>
              </a:rPr>
              <a:t>Gli </a:t>
            </a:r>
            <a:r>
              <a:rPr lang="it-IT" sz="1000" b="1" i="0" u="none" strike="noStrike" cap="none">
                <a:solidFill>
                  <a:srgbClr val="0944A1"/>
                </a:solidFill>
                <a:latin typeface="Arial"/>
                <a:ea typeface="Arial"/>
                <a:cs typeface="Arial"/>
                <a:sym typeface="Arial"/>
              </a:rPr>
              <a:t>Enti Terzi</a:t>
            </a:r>
            <a:r>
              <a:rPr lang="it-IT" sz="1000" b="0" i="0" u="none" strike="noStrike" cap="none">
                <a:solidFill>
                  <a:srgbClr val="0944A1"/>
                </a:solidFill>
                <a:latin typeface="Arial"/>
                <a:ea typeface="Arial"/>
                <a:cs typeface="Arial"/>
                <a:sym typeface="Arial"/>
              </a:rPr>
              <a:t> che scelgono una componente di mercato dovranno accertarsi che tale componente sia adeguata specifiche tecniche pubblicate in data 25.11.2023</a:t>
            </a:r>
            <a:endParaRPr sz="1000" b="0" i="0" u="none" strike="noStrike" cap="none">
              <a:solidFill>
                <a:srgbClr val="0944A1"/>
              </a:solidFill>
              <a:latin typeface="Arial"/>
              <a:ea typeface="Arial"/>
              <a:cs typeface="Arial"/>
              <a:sym typeface="Arial"/>
            </a:endParaRPr>
          </a:p>
          <a:p>
            <a:pPr marL="609600" marR="0" lvl="0" indent="-223098" algn="just" rtl="0">
              <a:lnSpc>
                <a:spcPct val="115000"/>
              </a:lnSpc>
              <a:spcBef>
                <a:spcPts val="0"/>
              </a:spcBef>
              <a:spcAft>
                <a:spcPts val="0"/>
              </a:spcAft>
              <a:buClr>
                <a:srgbClr val="0944A1"/>
              </a:buClr>
              <a:buSzPts val="1000"/>
              <a:buFont typeface="Arial"/>
              <a:buChar char="●"/>
            </a:pPr>
            <a:r>
              <a:rPr lang="it-IT" sz="1000" b="0" i="0" u="none" strike="noStrike" cap="none">
                <a:solidFill>
                  <a:srgbClr val="0944A1"/>
                </a:solidFill>
                <a:latin typeface="Arial"/>
                <a:ea typeface="Arial"/>
                <a:cs typeface="Arial"/>
                <a:sym typeface="Arial"/>
              </a:rPr>
              <a:t>Gli operatori di mercato provvedono autonomamente  all’adeguamento della componente secondo le specifiche tecniche pubblicate in data 25.11.2023 </a:t>
            </a:r>
            <a:endParaRPr sz="1000" b="0" i="0" u="none" strike="noStrike" cap="none">
              <a:solidFill>
                <a:srgbClr val="0944A1"/>
              </a:solidFill>
              <a:latin typeface="Arial"/>
              <a:ea typeface="Arial"/>
              <a:cs typeface="Arial"/>
              <a:sym typeface="Arial"/>
            </a:endParaRPr>
          </a:p>
        </p:txBody>
      </p:sp>
    </p:spTree>
    <p:extLst>
      <p:ext uri="{BB962C8B-B14F-4D97-AF65-F5344CB8AC3E}">
        <p14:creationId xmlns:p14="http://schemas.microsoft.com/office/powerpoint/2010/main" val="188264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pic>
        <p:nvPicPr>
          <p:cNvPr id="1014" name="Google Shape;1014;g2bbf2f46c1d_1_2232"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1015" name="Google Shape;1015;g2bbf2f46c1d_1_2232"/>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1016" name="Google Shape;1016;g2bbf2f46c1d_1_2232"/>
          <p:cNvSpPr/>
          <p:nvPr/>
        </p:nvSpPr>
        <p:spPr>
          <a:xfrm>
            <a:off x="2060160" y="18345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Componente </a:t>
            </a:r>
            <a:br>
              <a:rPr lang="it-IT" sz="6400" b="1" i="0" u="none" strike="noStrike" cap="none">
                <a:solidFill>
                  <a:srgbClr val="FFFFFF"/>
                </a:solidFill>
                <a:latin typeface="Arial"/>
                <a:ea typeface="Arial"/>
                <a:cs typeface="Arial"/>
                <a:sym typeface="Arial"/>
              </a:rPr>
            </a:br>
            <a:r>
              <a:rPr lang="it-IT" sz="6400" b="1" i="0" u="none" strike="noStrike" cap="none">
                <a:solidFill>
                  <a:srgbClr val="FFFFFF"/>
                </a:solidFill>
                <a:latin typeface="Arial"/>
                <a:ea typeface="Arial"/>
                <a:cs typeface="Arial"/>
                <a:sym typeface="Arial"/>
              </a:rPr>
              <a:t>Front office SUAP</a:t>
            </a:r>
            <a:endParaRPr sz="3200" b="0" i="0" u="none" strike="noStrike" cap="none">
              <a:solidFill>
                <a:srgbClr val="000000"/>
              </a:solidFill>
              <a:latin typeface="Arial"/>
              <a:ea typeface="Arial"/>
              <a:cs typeface="Arial"/>
              <a:sym typeface="Arial"/>
            </a:endParaRPr>
          </a:p>
        </p:txBody>
      </p:sp>
      <p:sp>
        <p:nvSpPr>
          <p:cNvPr id="1017" name="Google Shape;1017;g2bbf2f46c1d_1_2232"/>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2bbf2f46c1d_1_2232"/>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019" name="Google Shape;1019;g2bbf2f46c1d_1_2232"/>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g2bbf2f46c1d_1_2242"/>
          <p:cNvSpPr/>
          <p:nvPr/>
        </p:nvSpPr>
        <p:spPr>
          <a:xfrm>
            <a:off x="2950080" y="2167680"/>
            <a:ext cx="6326700" cy="6326700"/>
          </a:xfrm>
          <a:prstGeom prst="ellipse">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g2bbf2f46c1d_1_2242"/>
          <p:cNvSpPr/>
          <p:nvPr/>
        </p:nvSpPr>
        <p:spPr>
          <a:xfrm>
            <a:off x="1454880" y="6331560"/>
            <a:ext cx="9954300" cy="537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chemeClr val="dk1"/>
              </a:solidFill>
              <a:latin typeface="Arial"/>
              <a:ea typeface="Arial"/>
              <a:cs typeface="Arial"/>
              <a:sym typeface="Arial"/>
            </a:endParaRPr>
          </a:p>
        </p:txBody>
      </p:sp>
      <p:sp>
        <p:nvSpPr>
          <p:cNvPr id="1026" name="Google Shape;1026;g2bbf2f46c1d_1_2242"/>
          <p:cNvSpPr/>
          <p:nvPr/>
        </p:nvSpPr>
        <p:spPr>
          <a:xfrm>
            <a:off x="431520" y="447840"/>
            <a:ext cx="60525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L’ecosistema SSU</a:t>
            </a:r>
            <a:endParaRPr sz="3200" b="0" i="0" u="none" strike="noStrike" cap="none">
              <a:solidFill>
                <a:schemeClr val="dk1"/>
              </a:solidFill>
              <a:latin typeface="Arial"/>
              <a:ea typeface="Arial"/>
              <a:cs typeface="Arial"/>
              <a:sym typeface="Arial"/>
            </a:endParaRPr>
          </a:p>
        </p:txBody>
      </p:sp>
      <p:sp>
        <p:nvSpPr>
          <p:cNvPr id="1027" name="Google Shape;1027;g2bbf2f46c1d_1_2242"/>
          <p:cNvSpPr/>
          <p:nvPr/>
        </p:nvSpPr>
        <p:spPr>
          <a:xfrm>
            <a:off x="3716580" y="5538720"/>
            <a:ext cx="4793700" cy="7008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it-IT" sz="1600" b="0" i="0" u="none" strike="noStrike" cap="none">
                <a:solidFill>
                  <a:srgbClr val="184B9A"/>
                </a:solidFill>
                <a:latin typeface="Arial"/>
                <a:ea typeface="Arial"/>
                <a:cs typeface="Arial"/>
                <a:sym typeface="Arial"/>
              </a:rPr>
              <a:t>Sistema informatico degli Sportelli Unici</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8" name="Google Shape;1028;g2bbf2f46c1d_1_2242"/>
          <p:cNvSpPr/>
          <p:nvPr/>
        </p:nvSpPr>
        <p:spPr>
          <a:xfrm>
            <a:off x="1070400" y="264624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Portale II1G</a:t>
            </a:r>
            <a:endParaRPr sz="1400" b="0" i="0" u="none" strike="noStrike" cap="none">
              <a:solidFill>
                <a:srgbClr val="666666"/>
              </a:solidFill>
              <a:latin typeface="Arial"/>
              <a:ea typeface="Arial"/>
              <a:cs typeface="Arial"/>
              <a:sym typeface="Arial"/>
            </a:endParaRPr>
          </a:p>
        </p:txBody>
      </p:sp>
      <p:sp>
        <p:nvSpPr>
          <p:cNvPr id="1029" name="Google Shape;1029;g2bbf2f46c1d_1_2242"/>
          <p:cNvSpPr/>
          <p:nvPr/>
        </p:nvSpPr>
        <p:spPr>
          <a:xfrm>
            <a:off x="1059360" y="444720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ComUnica</a:t>
            </a:r>
            <a:endParaRPr sz="1400" b="0" i="0" u="none" strike="noStrike" cap="none">
              <a:solidFill>
                <a:srgbClr val="666666"/>
              </a:solidFill>
              <a:latin typeface="Arial"/>
              <a:ea typeface="Arial"/>
              <a:cs typeface="Arial"/>
              <a:sym typeface="Arial"/>
            </a:endParaRPr>
          </a:p>
        </p:txBody>
      </p:sp>
      <p:sp>
        <p:nvSpPr>
          <p:cNvPr id="1030" name="Google Shape;1030;g2bbf2f46c1d_1_2242"/>
          <p:cNvSpPr/>
          <p:nvPr/>
        </p:nvSpPr>
        <p:spPr>
          <a:xfrm>
            <a:off x="9533760" y="362112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Fascicolo d’impresa</a:t>
            </a:r>
            <a:endParaRPr sz="1400" b="0" i="0" u="none" strike="noStrike" cap="none">
              <a:solidFill>
                <a:srgbClr val="666666"/>
              </a:solidFill>
              <a:latin typeface="Arial"/>
              <a:ea typeface="Arial"/>
              <a:cs typeface="Arial"/>
              <a:sym typeface="Arial"/>
            </a:endParaRPr>
          </a:p>
        </p:txBody>
      </p:sp>
      <p:grpSp>
        <p:nvGrpSpPr>
          <p:cNvPr id="1031" name="Google Shape;1031;g2bbf2f46c1d_1_2242"/>
          <p:cNvGrpSpPr/>
          <p:nvPr/>
        </p:nvGrpSpPr>
        <p:grpSpPr>
          <a:xfrm>
            <a:off x="11192074" y="0"/>
            <a:ext cx="1041400" cy="6858000"/>
            <a:chOff x="8114930" y="0"/>
            <a:chExt cx="1041400" cy="6858000"/>
          </a:xfrm>
        </p:grpSpPr>
        <p:pic>
          <p:nvPicPr>
            <p:cNvPr id="1032" name="Google Shape;1032;g2bbf2f46c1d_1_2242"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033" name="Google Shape;1033;g2bbf2f46c1d_1_2242"/>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23</a:t>
              </a:fld>
              <a:endParaRPr sz="1300" b="0" i="0" u="none" strike="noStrike" cap="none">
                <a:solidFill>
                  <a:srgbClr val="0031A2"/>
                </a:solidFill>
                <a:latin typeface="Arial"/>
                <a:ea typeface="Arial"/>
                <a:cs typeface="Arial"/>
                <a:sym typeface="Arial"/>
              </a:endParaRPr>
            </a:p>
          </p:txBody>
        </p:sp>
        <p:pic>
          <p:nvPicPr>
            <p:cNvPr id="1034" name="Google Shape;1034;g2bbf2f46c1d_1_2242"/>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035" name="Google Shape;1035;g2bbf2f46c1d_1_2242"/>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036" name="Google Shape;1036;g2bbf2f46c1d_1_2242"/>
          <p:cNvPicPr preferRelativeResize="0"/>
          <p:nvPr/>
        </p:nvPicPr>
        <p:blipFill rotWithShape="1">
          <a:blip r:embed="rId5">
            <a:alphaModFix/>
          </a:blip>
          <a:srcRect/>
          <a:stretch/>
        </p:blipFill>
        <p:spPr>
          <a:xfrm>
            <a:off x="3695733" y="6452128"/>
            <a:ext cx="4800533" cy="337245"/>
          </a:xfrm>
          <a:prstGeom prst="rect">
            <a:avLst/>
          </a:prstGeom>
          <a:noFill/>
          <a:ln>
            <a:noFill/>
          </a:ln>
        </p:spPr>
      </p:pic>
      <p:grpSp>
        <p:nvGrpSpPr>
          <p:cNvPr id="1037" name="Google Shape;1037;g2bbf2f46c1d_1_2242"/>
          <p:cNvGrpSpPr/>
          <p:nvPr/>
        </p:nvGrpSpPr>
        <p:grpSpPr>
          <a:xfrm>
            <a:off x="3954525" y="1592075"/>
            <a:ext cx="4317811" cy="3875413"/>
            <a:chOff x="3949224" y="1592075"/>
            <a:chExt cx="4317811" cy="3875413"/>
          </a:xfrm>
        </p:grpSpPr>
        <p:sp>
          <p:nvSpPr>
            <p:cNvPr id="1038" name="Google Shape;1038;g2bbf2f46c1d_1_2242"/>
            <p:cNvSpPr/>
            <p:nvPr/>
          </p:nvSpPr>
          <p:spPr>
            <a:xfrm>
              <a:off x="5576230" y="1592075"/>
              <a:ext cx="1063800" cy="35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1800"/>
                <a:buFont typeface="Arial"/>
                <a:buNone/>
              </a:pPr>
              <a:r>
                <a:rPr lang="it-IT" sz="2300" b="1" i="0" u="none" strike="noStrike" cap="none">
                  <a:solidFill>
                    <a:srgbClr val="287EB9"/>
                  </a:solidFill>
                  <a:latin typeface="Arial"/>
                  <a:ea typeface="Arial"/>
                  <a:cs typeface="Arial"/>
                  <a:sym typeface="Arial"/>
                </a:rPr>
                <a:t>PDND</a:t>
              </a:r>
              <a:endParaRPr sz="2300" b="0" i="0" u="none" strike="noStrike" cap="none">
                <a:solidFill>
                  <a:srgbClr val="287EB9"/>
                </a:solidFill>
                <a:latin typeface="Arial"/>
                <a:ea typeface="Arial"/>
                <a:cs typeface="Arial"/>
                <a:sym typeface="Arial"/>
              </a:endParaRPr>
            </a:p>
          </p:txBody>
        </p:sp>
        <p:sp>
          <p:nvSpPr>
            <p:cNvPr id="1039" name="Google Shape;1039;g2bbf2f46c1d_1_2242"/>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1040" name="Google Shape;1040;g2bbf2f46c1d_1_2242"/>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Arial"/>
                  <a:ea typeface="Arial"/>
                  <a:cs typeface="Arial"/>
                  <a:sym typeface="Arial"/>
                </a:rPr>
                <a:t>Catalogo SSU</a:t>
              </a:r>
              <a:endParaRPr sz="2000" b="0" i="0" u="none" strike="noStrike" cap="none">
                <a:solidFill>
                  <a:srgbClr val="000000"/>
                </a:solidFill>
                <a:latin typeface="Arial"/>
                <a:ea typeface="Arial"/>
                <a:cs typeface="Arial"/>
                <a:sym typeface="Arial"/>
              </a:endParaRPr>
            </a:p>
          </p:txBody>
        </p:sp>
        <p:grpSp>
          <p:nvGrpSpPr>
            <p:cNvPr id="1041" name="Google Shape;1041;g2bbf2f46c1d_1_2242"/>
            <p:cNvGrpSpPr/>
            <p:nvPr/>
          </p:nvGrpSpPr>
          <p:grpSpPr>
            <a:xfrm>
              <a:off x="3949224" y="3380633"/>
              <a:ext cx="4317811" cy="2086855"/>
              <a:chOff x="3949224" y="3380633"/>
              <a:chExt cx="4317811" cy="2086855"/>
            </a:xfrm>
          </p:grpSpPr>
          <p:sp>
            <p:nvSpPr>
              <p:cNvPr id="1042" name="Google Shape;1042;g2bbf2f46c1d_1_2242"/>
              <p:cNvSpPr/>
              <p:nvPr/>
            </p:nvSpPr>
            <p:spPr>
              <a:xfrm>
                <a:off x="6877735" y="4092588"/>
                <a:ext cx="1389300" cy="1374900"/>
              </a:xfrm>
              <a:prstGeom prst="ellipse">
                <a:avLst/>
              </a:prstGeom>
              <a:solidFill>
                <a:srgbClr val="CCCCCC"/>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043" name="Google Shape;1043;g2bbf2f46c1d_1_2242"/>
              <p:cNvSpPr/>
              <p:nvPr/>
            </p:nvSpPr>
            <p:spPr>
              <a:xfrm>
                <a:off x="7040555" y="4504360"/>
                <a:ext cx="10638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ENTI TERZI</a:t>
                </a:r>
                <a:endParaRPr sz="1400" b="0" i="0" u="none" strike="noStrike" cap="none">
                  <a:solidFill>
                    <a:srgbClr val="FFFFFF"/>
                  </a:solidFill>
                  <a:latin typeface="Arial"/>
                  <a:ea typeface="Arial"/>
                  <a:cs typeface="Arial"/>
                  <a:sym typeface="Arial"/>
                </a:endParaRPr>
              </a:p>
            </p:txBody>
          </p:sp>
          <p:pic>
            <p:nvPicPr>
              <p:cNvPr id="1044" name="Google Shape;1044;g2bbf2f46c1d_1_2242" descr="Preview"/>
              <p:cNvPicPr preferRelativeResize="0"/>
              <p:nvPr/>
            </p:nvPicPr>
            <p:blipFill rotWithShape="1">
              <a:blip r:embed="rId6">
                <a:alphaModFix/>
              </a:blip>
              <a:srcRect/>
              <a:stretch/>
            </p:blipFill>
            <p:spPr>
              <a:xfrm>
                <a:off x="7336450" y="4928020"/>
                <a:ext cx="471890" cy="467004"/>
              </a:xfrm>
              <a:prstGeom prst="rect">
                <a:avLst/>
              </a:prstGeom>
              <a:noFill/>
              <a:ln>
                <a:noFill/>
              </a:ln>
            </p:spPr>
          </p:pic>
          <p:sp>
            <p:nvSpPr>
              <p:cNvPr id="1045" name="Google Shape;1045;g2bbf2f46c1d_1_2242"/>
              <p:cNvSpPr/>
              <p:nvPr/>
            </p:nvSpPr>
            <p:spPr>
              <a:xfrm rot="10800000">
                <a:off x="7483550" y="3409752"/>
                <a:ext cx="177600" cy="671700"/>
              </a:xfrm>
              <a:prstGeom prst="downArrow">
                <a:avLst>
                  <a:gd name="adj1" fmla="val 50000"/>
                  <a:gd name="adj2" fmla="val 50000"/>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46" name="Google Shape;1046;g2bbf2f46c1d_1_2242"/>
              <p:cNvSpPr/>
              <p:nvPr/>
            </p:nvSpPr>
            <p:spPr>
              <a:xfrm>
                <a:off x="5415684" y="4092588"/>
                <a:ext cx="1389300" cy="1374900"/>
              </a:xfrm>
              <a:prstGeom prst="ellipse">
                <a:avLst/>
              </a:prstGeom>
              <a:solidFill>
                <a:srgbClr val="CCCCCC"/>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047" name="Google Shape;1047;g2bbf2f46c1d_1_2242"/>
              <p:cNvSpPr/>
              <p:nvPr/>
            </p:nvSpPr>
            <p:spPr>
              <a:xfrm>
                <a:off x="5441825" y="4504350"/>
                <a:ext cx="13893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sp>
            <p:nvSpPr>
              <p:cNvPr id="1048" name="Google Shape;1048;g2bbf2f46c1d_1_2242"/>
              <p:cNvSpPr/>
              <p:nvPr/>
            </p:nvSpPr>
            <p:spPr>
              <a:xfrm>
                <a:off x="5928328" y="4990449"/>
                <a:ext cx="365700" cy="3618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g2bbf2f46c1d_1_2242"/>
              <p:cNvSpPr/>
              <p:nvPr/>
            </p:nvSpPr>
            <p:spPr>
              <a:xfrm rot="10800000">
                <a:off x="6021500" y="3395193"/>
                <a:ext cx="177600" cy="671700"/>
              </a:xfrm>
              <a:prstGeom prst="downArrow">
                <a:avLst>
                  <a:gd name="adj1" fmla="val 50000"/>
                  <a:gd name="adj2" fmla="val 50000"/>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0" name="Google Shape;1050;g2bbf2f46c1d_1_2242"/>
              <p:cNvSpPr/>
              <p:nvPr/>
            </p:nvSpPr>
            <p:spPr>
              <a:xfrm>
                <a:off x="3953633" y="4092588"/>
                <a:ext cx="1389300" cy="1374900"/>
              </a:xfrm>
              <a:prstGeom prst="ellipse">
                <a:avLst/>
              </a:prstGeom>
              <a:solidFill>
                <a:srgbClr val="18A0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051" name="Google Shape;1051;g2bbf2f46c1d_1_2242"/>
              <p:cNvSpPr/>
              <p:nvPr/>
            </p:nvSpPr>
            <p:spPr>
              <a:xfrm>
                <a:off x="3949224" y="4504350"/>
                <a:ext cx="14460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Front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pic>
            <p:nvPicPr>
              <p:cNvPr id="1052" name="Google Shape;1052;g2bbf2f46c1d_1_2242" descr="building 2.png"/>
              <p:cNvPicPr preferRelativeResize="0"/>
              <p:nvPr/>
            </p:nvPicPr>
            <p:blipFill rotWithShape="1">
              <a:blip r:embed="rId8">
                <a:alphaModFix/>
              </a:blip>
              <a:srcRect/>
              <a:stretch/>
            </p:blipFill>
            <p:spPr>
              <a:xfrm>
                <a:off x="4469094" y="4978322"/>
                <a:ext cx="358397" cy="354687"/>
              </a:xfrm>
              <a:prstGeom prst="rect">
                <a:avLst/>
              </a:prstGeom>
              <a:noFill/>
              <a:ln>
                <a:noFill/>
              </a:ln>
            </p:spPr>
          </p:pic>
          <p:sp>
            <p:nvSpPr>
              <p:cNvPr id="1053" name="Google Shape;1053;g2bbf2f46c1d_1_2242"/>
              <p:cNvSpPr/>
              <p:nvPr/>
            </p:nvSpPr>
            <p:spPr>
              <a:xfrm rot="10800000">
                <a:off x="4559450" y="3380633"/>
                <a:ext cx="177600" cy="671700"/>
              </a:xfrm>
              <a:prstGeom prst="downArrow">
                <a:avLst>
                  <a:gd name="adj1" fmla="val 50000"/>
                  <a:gd name="adj2" fmla="val 50000"/>
                </a:avLst>
              </a:prstGeom>
              <a:solidFill>
                <a:srgbClr val="18A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054" name="Google Shape;1054;g2bbf2f46c1d_1_2242"/>
            <p:cNvSpPr/>
            <p:nvPr/>
          </p:nvSpPr>
          <p:spPr>
            <a:xfrm rot="10800000">
              <a:off x="6019330" y="200649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g2bbf2f46c1d_1_2276"/>
          <p:cNvGrpSpPr/>
          <p:nvPr/>
        </p:nvGrpSpPr>
        <p:grpSpPr>
          <a:xfrm>
            <a:off x="5410397" y="2482555"/>
            <a:ext cx="1679436" cy="1611922"/>
            <a:chOff x="5543047" y="2560809"/>
            <a:chExt cx="1672578" cy="1537800"/>
          </a:xfrm>
        </p:grpSpPr>
        <p:sp>
          <p:nvSpPr>
            <p:cNvPr id="1061" name="Google Shape;1061;g2bbf2f46c1d_1_2276"/>
            <p:cNvSpPr/>
            <p:nvPr/>
          </p:nvSpPr>
          <p:spPr>
            <a:xfrm>
              <a:off x="5562925" y="2560809"/>
              <a:ext cx="1652700" cy="1537800"/>
            </a:xfrm>
            <a:prstGeom prst="ellipse">
              <a:avLst/>
            </a:prstGeom>
            <a:solidFill>
              <a:srgbClr val="EFEFEF"/>
            </a:solidFill>
            <a:ln w="255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g2bbf2f46c1d_1_2276"/>
            <p:cNvSpPr/>
            <p:nvPr/>
          </p:nvSpPr>
          <p:spPr>
            <a:xfrm>
              <a:off x="5543047" y="3175348"/>
              <a:ext cx="1658700" cy="308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SUAP</a:t>
              </a:r>
              <a:endParaRPr sz="1200" b="0" i="0" u="none" strike="noStrike" cap="none">
                <a:solidFill>
                  <a:schemeClr val="lt1"/>
                </a:solidFill>
                <a:latin typeface="Arial"/>
                <a:ea typeface="Arial"/>
                <a:cs typeface="Arial"/>
                <a:sym typeface="Arial"/>
              </a:endParaRPr>
            </a:p>
          </p:txBody>
        </p:sp>
        <p:grpSp>
          <p:nvGrpSpPr>
            <p:cNvPr id="1063" name="Google Shape;1063;g2bbf2f46c1d_1_2276"/>
            <p:cNvGrpSpPr/>
            <p:nvPr/>
          </p:nvGrpSpPr>
          <p:grpSpPr>
            <a:xfrm>
              <a:off x="5799411" y="3070385"/>
              <a:ext cx="1062217" cy="968722"/>
              <a:chOff x="3970440" y="3291120"/>
              <a:chExt cx="726600" cy="691500"/>
            </a:xfrm>
          </p:grpSpPr>
          <p:sp>
            <p:nvSpPr>
              <p:cNvPr id="1064" name="Google Shape;1064;g2bbf2f46c1d_1_2276"/>
              <p:cNvSpPr/>
              <p:nvPr/>
            </p:nvSpPr>
            <p:spPr>
              <a:xfrm>
                <a:off x="3970440" y="3291120"/>
                <a:ext cx="726600" cy="691500"/>
              </a:xfrm>
              <a:prstGeom prst="ellipse">
                <a:avLst/>
              </a:prstGeom>
              <a:blipFill rotWithShape="1">
                <a:blip r:embed="rId3">
                  <a:alphaModFix/>
                </a:blip>
                <a:stretch>
                  <a:fillRect l="-792842" t="-1539476" r="-595252" b="342627"/>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g2bbf2f46c1d_1_2276"/>
              <p:cNvSpPr/>
              <p:nvPr/>
            </p:nvSpPr>
            <p:spPr>
              <a:xfrm>
                <a:off x="4241160" y="3729960"/>
                <a:ext cx="242700" cy="242700"/>
              </a:xfrm>
              <a:prstGeom prst="ellipse">
                <a:avLst/>
              </a:prstGeom>
              <a:blipFill rotWithShape="1">
                <a:blip r:embed="rId4">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66" name="Google Shape;1066;g2bbf2f46c1d_1_2276"/>
          <p:cNvGrpSpPr/>
          <p:nvPr/>
        </p:nvGrpSpPr>
        <p:grpSpPr>
          <a:xfrm>
            <a:off x="545650" y="1512963"/>
            <a:ext cx="1062326" cy="3395158"/>
            <a:chOff x="545650" y="1512963"/>
            <a:chExt cx="1062326" cy="3395158"/>
          </a:xfrm>
        </p:grpSpPr>
        <p:sp>
          <p:nvSpPr>
            <p:cNvPr id="1067" name="Google Shape;1067;g2bbf2f46c1d_1_2276"/>
            <p:cNvSpPr/>
            <p:nvPr/>
          </p:nvSpPr>
          <p:spPr>
            <a:xfrm>
              <a:off x="557062" y="1512963"/>
              <a:ext cx="1047900" cy="1047900"/>
            </a:xfrm>
            <a:prstGeom prst="ellipse">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68" name="Google Shape;1068;g2bbf2f46c1d_1_2276" descr="building 2.png"/>
            <p:cNvPicPr preferRelativeResize="0"/>
            <p:nvPr/>
          </p:nvPicPr>
          <p:blipFill rotWithShape="1">
            <a:blip r:embed="rId5">
              <a:alphaModFix/>
            </a:blip>
            <a:srcRect/>
            <a:stretch/>
          </p:blipFill>
          <p:spPr>
            <a:xfrm>
              <a:off x="854154" y="2107184"/>
              <a:ext cx="453745" cy="453708"/>
            </a:xfrm>
            <a:prstGeom prst="rect">
              <a:avLst/>
            </a:prstGeom>
            <a:noFill/>
            <a:ln>
              <a:noFill/>
            </a:ln>
          </p:spPr>
        </p:pic>
        <p:grpSp>
          <p:nvGrpSpPr>
            <p:cNvPr id="1069" name="Google Shape;1069;g2bbf2f46c1d_1_2276"/>
            <p:cNvGrpSpPr/>
            <p:nvPr/>
          </p:nvGrpSpPr>
          <p:grpSpPr>
            <a:xfrm>
              <a:off x="545650" y="2659883"/>
              <a:ext cx="1062326" cy="1048014"/>
              <a:chOff x="5206440" y="2786554"/>
              <a:chExt cx="1090796" cy="1076100"/>
            </a:xfrm>
          </p:grpSpPr>
          <p:sp>
            <p:nvSpPr>
              <p:cNvPr id="1070" name="Google Shape;1070;g2bbf2f46c1d_1_2276"/>
              <p:cNvSpPr/>
              <p:nvPr/>
            </p:nvSpPr>
            <p:spPr>
              <a:xfrm>
                <a:off x="5206440" y="2786554"/>
                <a:ext cx="1076100" cy="1076100"/>
              </a:xfrm>
              <a:prstGeom prst="ellipse">
                <a:avLst/>
              </a:prstGeom>
              <a:solidFill>
                <a:srgbClr val="FFC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1" name="Google Shape;1071;g2bbf2f46c1d_1_2276"/>
              <p:cNvSpPr/>
              <p:nvPr/>
            </p:nvSpPr>
            <p:spPr>
              <a:xfrm>
                <a:off x="5217236" y="3060897"/>
                <a:ext cx="1080000" cy="216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100" b="0" i="0" u="none" strike="noStrike" cap="none">
                    <a:solidFill>
                      <a:schemeClr val="lt1"/>
                    </a:solidFill>
                    <a:latin typeface="Arial"/>
                    <a:ea typeface="Arial"/>
                    <a:cs typeface="Arial"/>
                    <a:sym typeface="Arial"/>
                  </a:rPr>
                  <a:t>Professionista</a:t>
                </a:r>
                <a:endParaRPr sz="1600" b="0" i="0" u="none" strike="noStrike" cap="none">
                  <a:solidFill>
                    <a:schemeClr val="lt1"/>
                  </a:solidFill>
                  <a:latin typeface="Arial"/>
                  <a:ea typeface="Arial"/>
                  <a:cs typeface="Arial"/>
                  <a:sym typeface="Arial"/>
                </a:endParaRPr>
              </a:p>
            </p:txBody>
          </p:sp>
        </p:grpSp>
        <p:pic>
          <p:nvPicPr>
            <p:cNvPr id="1072" name="Google Shape;1072;g2bbf2f46c1d_1_2276" descr="persona.png"/>
            <p:cNvPicPr preferRelativeResize="0"/>
            <p:nvPr/>
          </p:nvPicPr>
          <p:blipFill rotWithShape="1">
            <a:blip r:embed="rId4">
              <a:alphaModFix/>
            </a:blip>
            <a:srcRect/>
            <a:stretch/>
          </p:blipFill>
          <p:spPr>
            <a:xfrm>
              <a:off x="843545" y="3202046"/>
              <a:ext cx="453900" cy="453900"/>
            </a:xfrm>
            <a:prstGeom prst="ellipse">
              <a:avLst/>
            </a:prstGeom>
            <a:noFill/>
            <a:ln>
              <a:noFill/>
            </a:ln>
          </p:spPr>
        </p:pic>
        <p:sp>
          <p:nvSpPr>
            <p:cNvPr id="1073" name="Google Shape;1073;g2bbf2f46c1d_1_2276"/>
            <p:cNvSpPr/>
            <p:nvPr/>
          </p:nvSpPr>
          <p:spPr>
            <a:xfrm>
              <a:off x="553063" y="1750340"/>
              <a:ext cx="1051800" cy="21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400" b="0" i="0" u="none" strike="noStrike" cap="none">
                  <a:solidFill>
                    <a:srgbClr val="FFFFFF"/>
                  </a:solidFill>
                  <a:latin typeface="Arial"/>
                  <a:ea typeface="Arial"/>
                  <a:cs typeface="Arial"/>
                  <a:sym typeface="Arial"/>
                </a:rPr>
                <a:t>Impresa</a:t>
              </a:r>
              <a:endParaRPr sz="1900" b="0" i="0" u="none" strike="noStrike" cap="none">
                <a:solidFill>
                  <a:srgbClr val="FFFFFF"/>
                </a:solidFill>
                <a:latin typeface="Arial"/>
                <a:ea typeface="Arial"/>
                <a:cs typeface="Arial"/>
                <a:sym typeface="Arial"/>
              </a:endParaRPr>
            </a:p>
          </p:txBody>
        </p:sp>
        <p:sp>
          <p:nvSpPr>
            <p:cNvPr id="1074" name="Google Shape;1074;g2bbf2f46c1d_1_2276"/>
            <p:cNvSpPr/>
            <p:nvPr/>
          </p:nvSpPr>
          <p:spPr>
            <a:xfrm>
              <a:off x="555015" y="3798060"/>
              <a:ext cx="1047900" cy="1047900"/>
            </a:xfrm>
            <a:prstGeom prst="ellipse">
              <a:avLst/>
            </a:prstGeom>
            <a:solidFill>
              <a:srgbClr val="93B3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75" name="Google Shape;1075;g2bbf2f46c1d_1_2276" descr="building 2.png"/>
            <p:cNvPicPr preferRelativeResize="0"/>
            <p:nvPr/>
          </p:nvPicPr>
          <p:blipFill rotWithShape="1">
            <a:blip r:embed="rId5">
              <a:alphaModFix/>
            </a:blip>
            <a:srcRect/>
            <a:stretch/>
          </p:blipFill>
          <p:spPr>
            <a:xfrm>
              <a:off x="861382" y="4454413"/>
              <a:ext cx="453745" cy="453708"/>
            </a:xfrm>
            <a:prstGeom prst="rect">
              <a:avLst/>
            </a:prstGeom>
            <a:noFill/>
            <a:ln>
              <a:noFill/>
            </a:ln>
          </p:spPr>
        </p:pic>
        <p:sp>
          <p:nvSpPr>
            <p:cNvPr id="1076" name="Google Shape;1076;g2bbf2f46c1d_1_2276"/>
            <p:cNvSpPr/>
            <p:nvPr/>
          </p:nvSpPr>
          <p:spPr>
            <a:xfrm>
              <a:off x="554941" y="3863350"/>
              <a:ext cx="1051800" cy="501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500" b="0" i="0" u="none" strike="noStrike" cap="none">
                  <a:solidFill>
                    <a:srgbClr val="FFFFFF"/>
                  </a:solidFill>
                  <a:latin typeface="Arial"/>
                  <a:ea typeface="Arial"/>
                  <a:cs typeface="Arial"/>
                  <a:sym typeface="Arial"/>
                </a:rPr>
                <a:t>Ass.di categoria</a:t>
              </a:r>
              <a:endParaRPr sz="2000" b="0" i="0" u="none" strike="noStrike" cap="none">
                <a:solidFill>
                  <a:srgbClr val="FFFFFF"/>
                </a:solidFill>
                <a:latin typeface="Arial"/>
                <a:ea typeface="Arial"/>
                <a:cs typeface="Arial"/>
                <a:sym typeface="Arial"/>
              </a:endParaRPr>
            </a:p>
          </p:txBody>
        </p:sp>
      </p:grpSp>
      <p:cxnSp>
        <p:nvCxnSpPr>
          <p:cNvPr id="1077" name="Google Shape;1077;g2bbf2f46c1d_1_2276"/>
          <p:cNvCxnSpPr/>
          <p:nvPr/>
        </p:nvCxnSpPr>
        <p:spPr>
          <a:xfrm>
            <a:off x="1593676" y="2036851"/>
            <a:ext cx="953100" cy="429600"/>
          </a:xfrm>
          <a:prstGeom prst="straightConnector1">
            <a:avLst/>
          </a:prstGeom>
          <a:noFill/>
          <a:ln w="15875" cap="flat" cmpd="sng">
            <a:solidFill>
              <a:srgbClr val="3F3F3F"/>
            </a:solidFill>
            <a:prstDash val="dash"/>
            <a:round/>
            <a:headEnd type="none" w="sm" len="sm"/>
            <a:tailEnd type="triangle" w="med" len="med"/>
          </a:ln>
        </p:spPr>
      </p:cxnSp>
      <p:cxnSp>
        <p:nvCxnSpPr>
          <p:cNvPr id="1078" name="Google Shape;1078;g2bbf2f46c1d_1_2276"/>
          <p:cNvCxnSpPr>
            <a:stCxn id="1070" idx="6"/>
          </p:cNvCxnSpPr>
          <p:nvPr/>
        </p:nvCxnSpPr>
        <p:spPr>
          <a:xfrm>
            <a:off x="1593664" y="3183890"/>
            <a:ext cx="892800" cy="14400"/>
          </a:xfrm>
          <a:prstGeom prst="straightConnector1">
            <a:avLst/>
          </a:prstGeom>
          <a:noFill/>
          <a:ln w="15875" cap="flat" cmpd="sng">
            <a:solidFill>
              <a:srgbClr val="3F3F3F"/>
            </a:solidFill>
            <a:prstDash val="dash"/>
            <a:round/>
            <a:headEnd type="none" w="sm" len="sm"/>
            <a:tailEnd type="triangle" w="med" len="med"/>
          </a:ln>
        </p:spPr>
      </p:cxnSp>
      <p:cxnSp>
        <p:nvCxnSpPr>
          <p:cNvPr id="1079" name="Google Shape;1079;g2bbf2f46c1d_1_2276"/>
          <p:cNvCxnSpPr>
            <a:stCxn id="1074" idx="6"/>
          </p:cNvCxnSpPr>
          <p:nvPr/>
        </p:nvCxnSpPr>
        <p:spPr>
          <a:xfrm rot="10800000" flipH="1">
            <a:off x="1602915" y="3820110"/>
            <a:ext cx="1023900" cy="501900"/>
          </a:xfrm>
          <a:prstGeom prst="straightConnector1">
            <a:avLst/>
          </a:prstGeom>
          <a:noFill/>
          <a:ln w="15875" cap="flat" cmpd="sng">
            <a:solidFill>
              <a:srgbClr val="3F3F3F"/>
            </a:solidFill>
            <a:prstDash val="dash"/>
            <a:round/>
            <a:headEnd type="none" w="sm" len="sm"/>
            <a:tailEnd type="triangle" w="med" len="med"/>
          </a:ln>
        </p:spPr>
      </p:cxnSp>
      <p:grpSp>
        <p:nvGrpSpPr>
          <p:cNvPr id="1080" name="Google Shape;1080;g2bbf2f46c1d_1_2276"/>
          <p:cNvGrpSpPr/>
          <p:nvPr/>
        </p:nvGrpSpPr>
        <p:grpSpPr>
          <a:xfrm>
            <a:off x="11192074" y="0"/>
            <a:ext cx="1041400" cy="6858000"/>
            <a:chOff x="8114930" y="0"/>
            <a:chExt cx="1041400" cy="6858000"/>
          </a:xfrm>
        </p:grpSpPr>
        <p:pic>
          <p:nvPicPr>
            <p:cNvPr id="1081" name="Google Shape;1081;g2bbf2f46c1d_1_2276" descr="angoli-bianchi-bordino.eps"/>
            <p:cNvPicPr preferRelativeResize="0"/>
            <p:nvPr/>
          </p:nvPicPr>
          <p:blipFill rotWithShape="1">
            <a:blip r:embed="rId6">
              <a:alphaModFix/>
            </a:blip>
            <a:srcRect/>
            <a:stretch/>
          </p:blipFill>
          <p:spPr>
            <a:xfrm>
              <a:off x="8114930" y="0"/>
              <a:ext cx="1041400" cy="6858000"/>
            </a:xfrm>
            <a:prstGeom prst="rect">
              <a:avLst/>
            </a:prstGeom>
            <a:noFill/>
            <a:ln>
              <a:noFill/>
            </a:ln>
          </p:spPr>
        </p:pic>
        <p:sp>
          <p:nvSpPr>
            <p:cNvPr id="1082" name="Google Shape;1082;g2bbf2f46c1d_1_2276"/>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24</a:t>
              </a:fld>
              <a:endParaRPr sz="1300" b="0" i="0" u="none" strike="noStrike" cap="none">
                <a:solidFill>
                  <a:srgbClr val="0031A2"/>
                </a:solidFill>
                <a:latin typeface="Arial"/>
                <a:ea typeface="Arial"/>
                <a:cs typeface="Arial"/>
                <a:sym typeface="Arial"/>
              </a:endParaRPr>
            </a:p>
          </p:txBody>
        </p:sp>
        <p:pic>
          <p:nvPicPr>
            <p:cNvPr id="1083" name="Google Shape;1083;g2bbf2f46c1d_1_2276"/>
            <p:cNvPicPr preferRelativeResize="0"/>
            <p:nvPr/>
          </p:nvPicPr>
          <p:blipFill rotWithShape="1">
            <a:blip r:embed="rId7">
              <a:alphaModFix/>
            </a:blip>
            <a:srcRect/>
            <a:stretch/>
          </p:blipFill>
          <p:spPr>
            <a:xfrm>
              <a:off x="8331970" y="138479"/>
              <a:ext cx="718352" cy="443905"/>
            </a:xfrm>
            <a:prstGeom prst="rect">
              <a:avLst/>
            </a:prstGeom>
            <a:noFill/>
            <a:ln>
              <a:noFill/>
            </a:ln>
          </p:spPr>
        </p:pic>
      </p:grpSp>
      <p:sp>
        <p:nvSpPr>
          <p:cNvPr id="1084" name="Google Shape;1084;g2bbf2f46c1d_1_2276"/>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085" name="Google Shape;1085;g2bbf2f46c1d_1_2276"/>
          <p:cNvPicPr preferRelativeResize="0"/>
          <p:nvPr/>
        </p:nvPicPr>
        <p:blipFill rotWithShape="1">
          <a:blip r:embed="rId8">
            <a:alphaModFix/>
          </a:blip>
          <a:srcRect/>
          <a:stretch/>
        </p:blipFill>
        <p:spPr>
          <a:xfrm>
            <a:off x="3695733" y="6452128"/>
            <a:ext cx="4800533" cy="337245"/>
          </a:xfrm>
          <a:prstGeom prst="rect">
            <a:avLst/>
          </a:prstGeom>
          <a:noFill/>
          <a:ln>
            <a:noFill/>
          </a:ln>
        </p:spPr>
      </p:pic>
      <p:sp>
        <p:nvSpPr>
          <p:cNvPr id="1086" name="Google Shape;1086;g2bbf2f46c1d_1_2276"/>
          <p:cNvSpPr/>
          <p:nvPr/>
        </p:nvSpPr>
        <p:spPr>
          <a:xfrm>
            <a:off x="2752900" y="2436600"/>
            <a:ext cx="1679400" cy="1662000"/>
          </a:xfrm>
          <a:prstGeom prst="ellipse">
            <a:avLst/>
          </a:prstGeom>
          <a:solidFill>
            <a:srgbClr val="18A0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100" b="1" i="0" u="none" strike="noStrike" cap="none">
                <a:solidFill>
                  <a:schemeClr val="lt1"/>
                </a:solidFill>
                <a:latin typeface="Arial"/>
                <a:ea typeface="Arial"/>
                <a:cs typeface="Arial"/>
                <a:sym typeface="Arial"/>
              </a:rPr>
              <a:t>Front Office</a:t>
            </a: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IT" sz="1100" b="1" i="0" u="none" strike="noStrike" cap="none">
                <a:solidFill>
                  <a:schemeClr val="lt1"/>
                </a:solidFill>
                <a:latin typeface="Arial"/>
                <a:ea typeface="Arial"/>
                <a:cs typeface="Arial"/>
                <a:sym typeface="Arial"/>
              </a:rPr>
              <a:t>SUAP</a:t>
            </a:r>
            <a:endParaRPr sz="1100" b="1" i="0" u="none" strike="noStrike" cap="none">
              <a:solidFill>
                <a:schemeClr val="lt1"/>
              </a:solidFill>
              <a:latin typeface="Arial"/>
              <a:ea typeface="Arial"/>
              <a:cs typeface="Arial"/>
              <a:sym typeface="Arial"/>
            </a:endParaRPr>
          </a:p>
        </p:txBody>
      </p:sp>
      <p:pic>
        <p:nvPicPr>
          <p:cNvPr id="1087" name="Google Shape;1087;g2bbf2f46c1d_1_2276" descr="building 2.png"/>
          <p:cNvPicPr preferRelativeResize="0"/>
          <p:nvPr/>
        </p:nvPicPr>
        <p:blipFill rotWithShape="1">
          <a:blip r:embed="rId5">
            <a:alphaModFix/>
          </a:blip>
          <a:srcRect/>
          <a:stretch/>
        </p:blipFill>
        <p:spPr>
          <a:xfrm>
            <a:off x="3336646" y="3546173"/>
            <a:ext cx="554022" cy="548287"/>
          </a:xfrm>
          <a:prstGeom prst="rect">
            <a:avLst/>
          </a:prstGeom>
          <a:noFill/>
          <a:ln>
            <a:noFill/>
          </a:ln>
        </p:spPr>
      </p:pic>
      <p:grpSp>
        <p:nvGrpSpPr>
          <p:cNvPr id="1088" name="Google Shape;1088;g2bbf2f46c1d_1_2276"/>
          <p:cNvGrpSpPr/>
          <p:nvPr/>
        </p:nvGrpSpPr>
        <p:grpSpPr>
          <a:xfrm>
            <a:off x="8111919" y="2436561"/>
            <a:ext cx="1679304" cy="1616098"/>
            <a:chOff x="9040545" y="2569222"/>
            <a:chExt cx="1446055" cy="1396800"/>
          </a:xfrm>
        </p:grpSpPr>
        <p:sp>
          <p:nvSpPr>
            <p:cNvPr id="1089" name="Google Shape;1089;g2bbf2f46c1d_1_2276"/>
            <p:cNvSpPr/>
            <p:nvPr/>
          </p:nvSpPr>
          <p:spPr>
            <a:xfrm>
              <a:off x="9040545" y="2569222"/>
              <a:ext cx="1396800" cy="1396800"/>
            </a:xfrm>
            <a:prstGeom prst="ellipse">
              <a:avLst/>
            </a:prstGeom>
            <a:solidFill>
              <a:srgbClr val="EFEFEF"/>
            </a:solidFill>
            <a:ln w="25550"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g2bbf2f46c1d_1_2276"/>
            <p:cNvSpPr/>
            <p:nvPr/>
          </p:nvSpPr>
          <p:spPr>
            <a:xfrm>
              <a:off x="9084700" y="3020394"/>
              <a:ext cx="1401900" cy="41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Enti</a:t>
              </a:r>
              <a:r>
                <a:rPr lang="it-IT" sz="1200" b="0" i="0" u="none" strike="noStrike" cap="none">
                  <a:solidFill>
                    <a:schemeClr val="lt1"/>
                  </a:solidFill>
                  <a:latin typeface="Arial"/>
                  <a:ea typeface="Arial"/>
                  <a:cs typeface="Arial"/>
                  <a:sym typeface="Arial"/>
                </a:rPr>
                <a:t> </a:t>
              </a:r>
              <a:r>
                <a:rPr lang="it-IT" sz="1200" b="1" i="0" u="none" strike="noStrike" cap="none">
                  <a:solidFill>
                    <a:schemeClr val="lt1"/>
                  </a:solidFill>
                  <a:latin typeface="Arial"/>
                  <a:ea typeface="Arial"/>
                  <a:cs typeface="Arial"/>
                  <a:sym typeface="Arial"/>
                </a:rPr>
                <a:t>Terzi</a:t>
              </a:r>
              <a:endParaRPr sz="1200" b="0" i="0" u="none" strike="noStrike" cap="none">
                <a:solidFill>
                  <a:schemeClr val="lt1"/>
                </a:solidFill>
                <a:latin typeface="Arial"/>
                <a:ea typeface="Arial"/>
                <a:cs typeface="Arial"/>
                <a:sym typeface="Arial"/>
              </a:endParaRPr>
            </a:p>
          </p:txBody>
        </p:sp>
        <p:pic>
          <p:nvPicPr>
            <p:cNvPr id="1091" name="Google Shape;1091;g2bbf2f46c1d_1_2276" descr="Preview"/>
            <p:cNvPicPr preferRelativeResize="0"/>
            <p:nvPr/>
          </p:nvPicPr>
          <p:blipFill rotWithShape="1">
            <a:blip r:embed="rId9">
              <a:alphaModFix/>
            </a:blip>
            <a:srcRect/>
            <a:stretch/>
          </p:blipFill>
          <p:spPr>
            <a:xfrm>
              <a:off x="9460255" y="3345203"/>
              <a:ext cx="606720" cy="606720"/>
            </a:xfrm>
            <a:prstGeom prst="rect">
              <a:avLst/>
            </a:prstGeom>
            <a:noFill/>
            <a:ln w="9525" cap="flat" cmpd="sng">
              <a:solidFill>
                <a:srgbClr val="EFEFEF"/>
              </a:solidFill>
              <a:prstDash val="solid"/>
              <a:round/>
              <a:headEnd type="none" w="sm" len="sm"/>
              <a:tailEnd type="none" w="sm" len="sm"/>
            </a:ln>
          </p:spPr>
        </p:pic>
      </p:grpSp>
      <p:grpSp>
        <p:nvGrpSpPr>
          <p:cNvPr id="1092" name="Google Shape;1092;g2bbf2f46c1d_1_2276"/>
          <p:cNvGrpSpPr/>
          <p:nvPr/>
        </p:nvGrpSpPr>
        <p:grpSpPr>
          <a:xfrm>
            <a:off x="8416050" y="1131350"/>
            <a:ext cx="3080100" cy="3475800"/>
            <a:chOff x="8416050" y="1131350"/>
            <a:chExt cx="3080100" cy="3475800"/>
          </a:xfrm>
        </p:grpSpPr>
        <p:sp>
          <p:nvSpPr>
            <p:cNvPr id="1093" name="Google Shape;1093;g2bbf2f46c1d_1_2276"/>
            <p:cNvSpPr/>
            <p:nvPr/>
          </p:nvSpPr>
          <p:spPr>
            <a:xfrm>
              <a:off x="8416050" y="1131350"/>
              <a:ext cx="3080100" cy="3475800"/>
            </a:xfrm>
            <a:prstGeom prst="roundRect">
              <a:avLst>
                <a:gd name="adj" fmla="val 16667"/>
              </a:avLst>
            </a:prstGeom>
            <a:solidFill>
              <a:srgbClr val="0032A1">
                <a:alpha val="16470"/>
              </a:srgbClr>
            </a:solidFill>
            <a:ln w="25400" cap="flat" cmpd="sng">
              <a:solidFill>
                <a:srgbClr val="0032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g2bbf2f46c1d_1_2276"/>
            <p:cNvSpPr txBox="1"/>
            <p:nvPr/>
          </p:nvSpPr>
          <p:spPr>
            <a:xfrm>
              <a:off x="8512800" y="1131350"/>
              <a:ext cx="2886600" cy="347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rgbClr val="0031A2"/>
                  </a:solidFill>
                  <a:latin typeface="Arial"/>
                  <a:ea typeface="Arial"/>
                  <a:cs typeface="Arial"/>
                  <a:sym typeface="Arial"/>
                </a:rPr>
                <a:t>Catalogo - FO</a:t>
              </a:r>
              <a:r>
                <a:rPr lang="it-IT" sz="1600" b="1" i="0" u="none" strike="noStrike" cap="none">
                  <a:solidFill>
                    <a:srgbClr val="0032A1"/>
                  </a:solidFill>
                  <a:latin typeface="Arial"/>
                  <a:ea typeface="Arial"/>
                  <a:cs typeface="Arial"/>
                  <a:sym typeface="Arial"/>
                </a:rPr>
                <a:t> SUAP</a:t>
              </a:r>
              <a:br>
                <a:rPr lang="it-IT" sz="2000" b="1" i="0" u="none" strike="noStrike" cap="none">
                  <a:solidFill>
                    <a:srgbClr val="0031A2"/>
                  </a:solidFill>
                  <a:latin typeface="Arial"/>
                  <a:ea typeface="Arial"/>
                  <a:cs typeface="Arial"/>
                  <a:sym typeface="Arial"/>
                </a:rPr>
              </a:br>
              <a:r>
                <a:rPr lang="it-IT" sz="1200" b="1" i="0" u="none" strike="noStrike" cap="none">
                  <a:solidFill>
                    <a:srgbClr val="0031A2"/>
                  </a:solidFill>
                  <a:latin typeface="Arial"/>
                  <a:ea typeface="Arial"/>
                  <a:cs typeface="Arial"/>
                  <a:sym typeface="Arial"/>
                </a:rPr>
                <a:t>[Art.8 comma 2</a:t>
              </a:r>
              <a:br>
                <a:rPr lang="it-IT" sz="1200" b="1" i="0" u="none" strike="noStrike" cap="none">
                  <a:solidFill>
                    <a:srgbClr val="0031A2"/>
                  </a:solidFill>
                  <a:latin typeface="Arial"/>
                  <a:ea typeface="Arial"/>
                  <a:cs typeface="Arial"/>
                  <a:sym typeface="Arial"/>
                </a:rPr>
              </a:br>
              <a:r>
                <a:rPr lang="it-IT" sz="1200" b="1" i="0" u="none" strike="noStrike" cap="none">
                  <a:solidFill>
                    <a:srgbClr val="0031A2"/>
                  </a:solidFill>
                  <a:latin typeface="Arial"/>
                  <a:ea typeface="Arial"/>
                  <a:cs typeface="Arial"/>
                  <a:sym typeface="Arial"/>
                </a:rPr>
                <a:t> Allegato Tecnico DPR n. 160/2010]</a:t>
              </a:r>
              <a:endParaRPr sz="1200" b="1" i="0" u="none" strike="noStrike" cap="none">
                <a:solidFill>
                  <a:srgbClr val="0031A2"/>
                </a:solidFill>
                <a:latin typeface="Arial"/>
                <a:ea typeface="Arial"/>
                <a:cs typeface="Arial"/>
                <a:sym typeface="Arial"/>
              </a:endParaRPr>
            </a:p>
            <a:p>
              <a:pPr marL="457200" marR="0" lvl="0" indent="-311150" algn="just" rtl="0">
                <a:lnSpc>
                  <a:spcPct val="115000"/>
                </a:lnSpc>
                <a:spcBef>
                  <a:spcPts val="1000"/>
                </a:spcBef>
                <a:spcAft>
                  <a:spcPts val="0"/>
                </a:spcAft>
                <a:buClr>
                  <a:srgbClr val="0032A1"/>
                </a:buClr>
                <a:buSzPts val="1300"/>
                <a:buFont typeface="Arial"/>
                <a:buChar char="●"/>
              </a:pPr>
              <a:r>
                <a:rPr lang="it-IT" sz="1300" b="0" i="0" u="none" strike="noStrike" cap="none">
                  <a:solidFill>
                    <a:srgbClr val="0032A1"/>
                  </a:solidFill>
                  <a:latin typeface="Arial"/>
                  <a:ea typeface="Arial"/>
                  <a:cs typeface="Arial"/>
                  <a:sym typeface="Arial"/>
                </a:rPr>
                <a:t>generazione CUI</a:t>
              </a:r>
              <a:endParaRPr sz="1300" b="0" i="0" u="none" strike="noStrike" cap="none">
                <a:solidFill>
                  <a:srgbClr val="0032A1"/>
                </a:solidFill>
                <a:latin typeface="Arial"/>
                <a:ea typeface="Arial"/>
                <a:cs typeface="Arial"/>
                <a:sym typeface="Arial"/>
              </a:endParaRPr>
            </a:p>
            <a:p>
              <a:pPr marL="457200" marR="0" lvl="0" indent="-311150" algn="just" rtl="0">
                <a:lnSpc>
                  <a:spcPct val="115000"/>
                </a:lnSpc>
                <a:spcBef>
                  <a:spcPts val="0"/>
                </a:spcBef>
                <a:spcAft>
                  <a:spcPts val="0"/>
                </a:spcAft>
                <a:buClr>
                  <a:srgbClr val="0032A1"/>
                </a:buClr>
                <a:buSzPts val="1300"/>
                <a:buFont typeface="Arial"/>
                <a:buChar char="●"/>
              </a:pPr>
              <a:r>
                <a:rPr lang="it-IT" sz="1300" b="0" i="0" u="none" strike="noStrike" cap="none">
                  <a:solidFill>
                    <a:srgbClr val="0032A1"/>
                  </a:solidFill>
                  <a:latin typeface="Arial"/>
                  <a:ea typeface="Arial"/>
                  <a:cs typeface="Arial"/>
                  <a:sym typeface="Arial"/>
                </a:rPr>
                <a:t>verifica sintassi e semantica dei procedimenti</a:t>
              </a:r>
              <a:endParaRPr sz="1300" b="0" i="0" u="none" strike="noStrike" cap="none">
                <a:solidFill>
                  <a:srgbClr val="0032A1"/>
                </a:solidFill>
                <a:latin typeface="Arial"/>
                <a:ea typeface="Arial"/>
                <a:cs typeface="Arial"/>
                <a:sym typeface="Arial"/>
              </a:endParaRPr>
            </a:p>
            <a:p>
              <a:pPr marL="457200" marR="0" lvl="0" indent="-311150" algn="just" rtl="0">
                <a:lnSpc>
                  <a:spcPct val="115000"/>
                </a:lnSpc>
                <a:spcBef>
                  <a:spcPts val="0"/>
                </a:spcBef>
                <a:spcAft>
                  <a:spcPts val="0"/>
                </a:spcAft>
                <a:buClr>
                  <a:srgbClr val="0032A1"/>
                </a:buClr>
                <a:buSzPts val="1300"/>
                <a:buFont typeface="Arial"/>
                <a:buChar char="●"/>
              </a:pPr>
              <a:r>
                <a:rPr lang="it-IT" sz="1300" b="0" i="0" u="none" strike="noStrike" cap="none">
                  <a:solidFill>
                    <a:srgbClr val="0032A1"/>
                  </a:solidFill>
                  <a:latin typeface="Arial"/>
                  <a:ea typeface="Arial"/>
                  <a:cs typeface="Arial"/>
                  <a:sym typeface="Arial"/>
                </a:rPr>
                <a:t>verifica riferimento alla modulistica</a:t>
              </a:r>
              <a:endParaRPr sz="1300" b="0" i="0" u="none" strike="noStrike" cap="none">
                <a:solidFill>
                  <a:srgbClr val="0032A1"/>
                </a:solidFill>
                <a:latin typeface="Arial"/>
                <a:ea typeface="Arial"/>
                <a:cs typeface="Arial"/>
                <a:sym typeface="Arial"/>
              </a:endParaRPr>
            </a:p>
            <a:p>
              <a:pPr marL="457200" marR="0" lvl="0" indent="-311150" algn="just" rtl="0">
                <a:lnSpc>
                  <a:spcPct val="115000"/>
                </a:lnSpc>
                <a:spcBef>
                  <a:spcPts val="0"/>
                </a:spcBef>
                <a:spcAft>
                  <a:spcPts val="0"/>
                </a:spcAft>
                <a:buClr>
                  <a:srgbClr val="0032A1"/>
                </a:buClr>
                <a:buSzPts val="1300"/>
                <a:buFont typeface="Arial"/>
                <a:buChar char="●"/>
              </a:pPr>
              <a:r>
                <a:rPr lang="it-IT" sz="1300" b="0" i="0" u="none" strike="noStrike" cap="none">
                  <a:solidFill>
                    <a:srgbClr val="0032A1"/>
                  </a:solidFill>
                  <a:latin typeface="Arial"/>
                  <a:ea typeface="Arial"/>
                  <a:cs typeface="Arial"/>
                  <a:sym typeface="Arial"/>
                </a:rPr>
                <a:t>garantisce i flussi di comunicazione</a:t>
              </a:r>
              <a:endParaRPr sz="1300" b="0" i="0" u="none" strike="noStrike" cap="none">
                <a:solidFill>
                  <a:srgbClr val="0032A1"/>
                </a:solidFill>
                <a:latin typeface="Arial"/>
                <a:ea typeface="Arial"/>
                <a:cs typeface="Arial"/>
                <a:sym typeface="Arial"/>
              </a:endParaRPr>
            </a:p>
            <a:p>
              <a:pPr marL="457200" marR="0" lvl="0" indent="-311150" algn="just" rtl="0">
                <a:lnSpc>
                  <a:spcPct val="115000"/>
                </a:lnSpc>
                <a:spcBef>
                  <a:spcPts val="0"/>
                </a:spcBef>
                <a:spcAft>
                  <a:spcPts val="0"/>
                </a:spcAft>
                <a:buClr>
                  <a:srgbClr val="0032A1"/>
                </a:buClr>
                <a:buSzPts val="1300"/>
                <a:buFont typeface="Arial"/>
                <a:buChar char="●"/>
              </a:pPr>
              <a:r>
                <a:rPr lang="it-IT" sz="1300" b="0" i="0" u="none" strike="noStrike" cap="none">
                  <a:solidFill>
                    <a:srgbClr val="0032A1"/>
                  </a:solidFill>
                  <a:latin typeface="Arial"/>
                  <a:ea typeface="Arial"/>
                  <a:cs typeface="Arial"/>
                  <a:sym typeface="Arial"/>
                </a:rPr>
                <a:t>comunica gli  endpoint BO Suap</a:t>
              </a:r>
              <a:endParaRPr sz="1300" b="0" i="0" u="none" strike="noStrike" cap="none">
                <a:solidFill>
                  <a:srgbClr val="0032A1"/>
                </a:solidFill>
                <a:latin typeface="Arial"/>
                <a:ea typeface="Arial"/>
                <a:cs typeface="Arial"/>
                <a:sym typeface="Arial"/>
              </a:endParaRPr>
            </a:p>
            <a:p>
              <a:pPr marL="457200" marR="0" lvl="0" indent="-311150" algn="just" rtl="0">
                <a:lnSpc>
                  <a:spcPct val="115000"/>
                </a:lnSpc>
                <a:spcBef>
                  <a:spcPts val="0"/>
                </a:spcBef>
                <a:spcAft>
                  <a:spcPts val="0"/>
                </a:spcAft>
                <a:buClr>
                  <a:srgbClr val="0032A1"/>
                </a:buClr>
                <a:buSzPts val="1300"/>
                <a:buFont typeface="Arial"/>
                <a:buChar char="●"/>
              </a:pPr>
              <a:r>
                <a:rPr lang="it-IT" sz="1300" b="0" i="0" u="none" strike="noStrike" cap="none">
                  <a:solidFill>
                    <a:srgbClr val="0032A1"/>
                  </a:solidFill>
                  <a:latin typeface="Arial"/>
                  <a:ea typeface="Arial"/>
                  <a:cs typeface="Arial"/>
                  <a:sym typeface="Arial"/>
                </a:rPr>
                <a:t>prima stesura del descrittore della pratica</a:t>
              </a:r>
              <a:endParaRPr sz="1300" b="0" i="0" u="none" strike="noStrike" cap="none">
                <a:solidFill>
                  <a:srgbClr val="0032A1"/>
                </a:solidFill>
                <a:latin typeface="Arial"/>
                <a:ea typeface="Arial"/>
                <a:cs typeface="Arial"/>
                <a:sym typeface="Arial"/>
              </a:endParaRPr>
            </a:p>
          </p:txBody>
        </p:sp>
      </p:grpSp>
      <p:grpSp>
        <p:nvGrpSpPr>
          <p:cNvPr id="1095" name="Google Shape;1095;g2bbf2f46c1d_1_2276"/>
          <p:cNvGrpSpPr/>
          <p:nvPr/>
        </p:nvGrpSpPr>
        <p:grpSpPr>
          <a:xfrm>
            <a:off x="4689288" y="3183900"/>
            <a:ext cx="3080100" cy="2963100"/>
            <a:chOff x="4689288" y="3183900"/>
            <a:chExt cx="3080100" cy="2963100"/>
          </a:xfrm>
        </p:grpSpPr>
        <p:sp>
          <p:nvSpPr>
            <p:cNvPr id="1096" name="Google Shape;1096;g2bbf2f46c1d_1_2276"/>
            <p:cNvSpPr/>
            <p:nvPr/>
          </p:nvSpPr>
          <p:spPr>
            <a:xfrm>
              <a:off x="4689288" y="3183900"/>
              <a:ext cx="3080100" cy="2963100"/>
            </a:xfrm>
            <a:prstGeom prst="roundRect">
              <a:avLst>
                <a:gd name="adj" fmla="val 16667"/>
              </a:avLst>
            </a:prstGeom>
            <a:solidFill>
              <a:srgbClr val="18A088">
                <a:alpha val="54509"/>
              </a:srgbClr>
            </a:solidFill>
            <a:ln w="25400" cap="flat" cmpd="sng">
              <a:solidFill>
                <a:srgbClr val="18A0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g2bbf2f46c1d_1_2276"/>
            <p:cNvSpPr txBox="1"/>
            <p:nvPr/>
          </p:nvSpPr>
          <p:spPr>
            <a:xfrm>
              <a:off x="4925563" y="3275925"/>
              <a:ext cx="2693100" cy="269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it-IT" sz="2000" b="1" i="0" u="none" strike="noStrike" cap="none">
                  <a:solidFill>
                    <a:srgbClr val="0944A1"/>
                  </a:solidFill>
                  <a:latin typeface="Arial"/>
                  <a:ea typeface="Arial"/>
                  <a:cs typeface="Arial"/>
                  <a:sym typeface="Arial"/>
                </a:rPr>
                <a:t>FO</a:t>
              </a:r>
              <a:r>
                <a:rPr lang="it-IT" sz="1600" b="1" i="0" u="none" strike="noStrike" cap="none">
                  <a:solidFill>
                    <a:srgbClr val="0944A1"/>
                  </a:solidFill>
                  <a:latin typeface="Arial"/>
                  <a:ea typeface="Arial"/>
                  <a:cs typeface="Arial"/>
                  <a:sym typeface="Arial"/>
                </a:rPr>
                <a:t> SUAP</a:t>
              </a:r>
              <a:r>
                <a:rPr lang="it-IT" sz="2000" b="1" i="0" u="none" strike="noStrike" cap="none">
                  <a:solidFill>
                    <a:srgbClr val="0944A1"/>
                  </a:solidFill>
                  <a:latin typeface="Arial"/>
                  <a:ea typeface="Arial"/>
                  <a:cs typeface="Arial"/>
                  <a:sym typeface="Arial"/>
                </a:rPr>
                <a:t>- Catalogo </a:t>
              </a:r>
              <a:br>
                <a:rPr lang="it-IT" sz="2000" b="1" i="0" u="none" strike="noStrike" cap="none">
                  <a:solidFill>
                    <a:srgbClr val="0944A1"/>
                  </a:solidFill>
                  <a:latin typeface="Arial"/>
                  <a:ea typeface="Arial"/>
                  <a:cs typeface="Arial"/>
                  <a:sym typeface="Arial"/>
                </a:rPr>
              </a:br>
              <a:r>
                <a:rPr lang="it-IT" sz="1200" b="1" i="0" u="none" strike="noStrike" cap="none">
                  <a:solidFill>
                    <a:srgbClr val="0944A1"/>
                  </a:solidFill>
                  <a:latin typeface="Arial"/>
                  <a:ea typeface="Arial"/>
                  <a:cs typeface="Arial"/>
                  <a:sym typeface="Arial"/>
                </a:rPr>
                <a:t>[Art.8 comma 1</a:t>
              </a:r>
              <a:br>
                <a:rPr lang="it-IT" sz="1200" b="1" i="0" u="none" strike="noStrike" cap="none">
                  <a:solidFill>
                    <a:srgbClr val="0944A1"/>
                  </a:solidFill>
                  <a:latin typeface="Arial"/>
                  <a:ea typeface="Arial"/>
                  <a:cs typeface="Arial"/>
                  <a:sym typeface="Arial"/>
                </a:rPr>
              </a:br>
              <a:r>
                <a:rPr lang="it-IT" sz="1200" b="1" i="0" u="none" strike="noStrike" cap="none">
                  <a:solidFill>
                    <a:srgbClr val="0944A1"/>
                  </a:solidFill>
                  <a:latin typeface="Arial"/>
                  <a:ea typeface="Arial"/>
                  <a:cs typeface="Arial"/>
                  <a:sym typeface="Arial"/>
                </a:rPr>
                <a:t> Allegato Tecnico DPR n. 160/2010]</a:t>
              </a:r>
              <a:endParaRPr sz="1000" b="0" i="0" u="none" strike="noStrike" cap="none">
                <a:solidFill>
                  <a:srgbClr val="0944A1"/>
                </a:solidFill>
                <a:latin typeface="Arial"/>
                <a:ea typeface="Arial"/>
                <a:cs typeface="Arial"/>
                <a:sym typeface="Arial"/>
              </a:endParaRPr>
            </a:p>
            <a:p>
              <a:pPr marL="457200" marR="0" lvl="0" indent="-304800" algn="just" rtl="0">
                <a:lnSpc>
                  <a:spcPct val="115000"/>
                </a:lnSpc>
                <a:spcBef>
                  <a:spcPts val="1000"/>
                </a:spcBef>
                <a:spcAft>
                  <a:spcPts val="0"/>
                </a:spcAft>
                <a:buClr>
                  <a:srgbClr val="0944A1"/>
                </a:buClr>
                <a:buSzPts val="1200"/>
                <a:buFont typeface="Arial"/>
                <a:buChar char="●"/>
              </a:pPr>
              <a:r>
                <a:rPr lang="it-IT" sz="1200" b="0" i="0" u="none" strike="noStrike" cap="none">
                  <a:solidFill>
                    <a:srgbClr val="0944A1"/>
                  </a:solidFill>
                  <a:latin typeface="Arial"/>
                  <a:ea typeface="Arial"/>
                  <a:cs typeface="Arial"/>
                  <a:sym typeface="Arial"/>
                </a:rPr>
                <a:t>interazioni con l'impresa in modalità digitale</a:t>
              </a:r>
              <a:endParaRPr sz="1200" b="0" i="0" u="none" strike="noStrike" cap="none">
                <a:solidFill>
                  <a:srgbClr val="0944A1"/>
                </a:solidFill>
                <a:latin typeface="Arial"/>
                <a:ea typeface="Arial"/>
                <a:cs typeface="Arial"/>
                <a:sym typeface="Arial"/>
              </a:endParaRPr>
            </a:p>
            <a:p>
              <a:pPr marL="457200" marR="0" lvl="0" indent="-304800" algn="just" rtl="0">
                <a:lnSpc>
                  <a:spcPct val="115000"/>
                </a:lnSpc>
                <a:spcBef>
                  <a:spcPts val="0"/>
                </a:spcBef>
                <a:spcAft>
                  <a:spcPts val="0"/>
                </a:spcAft>
                <a:buClr>
                  <a:srgbClr val="0944A1"/>
                </a:buClr>
                <a:buSzPts val="1200"/>
                <a:buFont typeface="Arial"/>
                <a:buChar char="●"/>
              </a:pPr>
              <a:r>
                <a:rPr lang="it-IT" sz="1200" b="0" i="0" u="none" strike="noStrike" cap="none">
                  <a:solidFill>
                    <a:srgbClr val="0944A1"/>
                  </a:solidFill>
                  <a:latin typeface="Arial"/>
                  <a:ea typeface="Arial"/>
                  <a:cs typeface="Arial"/>
                  <a:sym typeface="Arial"/>
                </a:rPr>
                <a:t>disponibilità delle informazioni </a:t>
              </a:r>
              <a:endParaRPr sz="1200" b="0" i="0" u="none" strike="noStrike" cap="none">
                <a:solidFill>
                  <a:srgbClr val="0944A1"/>
                </a:solidFill>
                <a:latin typeface="Arial"/>
                <a:ea typeface="Arial"/>
                <a:cs typeface="Arial"/>
                <a:sym typeface="Arial"/>
              </a:endParaRPr>
            </a:p>
            <a:p>
              <a:pPr marL="457200" marR="0" lvl="0" indent="-304800" algn="just" rtl="0">
                <a:lnSpc>
                  <a:spcPct val="115000"/>
                </a:lnSpc>
                <a:spcBef>
                  <a:spcPts val="0"/>
                </a:spcBef>
                <a:spcAft>
                  <a:spcPts val="0"/>
                </a:spcAft>
                <a:buClr>
                  <a:srgbClr val="0944A1"/>
                </a:buClr>
                <a:buSzPts val="1200"/>
                <a:buFont typeface="Arial"/>
                <a:buChar char="●"/>
              </a:pPr>
              <a:r>
                <a:rPr lang="it-IT" sz="1200" b="0" i="0" u="none" strike="noStrike" cap="none">
                  <a:solidFill>
                    <a:srgbClr val="0944A1"/>
                  </a:solidFill>
                  <a:latin typeface="Arial"/>
                  <a:ea typeface="Arial"/>
                  <a:cs typeface="Arial"/>
                  <a:sym typeface="Arial"/>
                </a:rPr>
                <a:t>disponibilità  della modulistica unificata e standardizzata</a:t>
              </a:r>
              <a:endParaRPr sz="1200" b="0" i="0" u="none" strike="noStrike" cap="none">
                <a:solidFill>
                  <a:srgbClr val="0944A1"/>
                </a:solidFill>
                <a:latin typeface="Arial"/>
                <a:ea typeface="Arial"/>
                <a:cs typeface="Arial"/>
                <a:sym typeface="Arial"/>
              </a:endParaRPr>
            </a:p>
            <a:p>
              <a:pPr marL="457200" marR="0" lvl="0" indent="-304800" algn="just" rtl="0">
                <a:lnSpc>
                  <a:spcPct val="115000"/>
                </a:lnSpc>
                <a:spcBef>
                  <a:spcPts val="0"/>
                </a:spcBef>
                <a:spcAft>
                  <a:spcPts val="0"/>
                </a:spcAft>
                <a:buClr>
                  <a:srgbClr val="0944A1"/>
                </a:buClr>
                <a:buSzPts val="1200"/>
                <a:buFont typeface="Arial"/>
                <a:buChar char="●"/>
              </a:pPr>
              <a:r>
                <a:rPr lang="it-IT" sz="1200" b="0" i="0" u="none" strike="noStrike" cap="none">
                  <a:solidFill>
                    <a:srgbClr val="0944A1"/>
                  </a:solidFill>
                  <a:latin typeface="Arial"/>
                  <a:ea typeface="Arial"/>
                  <a:cs typeface="Arial"/>
                  <a:sym typeface="Arial"/>
                </a:rPr>
                <a:t>accesso da parte del richiedente all'iter della pratica</a:t>
              </a:r>
              <a:endParaRPr sz="1200" b="0" i="0" u="none" strike="noStrike" cap="none">
                <a:solidFill>
                  <a:srgbClr val="0944A1"/>
                </a:solidFill>
                <a:latin typeface="Arial"/>
                <a:ea typeface="Arial"/>
                <a:cs typeface="Arial"/>
                <a:sym typeface="Arial"/>
              </a:endParaRPr>
            </a:p>
            <a:p>
              <a:pPr marL="457200" marR="0" lvl="0" indent="-304800" algn="just" rtl="0">
                <a:lnSpc>
                  <a:spcPct val="115000"/>
                </a:lnSpc>
                <a:spcBef>
                  <a:spcPts val="0"/>
                </a:spcBef>
                <a:spcAft>
                  <a:spcPts val="0"/>
                </a:spcAft>
                <a:buClr>
                  <a:srgbClr val="0944A1"/>
                </a:buClr>
                <a:buSzPts val="1200"/>
                <a:buFont typeface="Arial"/>
                <a:buChar char="●"/>
              </a:pPr>
              <a:r>
                <a:rPr lang="it-IT" sz="1200" b="0" i="0" u="none" strike="noStrike" cap="none">
                  <a:solidFill>
                    <a:srgbClr val="0944A1"/>
                  </a:solidFill>
                  <a:latin typeface="Arial"/>
                  <a:ea typeface="Arial"/>
                  <a:cs typeface="Arial"/>
                  <a:sym typeface="Arial"/>
                </a:rPr>
                <a:t>superamento dei controlli formali</a:t>
              </a:r>
              <a:endParaRPr sz="1200" b="0" i="0" u="none" strike="noStrike" cap="none">
                <a:solidFill>
                  <a:srgbClr val="0944A1"/>
                </a:solidFill>
                <a:latin typeface="Arial"/>
                <a:ea typeface="Arial"/>
                <a:cs typeface="Arial"/>
                <a:sym typeface="Arial"/>
              </a:endParaRPr>
            </a:p>
          </p:txBody>
        </p:sp>
      </p:grpSp>
      <p:sp>
        <p:nvSpPr>
          <p:cNvPr id="1098" name="Google Shape;1098;g2bbf2f46c1d_1_2276"/>
          <p:cNvSpPr/>
          <p:nvPr/>
        </p:nvSpPr>
        <p:spPr>
          <a:xfrm>
            <a:off x="431520" y="447840"/>
            <a:ext cx="60525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flusso di una pratica nel SSU</a:t>
            </a:r>
            <a:endParaRPr sz="3200" b="0" i="0" u="none" strike="noStrike" cap="none">
              <a:solidFill>
                <a:schemeClr val="dk1"/>
              </a:solidFill>
              <a:latin typeface="Arial"/>
              <a:ea typeface="Arial"/>
              <a:cs typeface="Arial"/>
              <a:sym typeface="Arial"/>
            </a:endParaRPr>
          </a:p>
        </p:txBody>
      </p:sp>
      <p:grpSp>
        <p:nvGrpSpPr>
          <p:cNvPr id="1099" name="Google Shape;1099;g2bbf2f46c1d_1_2276"/>
          <p:cNvGrpSpPr/>
          <p:nvPr/>
        </p:nvGrpSpPr>
        <p:grpSpPr>
          <a:xfrm>
            <a:off x="4324118" y="1019750"/>
            <a:ext cx="3852000" cy="386100"/>
            <a:chOff x="4182130" y="2918650"/>
            <a:chExt cx="3852000" cy="386100"/>
          </a:xfrm>
        </p:grpSpPr>
        <p:sp>
          <p:nvSpPr>
            <p:cNvPr id="1100" name="Google Shape;1100;g2bbf2f46c1d_1_2276"/>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1101" name="Google Shape;1101;g2bbf2f46c1d_1_2276"/>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Titillium Web"/>
                  <a:ea typeface="Titillium Web"/>
                  <a:cs typeface="Titillium Web"/>
                  <a:sym typeface="Titillium Web"/>
                </a:rPr>
                <a:t>Catalogo SSU</a:t>
              </a:r>
              <a:endParaRPr sz="2000" b="0" i="0" u="none" strike="noStrike" cap="none">
                <a:solidFill>
                  <a:srgbClr val="000000"/>
                </a:solidFill>
                <a:latin typeface="Titillium Web"/>
                <a:ea typeface="Titillium Web"/>
                <a:cs typeface="Titillium Web"/>
                <a:sym typeface="Titillium Web"/>
              </a:endParaRPr>
            </a:p>
          </p:txBody>
        </p:sp>
      </p:grpSp>
      <p:sp>
        <p:nvSpPr>
          <p:cNvPr id="1102" name="Google Shape;1102;g2bbf2f46c1d_1_2276"/>
          <p:cNvSpPr/>
          <p:nvPr/>
        </p:nvSpPr>
        <p:spPr>
          <a:xfrm rot="-8100000">
            <a:off x="4687690" y="1297701"/>
            <a:ext cx="177767" cy="1592687"/>
          </a:xfrm>
          <a:prstGeom prst="downArrow">
            <a:avLst>
              <a:gd name="adj1" fmla="val 50000"/>
              <a:gd name="adj2" fmla="val 50000"/>
            </a:avLst>
          </a:prstGeom>
          <a:solidFill>
            <a:srgbClr val="18A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103" name="Google Shape;1103;g2bbf2f46c1d_1_2276"/>
          <p:cNvGrpSpPr/>
          <p:nvPr/>
        </p:nvGrpSpPr>
        <p:grpSpPr>
          <a:xfrm flipH="1">
            <a:off x="6156028" y="1469853"/>
            <a:ext cx="2188177" cy="1251900"/>
            <a:chOff x="11418698" y="3962669"/>
            <a:chExt cx="2188177" cy="1251900"/>
          </a:xfrm>
        </p:grpSpPr>
        <p:sp>
          <p:nvSpPr>
            <p:cNvPr id="1104" name="Google Shape;1104;g2bbf2f46c1d_1_2276"/>
            <p:cNvSpPr/>
            <p:nvPr/>
          </p:nvSpPr>
          <p:spPr>
            <a:xfrm rot="10800000">
              <a:off x="13429275" y="4005328"/>
              <a:ext cx="177600" cy="925800"/>
            </a:xfrm>
            <a:prstGeom prst="downArrow">
              <a:avLst>
                <a:gd name="adj1" fmla="val 50000"/>
                <a:gd name="adj2" fmla="val 50000"/>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05" name="Google Shape;1105;g2bbf2f46c1d_1_2276"/>
            <p:cNvSpPr/>
            <p:nvPr/>
          </p:nvSpPr>
          <p:spPr>
            <a:xfrm rot="-8100000">
              <a:off x="11955765" y="3792276"/>
              <a:ext cx="177767" cy="1592687"/>
            </a:xfrm>
            <a:prstGeom prst="downArrow">
              <a:avLst>
                <a:gd name="adj1" fmla="val 50000"/>
                <a:gd name="adj2" fmla="val 50000"/>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grpSp>
        <p:nvGrpSpPr>
          <p:cNvPr id="1111" name="Google Shape;1111;g2bbf2f46c1d_1_2326"/>
          <p:cNvGrpSpPr/>
          <p:nvPr/>
        </p:nvGrpSpPr>
        <p:grpSpPr>
          <a:xfrm>
            <a:off x="11192074" y="0"/>
            <a:ext cx="1041400" cy="6858000"/>
            <a:chOff x="8114930" y="0"/>
            <a:chExt cx="1041400" cy="6858000"/>
          </a:xfrm>
        </p:grpSpPr>
        <p:pic>
          <p:nvPicPr>
            <p:cNvPr id="1112" name="Google Shape;1112;g2bbf2f46c1d_1_2326"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113" name="Google Shape;1113;g2bbf2f46c1d_1_2326"/>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25</a:t>
              </a:fld>
              <a:endParaRPr sz="1300" b="0" i="0" u="none" strike="noStrike" cap="none">
                <a:solidFill>
                  <a:srgbClr val="0031A2"/>
                </a:solidFill>
                <a:latin typeface="Arial"/>
                <a:ea typeface="Arial"/>
                <a:cs typeface="Arial"/>
                <a:sym typeface="Arial"/>
              </a:endParaRPr>
            </a:p>
          </p:txBody>
        </p:sp>
        <p:pic>
          <p:nvPicPr>
            <p:cNvPr id="1114" name="Google Shape;1114;g2bbf2f46c1d_1_2326"/>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115" name="Google Shape;1115;g2bbf2f46c1d_1_2326"/>
          <p:cNvSpPr/>
          <p:nvPr/>
        </p:nvSpPr>
        <p:spPr>
          <a:xfrm>
            <a:off x="4448300" y="2487650"/>
            <a:ext cx="3251100" cy="3132600"/>
          </a:xfrm>
          <a:prstGeom prst="roundRect">
            <a:avLst>
              <a:gd name="adj" fmla="val 16667"/>
            </a:avLst>
          </a:prstGeom>
          <a:solidFill>
            <a:srgbClr val="18A088">
              <a:alpha val="54509"/>
            </a:srgbClr>
          </a:solidFill>
          <a:ln>
            <a:noFill/>
          </a:ln>
        </p:spPr>
        <p:txBody>
          <a:bodyPr spcFirstLastPara="1" wrap="square" lIns="91425" tIns="91425" rIns="91425" bIns="91425" anchor="t" anchorCtr="0">
            <a:noAutofit/>
          </a:bodyPr>
          <a:lstStyle/>
          <a:p>
            <a:pPr marL="457200" marR="0" lvl="0" indent="-298450" algn="just" rtl="0">
              <a:lnSpc>
                <a:spcPct val="115000"/>
              </a:lnSpc>
              <a:spcBef>
                <a:spcPts val="0"/>
              </a:spcBef>
              <a:spcAft>
                <a:spcPts val="0"/>
              </a:spcAft>
              <a:buClr>
                <a:srgbClr val="0944A1"/>
              </a:buClr>
              <a:buSzPts val="1100"/>
              <a:buFont typeface="Arial"/>
              <a:buChar char="●"/>
            </a:pPr>
            <a:endParaRPr sz="1100" b="0" i="0" u="none" strike="noStrike" cap="none">
              <a:solidFill>
                <a:srgbClr val="0944A1"/>
              </a:solidFill>
              <a:latin typeface="Arial"/>
              <a:ea typeface="Arial"/>
              <a:cs typeface="Arial"/>
              <a:sym typeface="Arial"/>
            </a:endParaRPr>
          </a:p>
        </p:txBody>
      </p:sp>
      <p:sp>
        <p:nvSpPr>
          <p:cNvPr id="1116" name="Google Shape;1116;g2bbf2f46c1d_1_2326"/>
          <p:cNvSpPr/>
          <p:nvPr/>
        </p:nvSpPr>
        <p:spPr>
          <a:xfrm>
            <a:off x="8132975" y="2487650"/>
            <a:ext cx="3251100" cy="3145800"/>
          </a:xfrm>
          <a:prstGeom prst="roundRect">
            <a:avLst>
              <a:gd name="adj" fmla="val 16667"/>
            </a:avLst>
          </a:prstGeom>
          <a:solidFill>
            <a:srgbClr val="18A088">
              <a:alpha val="54509"/>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g2bbf2f46c1d_1_2326"/>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38100" lvl="0" indent="0" algn="r" rtl="0">
              <a:lnSpc>
                <a:spcPct val="118214"/>
              </a:lnSpc>
              <a:spcBef>
                <a:spcPts val="0"/>
              </a:spcBef>
              <a:spcAft>
                <a:spcPts val="0"/>
              </a:spcAft>
              <a:buSzPts val="1200"/>
              <a:buNone/>
            </a:pPr>
            <a:fld id="{00000000-1234-1234-1234-123412341234}" type="slidenum">
              <a:rPr lang="it-IT"/>
              <a:t>25</a:t>
            </a:fld>
            <a:endParaRPr/>
          </a:p>
        </p:txBody>
      </p:sp>
      <p:sp>
        <p:nvSpPr>
          <p:cNvPr id="1118" name="Google Shape;1118;g2bbf2f46c1d_1_2326"/>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119" name="Google Shape;1119;g2bbf2f46c1d_1_2326"/>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120" name="Google Shape;1120;g2bbf2f46c1d_1_2326"/>
          <p:cNvSpPr/>
          <p:nvPr/>
        </p:nvSpPr>
        <p:spPr>
          <a:xfrm>
            <a:off x="456701" y="271700"/>
            <a:ext cx="7031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Adeguamento Front Office SUAP</a:t>
            </a:r>
            <a:endParaRPr sz="3200" b="1" i="0" u="none" strike="noStrike" cap="none">
              <a:solidFill>
                <a:srgbClr val="24509A"/>
              </a:solidFill>
              <a:latin typeface="Arial"/>
              <a:ea typeface="Arial"/>
              <a:cs typeface="Arial"/>
              <a:sym typeface="Arial"/>
            </a:endParaRPr>
          </a:p>
        </p:txBody>
      </p:sp>
      <p:sp>
        <p:nvSpPr>
          <p:cNvPr id="1121" name="Google Shape;1121;g2bbf2f46c1d_1_2326"/>
          <p:cNvSpPr/>
          <p:nvPr/>
        </p:nvSpPr>
        <p:spPr>
          <a:xfrm>
            <a:off x="8132975" y="3892550"/>
            <a:ext cx="3251100" cy="1607400"/>
          </a:xfrm>
          <a:prstGeom prst="rect">
            <a:avLst/>
          </a:prstGeom>
          <a:noFill/>
          <a:ln>
            <a:noFill/>
          </a:ln>
        </p:spPr>
        <p:txBody>
          <a:bodyPr spcFirstLastPara="1" wrap="square" lIns="121900" tIns="121900" rIns="121900" bIns="121900" anchor="t" anchorCtr="0">
            <a:noAutofit/>
          </a:bodyPr>
          <a:lstStyle/>
          <a:p>
            <a:pPr marL="360000" marR="0" lvl="0" indent="-2498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I </a:t>
            </a:r>
            <a:r>
              <a:rPr lang="it-IT" sz="1100" b="1" i="0" u="none" strike="noStrike" cap="none">
                <a:solidFill>
                  <a:srgbClr val="0944A1"/>
                </a:solidFill>
                <a:latin typeface="Arial"/>
                <a:ea typeface="Arial"/>
                <a:cs typeface="Arial"/>
                <a:sym typeface="Arial"/>
              </a:rPr>
              <a:t>Comuni </a:t>
            </a:r>
            <a:r>
              <a:rPr lang="it-IT" sz="1100" b="0" i="0" u="none" strike="noStrike" cap="none">
                <a:solidFill>
                  <a:srgbClr val="0944A1"/>
                </a:solidFill>
                <a:latin typeface="Arial"/>
                <a:ea typeface="Arial"/>
                <a:cs typeface="Arial"/>
                <a:sym typeface="Arial"/>
              </a:rPr>
              <a:t>che scelgono una componente di mercato dovranno accertarsi che tale componente sia adeguata specifiche tecniche pubblicate in data 25.11.2023</a:t>
            </a:r>
            <a:endParaRPr sz="1100" b="0" i="0" u="none" strike="noStrike" cap="none">
              <a:solidFill>
                <a:srgbClr val="0944A1"/>
              </a:solidFill>
              <a:latin typeface="Arial"/>
              <a:ea typeface="Arial"/>
              <a:cs typeface="Arial"/>
              <a:sym typeface="Arial"/>
            </a:endParaRPr>
          </a:p>
          <a:p>
            <a:pPr marL="360000" marR="0" lvl="0" indent="-249850"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Gli operatori di mercato provvedono autonomamente  all’adeguamento della componente secondo le specifiche tecniche pubblicate in data 25.11.2023 </a:t>
            </a:r>
            <a:endParaRPr sz="900" b="0" i="0" u="none" strike="noStrike" cap="none">
              <a:solidFill>
                <a:srgbClr val="0944A1"/>
              </a:solidFill>
              <a:latin typeface="Arial"/>
              <a:ea typeface="Arial"/>
              <a:cs typeface="Arial"/>
              <a:sym typeface="Arial"/>
            </a:endParaRPr>
          </a:p>
        </p:txBody>
      </p:sp>
      <p:sp>
        <p:nvSpPr>
          <p:cNvPr id="1122" name="Google Shape;1122;g2bbf2f46c1d_1_2326"/>
          <p:cNvSpPr/>
          <p:nvPr/>
        </p:nvSpPr>
        <p:spPr>
          <a:xfrm>
            <a:off x="884050" y="2466050"/>
            <a:ext cx="3251100" cy="3132600"/>
          </a:xfrm>
          <a:prstGeom prst="roundRect">
            <a:avLst>
              <a:gd name="adj" fmla="val 16667"/>
            </a:avLst>
          </a:prstGeom>
          <a:solidFill>
            <a:srgbClr val="80CBBE"/>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g2bbf2f46c1d_1_2326"/>
          <p:cNvSpPr/>
          <p:nvPr/>
        </p:nvSpPr>
        <p:spPr>
          <a:xfrm>
            <a:off x="838925" y="4007900"/>
            <a:ext cx="3219900" cy="1112100"/>
          </a:xfrm>
          <a:prstGeom prst="rect">
            <a:avLst/>
          </a:prstGeom>
          <a:noFill/>
          <a:ln>
            <a:noFill/>
          </a:ln>
        </p:spPr>
        <p:txBody>
          <a:bodyPr spcFirstLastPara="1" wrap="square" lIns="90000" tIns="121900" rIns="121900" bIns="121900" anchor="t" anchorCtr="0">
            <a:noAutofit/>
          </a:bodyPr>
          <a:lstStyle/>
          <a:p>
            <a:pPr marL="457200" marR="0" lvl="0" indent="-298450"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Il Sistema Camerale</a:t>
            </a:r>
            <a:r>
              <a:rPr lang="it-IT" sz="1100" b="0" i="0" u="none" strike="noStrike" cap="none">
                <a:solidFill>
                  <a:srgbClr val="0944A1"/>
                </a:solidFill>
                <a:latin typeface="Arial"/>
                <a:ea typeface="Arial"/>
                <a:cs typeface="Arial"/>
                <a:sym typeface="Arial"/>
              </a:rPr>
              <a:t> per il tramite di Infocamere provvede all’adeguamento della componente secondo le specifiche tecniche pubblicate in data 25.11.2023</a:t>
            </a:r>
            <a:endParaRPr sz="1100" b="0" i="0" u="none" strike="noStrike" cap="none">
              <a:solidFill>
                <a:srgbClr val="0944A1"/>
              </a:solidFill>
              <a:latin typeface="Arial"/>
              <a:ea typeface="Arial"/>
              <a:cs typeface="Arial"/>
              <a:sym typeface="Arial"/>
            </a:endParaRPr>
          </a:p>
          <a:p>
            <a:pPr marL="4572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944A1"/>
              </a:solidFill>
              <a:latin typeface="Arial"/>
              <a:ea typeface="Arial"/>
              <a:cs typeface="Arial"/>
              <a:sym typeface="Arial"/>
            </a:endParaRPr>
          </a:p>
        </p:txBody>
      </p:sp>
      <p:sp>
        <p:nvSpPr>
          <p:cNvPr id="1124" name="Google Shape;1124;g2bbf2f46c1d_1_2326"/>
          <p:cNvSpPr/>
          <p:nvPr/>
        </p:nvSpPr>
        <p:spPr>
          <a:xfrm>
            <a:off x="4485950" y="3892550"/>
            <a:ext cx="3219900" cy="1342800"/>
          </a:xfrm>
          <a:prstGeom prst="rect">
            <a:avLst/>
          </a:prstGeom>
          <a:noFill/>
          <a:ln>
            <a:noFill/>
          </a:ln>
        </p:spPr>
        <p:txBody>
          <a:bodyPr spcFirstLastPara="1" wrap="square" lIns="121900" tIns="121900" rIns="121900" bIns="121900" anchor="t" anchorCtr="0">
            <a:noAutofit/>
          </a:bodyPr>
          <a:lstStyle/>
          <a:p>
            <a:pPr marL="447675" marR="0" lvl="0" indent="-250825"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Le Regioni</a:t>
            </a:r>
            <a:r>
              <a:rPr lang="it-IT" sz="1100" b="0" i="0" u="none" strike="noStrike" cap="none">
                <a:solidFill>
                  <a:srgbClr val="0944A1"/>
                </a:solidFill>
                <a:latin typeface="Arial"/>
                <a:ea typeface="Arial"/>
                <a:cs typeface="Arial"/>
                <a:sym typeface="Arial"/>
              </a:rPr>
              <a:t>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a:p>
            <a:pPr marL="447675" marR="0" lvl="0" indent="-250825"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I Comuni si rivolgono alla regione per la messa a norma  </a:t>
            </a:r>
            <a:endParaRPr sz="900" b="0" i="0" u="none" strike="noStrike" cap="none">
              <a:solidFill>
                <a:srgbClr val="0944A1"/>
              </a:solidFill>
              <a:latin typeface="Arial"/>
              <a:ea typeface="Arial"/>
              <a:cs typeface="Arial"/>
              <a:sym typeface="Arial"/>
            </a:endParaRPr>
          </a:p>
        </p:txBody>
      </p:sp>
      <p:grpSp>
        <p:nvGrpSpPr>
          <p:cNvPr id="1125" name="Google Shape;1125;g2bbf2f46c1d_1_2326"/>
          <p:cNvGrpSpPr/>
          <p:nvPr/>
        </p:nvGrpSpPr>
        <p:grpSpPr>
          <a:xfrm>
            <a:off x="4257375" y="971750"/>
            <a:ext cx="3442025" cy="2920800"/>
            <a:chOff x="4233000" y="971750"/>
            <a:chExt cx="3442025" cy="2920800"/>
          </a:xfrm>
        </p:grpSpPr>
        <p:sp>
          <p:nvSpPr>
            <p:cNvPr id="1126" name="Google Shape;1126;g2bbf2f46c1d_1_2326"/>
            <p:cNvSpPr/>
            <p:nvPr/>
          </p:nvSpPr>
          <p:spPr>
            <a:xfrm>
              <a:off x="4233000" y="971750"/>
              <a:ext cx="3251100" cy="2920800"/>
            </a:xfrm>
            <a:prstGeom prst="roundRect">
              <a:avLst>
                <a:gd name="adj" fmla="val 16667"/>
              </a:avLst>
            </a:prstGeom>
            <a:solidFill>
              <a:srgbClr val="FFFDF7"/>
            </a:solidFill>
            <a:ln w="19050" cap="flat" cmpd="sng">
              <a:solidFill>
                <a:srgbClr val="82BC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127" name="Google Shape;1127;g2bbf2f46c1d_1_2326"/>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Piattaforme Regionali</a:t>
              </a:r>
              <a:endParaRPr sz="2500" b="0" i="0" u="none" strike="noStrike" cap="none">
                <a:solidFill>
                  <a:srgbClr val="0944A1"/>
                </a:solidFill>
                <a:latin typeface="Arial"/>
                <a:ea typeface="Arial"/>
                <a:cs typeface="Arial"/>
                <a:sym typeface="Arial"/>
              </a:endParaRPr>
            </a:p>
          </p:txBody>
        </p:sp>
        <p:sp>
          <p:nvSpPr>
            <p:cNvPr id="1128" name="Google Shape;1128;g2bbf2f46c1d_1_2326"/>
            <p:cNvSpPr/>
            <p:nvPr/>
          </p:nvSpPr>
          <p:spPr>
            <a:xfrm>
              <a:off x="4375250" y="1928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400"/>
                <a:buFont typeface="Arial"/>
                <a:buNone/>
              </a:pPr>
              <a:r>
                <a:rPr lang="it-IT" sz="1400" b="0" i="0" u="none" strike="noStrike" cap="none">
                  <a:solidFill>
                    <a:srgbClr val="0944A1"/>
                  </a:solidFill>
                  <a:latin typeface="Arial"/>
                  <a:ea typeface="Arial"/>
                  <a:cs typeface="Arial"/>
                  <a:sym typeface="Arial"/>
                </a:rPr>
                <a:t>Abruzzo, Calabria, Emilia Romagna, Friuli Venezia Giulia, Marche, Sardegna, Toscana, Umbria, Valle d'Aosta</a:t>
              </a:r>
              <a:endParaRPr sz="1100" b="0" i="0" u="none" strike="noStrike" cap="none">
                <a:solidFill>
                  <a:srgbClr val="0D5DDF"/>
                </a:solidFill>
                <a:latin typeface="Arial"/>
                <a:ea typeface="Arial"/>
                <a:cs typeface="Arial"/>
                <a:sym typeface="Arial"/>
              </a:endParaRPr>
            </a:p>
          </p:txBody>
        </p:sp>
        <p:sp>
          <p:nvSpPr>
            <p:cNvPr id="1129" name="Google Shape;1129;g2bbf2f46c1d_1_2326"/>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Front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130" name="Google Shape;1130;g2bbf2f46c1d_1_2326"/>
          <p:cNvGrpSpPr/>
          <p:nvPr/>
        </p:nvGrpSpPr>
        <p:grpSpPr>
          <a:xfrm>
            <a:off x="693125" y="971750"/>
            <a:ext cx="3442025" cy="2920800"/>
            <a:chOff x="4233000" y="971750"/>
            <a:chExt cx="3442025" cy="2920800"/>
          </a:xfrm>
        </p:grpSpPr>
        <p:sp>
          <p:nvSpPr>
            <p:cNvPr id="1131" name="Google Shape;1131;g2bbf2f46c1d_1_2326"/>
            <p:cNvSpPr/>
            <p:nvPr/>
          </p:nvSpPr>
          <p:spPr>
            <a:xfrm>
              <a:off x="4233000" y="971750"/>
              <a:ext cx="3251100" cy="2920800"/>
            </a:xfrm>
            <a:prstGeom prst="roundRect">
              <a:avLst>
                <a:gd name="adj" fmla="val 16667"/>
              </a:avLst>
            </a:prstGeom>
            <a:solidFill>
              <a:srgbClr val="FFFDF7"/>
            </a:solidFill>
            <a:ln w="19050" cap="flat" cmpd="sng">
              <a:solidFill>
                <a:srgbClr val="82BC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132" name="Google Shape;1132;g2bbf2f46c1d_1_2326"/>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Camerale</a:t>
              </a:r>
              <a:endParaRPr sz="2500" b="0" i="0" u="none" strike="noStrike" cap="none">
                <a:solidFill>
                  <a:srgbClr val="0944A1"/>
                </a:solidFill>
                <a:latin typeface="Arial"/>
                <a:ea typeface="Arial"/>
                <a:cs typeface="Arial"/>
                <a:sym typeface="Arial"/>
              </a:endParaRPr>
            </a:p>
          </p:txBody>
        </p:sp>
        <p:sp>
          <p:nvSpPr>
            <p:cNvPr id="1133" name="Google Shape;1133;g2bbf2f46c1d_1_2326"/>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4073 Comuni interessati</a:t>
              </a:r>
              <a:endParaRPr sz="1400" b="0" i="0" u="none" strike="noStrike" cap="none">
                <a:solidFill>
                  <a:srgbClr val="0944A1"/>
                </a:solidFill>
                <a:latin typeface="Arial"/>
                <a:ea typeface="Arial"/>
                <a:cs typeface="Arial"/>
                <a:sym typeface="Arial"/>
              </a:endParaRPr>
            </a:p>
          </p:txBody>
        </p:sp>
        <p:sp>
          <p:nvSpPr>
            <p:cNvPr id="1134" name="Google Shape;1134;g2bbf2f46c1d_1_2326"/>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Front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135" name="Google Shape;1135;g2bbf2f46c1d_1_2326"/>
          <p:cNvGrpSpPr/>
          <p:nvPr/>
        </p:nvGrpSpPr>
        <p:grpSpPr>
          <a:xfrm>
            <a:off x="7942050" y="971750"/>
            <a:ext cx="3442025" cy="2920800"/>
            <a:chOff x="4233000" y="971750"/>
            <a:chExt cx="3442025" cy="2920800"/>
          </a:xfrm>
        </p:grpSpPr>
        <p:sp>
          <p:nvSpPr>
            <p:cNvPr id="1136" name="Google Shape;1136;g2bbf2f46c1d_1_2326"/>
            <p:cNvSpPr/>
            <p:nvPr/>
          </p:nvSpPr>
          <p:spPr>
            <a:xfrm>
              <a:off x="4233000" y="971750"/>
              <a:ext cx="3251100" cy="2920800"/>
            </a:xfrm>
            <a:prstGeom prst="roundRect">
              <a:avLst>
                <a:gd name="adj" fmla="val 16667"/>
              </a:avLst>
            </a:prstGeom>
            <a:solidFill>
              <a:srgbClr val="FFFDF7"/>
            </a:solidFill>
            <a:ln w="19050" cap="flat" cmpd="sng">
              <a:solidFill>
                <a:srgbClr val="82BC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137" name="Google Shape;1137;g2bbf2f46c1d_1_2326"/>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Autonomi</a:t>
              </a:r>
              <a:endParaRPr sz="2500" b="0" i="0" u="none" strike="noStrike" cap="none">
                <a:solidFill>
                  <a:srgbClr val="0944A1"/>
                </a:solidFill>
                <a:latin typeface="Arial"/>
                <a:ea typeface="Arial"/>
                <a:cs typeface="Arial"/>
                <a:sym typeface="Arial"/>
              </a:endParaRPr>
            </a:p>
          </p:txBody>
        </p:sp>
        <p:sp>
          <p:nvSpPr>
            <p:cNvPr id="1138" name="Google Shape;1138;g2bbf2f46c1d_1_2326"/>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Componente fornita da soluzioni di mercato</a:t>
              </a:r>
              <a:endParaRPr sz="1400" b="0" i="0" u="none" strike="noStrike" cap="none">
                <a:solidFill>
                  <a:srgbClr val="0944A1"/>
                </a:solidFill>
                <a:latin typeface="Arial"/>
                <a:ea typeface="Arial"/>
                <a:cs typeface="Arial"/>
                <a:sym typeface="Arial"/>
              </a:endParaRPr>
            </a:p>
          </p:txBody>
        </p:sp>
        <p:sp>
          <p:nvSpPr>
            <p:cNvPr id="1139" name="Google Shape;1139;g2bbf2f46c1d_1_2326"/>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Front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sp>
        <p:nvSpPr>
          <p:cNvPr id="1140" name="Google Shape;1140;g2bbf2f46c1d_1_2326"/>
          <p:cNvSpPr txBox="1"/>
          <p:nvPr/>
        </p:nvSpPr>
        <p:spPr>
          <a:xfrm>
            <a:off x="884050" y="5787138"/>
            <a:ext cx="11384400" cy="68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rgbClr val="0944A1"/>
                </a:solidFill>
                <a:latin typeface="Arial"/>
                <a:ea typeface="Arial"/>
                <a:cs typeface="Arial"/>
                <a:sym typeface="Arial"/>
              </a:rPr>
              <a:t>Il Gestore del Catalogo fornisce supporto per integrazione delle componenti al fine di garantire il funzionamento del sistema SSU</a:t>
            </a:r>
            <a:endParaRPr sz="3200" b="1"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pic>
        <p:nvPicPr>
          <p:cNvPr id="1145" name="Google Shape;1145;g2bbf2f46c1d_1_2360"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1146" name="Google Shape;1146;g2bbf2f46c1d_1_2360"/>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1147" name="Google Shape;1147;g2bbf2f46c1d_1_2360"/>
          <p:cNvSpPr/>
          <p:nvPr/>
        </p:nvSpPr>
        <p:spPr>
          <a:xfrm>
            <a:off x="2060160" y="18345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Componente</a:t>
            </a:r>
            <a:endParaRPr sz="6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Back office SUAP</a:t>
            </a:r>
            <a:endParaRPr sz="3200" b="0" i="0" u="none" strike="noStrike" cap="none">
              <a:solidFill>
                <a:srgbClr val="000000"/>
              </a:solidFill>
              <a:latin typeface="Arial"/>
              <a:ea typeface="Arial"/>
              <a:cs typeface="Arial"/>
              <a:sym typeface="Arial"/>
            </a:endParaRPr>
          </a:p>
        </p:txBody>
      </p:sp>
      <p:sp>
        <p:nvSpPr>
          <p:cNvPr id="1148" name="Google Shape;1148;g2bbf2f46c1d_1_2360"/>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g2bbf2f46c1d_1_2360"/>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150" name="Google Shape;1150;g2bbf2f46c1d_1_2360"/>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g2bbf2f46c1d_1_2370"/>
          <p:cNvSpPr/>
          <p:nvPr/>
        </p:nvSpPr>
        <p:spPr>
          <a:xfrm>
            <a:off x="2950080" y="2167680"/>
            <a:ext cx="6326700" cy="6326700"/>
          </a:xfrm>
          <a:prstGeom prst="ellipse">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g2bbf2f46c1d_1_2370"/>
          <p:cNvSpPr/>
          <p:nvPr/>
        </p:nvSpPr>
        <p:spPr>
          <a:xfrm>
            <a:off x="1454880" y="6331560"/>
            <a:ext cx="9954300" cy="537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chemeClr val="dk1"/>
              </a:solidFill>
              <a:latin typeface="Arial"/>
              <a:ea typeface="Arial"/>
              <a:cs typeface="Arial"/>
              <a:sym typeface="Arial"/>
            </a:endParaRPr>
          </a:p>
        </p:txBody>
      </p:sp>
      <p:sp>
        <p:nvSpPr>
          <p:cNvPr id="1157" name="Google Shape;1157;g2bbf2f46c1d_1_2370"/>
          <p:cNvSpPr/>
          <p:nvPr/>
        </p:nvSpPr>
        <p:spPr>
          <a:xfrm>
            <a:off x="431525" y="447850"/>
            <a:ext cx="8855100" cy="54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L’ecosistema informatico degli Sportelli Unici</a:t>
            </a:r>
            <a:endParaRPr sz="3200" b="0" i="0" u="none" strike="noStrike" cap="none">
              <a:solidFill>
                <a:schemeClr val="dk1"/>
              </a:solidFill>
              <a:latin typeface="Arial"/>
              <a:ea typeface="Arial"/>
              <a:cs typeface="Arial"/>
              <a:sym typeface="Arial"/>
            </a:endParaRPr>
          </a:p>
        </p:txBody>
      </p:sp>
      <p:sp>
        <p:nvSpPr>
          <p:cNvPr id="1158" name="Google Shape;1158;g2bbf2f46c1d_1_2370"/>
          <p:cNvSpPr/>
          <p:nvPr/>
        </p:nvSpPr>
        <p:spPr>
          <a:xfrm>
            <a:off x="3716580" y="5538720"/>
            <a:ext cx="4793700" cy="7008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it-IT" sz="1600" b="0" i="0" u="none" strike="noStrike" cap="none">
                <a:solidFill>
                  <a:srgbClr val="184B9A"/>
                </a:solidFill>
                <a:latin typeface="Arial"/>
                <a:ea typeface="Arial"/>
                <a:cs typeface="Arial"/>
                <a:sym typeface="Arial"/>
              </a:rPr>
              <a:t>Sistema informatico degli Sportelli Unici</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1159" name="Google Shape;1159;g2bbf2f46c1d_1_2370"/>
          <p:cNvGrpSpPr/>
          <p:nvPr/>
        </p:nvGrpSpPr>
        <p:grpSpPr>
          <a:xfrm>
            <a:off x="11192074" y="0"/>
            <a:ext cx="1041400" cy="6858000"/>
            <a:chOff x="8114930" y="0"/>
            <a:chExt cx="1041400" cy="6858000"/>
          </a:xfrm>
        </p:grpSpPr>
        <p:pic>
          <p:nvPicPr>
            <p:cNvPr id="1160" name="Google Shape;1160;g2bbf2f46c1d_1_2370"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161" name="Google Shape;1161;g2bbf2f46c1d_1_2370"/>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27</a:t>
              </a:fld>
              <a:endParaRPr sz="1300" b="0" i="0" u="none" strike="noStrike" cap="none">
                <a:solidFill>
                  <a:srgbClr val="0031A2"/>
                </a:solidFill>
                <a:latin typeface="Arial"/>
                <a:ea typeface="Arial"/>
                <a:cs typeface="Arial"/>
                <a:sym typeface="Arial"/>
              </a:endParaRPr>
            </a:p>
          </p:txBody>
        </p:sp>
        <p:pic>
          <p:nvPicPr>
            <p:cNvPr id="1162" name="Google Shape;1162;g2bbf2f46c1d_1_2370"/>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163" name="Google Shape;1163;g2bbf2f46c1d_1_2370"/>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164" name="Google Shape;1164;g2bbf2f46c1d_1_2370"/>
          <p:cNvPicPr preferRelativeResize="0"/>
          <p:nvPr/>
        </p:nvPicPr>
        <p:blipFill rotWithShape="1">
          <a:blip r:embed="rId5">
            <a:alphaModFix/>
          </a:blip>
          <a:srcRect/>
          <a:stretch/>
        </p:blipFill>
        <p:spPr>
          <a:xfrm>
            <a:off x="3695733" y="6452128"/>
            <a:ext cx="4800533" cy="337245"/>
          </a:xfrm>
          <a:prstGeom prst="rect">
            <a:avLst/>
          </a:prstGeom>
          <a:noFill/>
          <a:ln>
            <a:noFill/>
          </a:ln>
        </p:spPr>
      </p:pic>
      <p:grpSp>
        <p:nvGrpSpPr>
          <p:cNvPr id="1165" name="Google Shape;1165;g2bbf2f46c1d_1_2370"/>
          <p:cNvGrpSpPr/>
          <p:nvPr/>
        </p:nvGrpSpPr>
        <p:grpSpPr>
          <a:xfrm>
            <a:off x="3954525" y="1592075"/>
            <a:ext cx="4317811" cy="3875413"/>
            <a:chOff x="3949224" y="1592075"/>
            <a:chExt cx="4317811" cy="3875413"/>
          </a:xfrm>
        </p:grpSpPr>
        <p:sp>
          <p:nvSpPr>
            <p:cNvPr id="1166" name="Google Shape;1166;g2bbf2f46c1d_1_2370"/>
            <p:cNvSpPr/>
            <p:nvPr/>
          </p:nvSpPr>
          <p:spPr>
            <a:xfrm>
              <a:off x="5576230" y="1592075"/>
              <a:ext cx="1063800" cy="35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1800"/>
                <a:buFont typeface="Arial"/>
                <a:buNone/>
              </a:pPr>
              <a:r>
                <a:rPr lang="it-IT" sz="2300" b="1" i="0" u="none" strike="noStrike" cap="none">
                  <a:solidFill>
                    <a:srgbClr val="287EB9"/>
                  </a:solidFill>
                  <a:latin typeface="Arial"/>
                  <a:ea typeface="Arial"/>
                  <a:cs typeface="Arial"/>
                  <a:sym typeface="Arial"/>
                </a:rPr>
                <a:t>PDND</a:t>
              </a:r>
              <a:endParaRPr sz="2300" b="0" i="0" u="none" strike="noStrike" cap="none">
                <a:solidFill>
                  <a:srgbClr val="287EB9"/>
                </a:solidFill>
                <a:latin typeface="Arial"/>
                <a:ea typeface="Arial"/>
                <a:cs typeface="Arial"/>
                <a:sym typeface="Arial"/>
              </a:endParaRPr>
            </a:p>
          </p:txBody>
        </p:sp>
        <p:sp>
          <p:nvSpPr>
            <p:cNvPr id="1167" name="Google Shape;1167;g2bbf2f46c1d_1_2370"/>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1168" name="Google Shape;1168;g2bbf2f46c1d_1_2370"/>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Arial"/>
                  <a:ea typeface="Arial"/>
                  <a:cs typeface="Arial"/>
                  <a:sym typeface="Arial"/>
                </a:rPr>
                <a:t>Catalogo SSU</a:t>
              </a:r>
              <a:endParaRPr sz="2000" b="0" i="0" u="none" strike="noStrike" cap="none">
                <a:solidFill>
                  <a:srgbClr val="000000"/>
                </a:solidFill>
                <a:latin typeface="Arial"/>
                <a:ea typeface="Arial"/>
                <a:cs typeface="Arial"/>
                <a:sym typeface="Arial"/>
              </a:endParaRPr>
            </a:p>
          </p:txBody>
        </p:sp>
        <p:grpSp>
          <p:nvGrpSpPr>
            <p:cNvPr id="1169" name="Google Shape;1169;g2bbf2f46c1d_1_2370"/>
            <p:cNvGrpSpPr/>
            <p:nvPr/>
          </p:nvGrpSpPr>
          <p:grpSpPr>
            <a:xfrm>
              <a:off x="3949224" y="3380633"/>
              <a:ext cx="4317811" cy="2086855"/>
              <a:chOff x="3949224" y="3380633"/>
              <a:chExt cx="4317811" cy="2086855"/>
            </a:xfrm>
          </p:grpSpPr>
          <p:sp>
            <p:nvSpPr>
              <p:cNvPr id="1170" name="Google Shape;1170;g2bbf2f46c1d_1_2370"/>
              <p:cNvSpPr/>
              <p:nvPr/>
            </p:nvSpPr>
            <p:spPr>
              <a:xfrm>
                <a:off x="6877735" y="4092588"/>
                <a:ext cx="1389300" cy="1374900"/>
              </a:xfrm>
              <a:prstGeom prst="ellipse">
                <a:avLst/>
              </a:prstGeom>
              <a:solidFill>
                <a:srgbClr val="CCCCCC"/>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171" name="Google Shape;1171;g2bbf2f46c1d_1_2370"/>
              <p:cNvSpPr/>
              <p:nvPr/>
            </p:nvSpPr>
            <p:spPr>
              <a:xfrm>
                <a:off x="7040555" y="4504360"/>
                <a:ext cx="10638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ENTI TERZI</a:t>
                </a:r>
                <a:endParaRPr sz="1400" b="0" i="0" u="none" strike="noStrike" cap="none">
                  <a:solidFill>
                    <a:srgbClr val="FFFFFF"/>
                  </a:solidFill>
                  <a:latin typeface="Arial"/>
                  <a:ea typeface="Arial"/>
                  <a:cs typeface="Arial"/>
                  <a:sym typeface="Arial"/>
                </a:endParaRPr>
              </a:p>
            </p:txBody>
          </p:sp>
          <p:pic>
            <p:nvPicPr>
              <p:cNvPr id="1172" name="Google Shape;1172;g2bbf2f46c1d_1_2370" descr="Preview"/>
              <p:cNvPicPr preferRelativeResize="0"/>
              <p:nvPr/>
            </p:nvPicPr>
            <p:blipFill rotWithShape="1">
              <a:blip r:embed="rId6">
                <a:alphaModFix/>
              </a:blip>
              <a:srcRect/>
              <a:stretch/>
            </p:blipFill>
            <p:spPr>
              <a:xfrm>
                <a:off x="7336450" y="4928020"/>
                <a:ext cx="471890" cy="467004"/>
              </a:xfrm>
              <a:prstGeom prst="rect">
                <a:avLst/>
              </a:prstGeom>
              <a:noFill/>
              <a:ln>
                <a:noFill/>
              </a:ln>
            </p:spPr>
          </p:pic>
          <p:sp>
            <p:nvSpPr>
              <p:cNvPr id="1173" name="Google Shape;1173;g2bbf2f46c1d_1_2370"/>
              <p:cNvSpPr/>
              <p:nvPr/>
            </p:nvSpPr>
            <p:spPr>
              <a:xfrm rot="10800000">
                <a:off x="7483550" y="3409752"/>
                <a:ext cx="177600" cy="671700"/>
              </a:xfrm>
              <a:prstGeom prst="downArrow">
                <a:avLst>
                  <a:gd name="adj1" fmla="val 50000"/>
                  <a:gd name="adj2" fmla="val 50000"/>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74" name="Google Shape;1174;g2bbf2f46c1d_1_2370"/>
              <p:cNvSpPr/>
              <p:nvPr/>
            </p:nvSpPr>
            <p:spPr>
              <a:xfrm>
                <a:off x="5415684" y="4092588"/>
                <a:ext cx="1389300" cy="1374900"/>
              </a:xfrm>
              <a:prstGeom prst="ellipse">
                <a:avLst/>
              </a:prstGeom>
              <a:solidFill>
                <a:srgbClr val="F39C0F"/>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175" name="Google Shape;1175;g2bbf2f46c1d_1_2370"/>
              <p:cNvSpPr/>
              <p:nvPr/>
            </p:nvSpPr>
            <p:spPr>
              <a:xfrm>
                <a:off x="5441825" y="4504350"/>
                <a:ext cx="13893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sp>
            <p:nvSpPr>
              <p:cNvPr id="1176" name="Google Shape;1176;g2bbf2f46c1d_1_2370"/>
              <p:cNvSpPr/>
              <p:nvPr/>
            </p:nvSpPr>
            <p:spPr>
              <a:xfrm>
                <a:off x="5928328" y="4990449"/>
                <a:ext cx="365700" cy="3618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g2bbf2f46c1d_1_2370"/>
              <p:cNvSpPr/>
              <p:nvPr/>
            </p:nvSpPr>
            <p:spPr>
              <a:xfrm rot="10800000">
                <a:off x="6021500" y="3395193"/>
                <a:ext cx="177600" cy="671700"/>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78" name="Google Shape;1178;g2bbf2f46c1d_1_2370"/>
              <p:cNvSpPr/>
              <p:nvPr/>
            </p:nvSpPr>
            <p:spPr>
              <a:xfrm>
                <a:off x="3953633" y="4092588"/>
                <a:ext cx="1389300" cy="1374900"/>
              </a:xfrm>
              <a:prstGeom prst="ellipse">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179" name="Google Shape;1179;g2bbf2f46c1d_1_2370"/>
              <p:cNvSpPr/>
              <p:nvPr/>
            </p:nvSpPr>
            <p:spPr>
              <a:xfrm>
                <a:off x="3949224" y="4504350"/>
                <a:ext cx="14460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Front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pic>
            <p:nvPicPr>
              <p:cNvPr id="1180" name="Google Shape;1180;g2bbf2f46c1d_1_2370" descr="building 2.png"/>
              <p:cNvPicPr preferRelativeResize="0"/>
              <p:nvPr/>
            </p:nvPicPr>
            <p:blipFill rotWithShape="1">
              <a:blip r:embed="rId8">
                <a:alphaModFix/>
              </a:blip>
              <a:srcRect/>
              <a:stretch/>
            </p:blipFill>
            <p:spPr>
              <a:xfrm>
                <a:off x="4469094" y="4978322"/>
                <a:ext cx="358397" cy="354687"/>
              </a:xfrm>
              <a:prstGeom prst="rect">
                <a:avLst/>
              </a:prstGeom>
              <a:noFill/>
              <a:ln>
                <a:noFill/>
              </a:ln>
            </p:spPr>
          </p:pic>
          <p:sp>
            <p:nvSpPr>
              <p:cNvPr id="1181" name="Google Shape;1181;g2bbf2f46c1d_1_2370"/>
              <p:cNvSpPr/>
              <p:nvPr/>
            </p:nvSpPr>
            <p:spPr>
              <a:xfrm rot="10800000">
                <a:off x="4559450" y="3380633"/>
                <a:ext cx="177600" cy="671700"/>
              </a:xfrm>
              <a:prstGeom prst="downArrow">
                <a:avLst>
                  <a:gd name="adj1" fmla="val 50000"/>
                  <a:gd name="adj2" fmla="val 50000"/>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182" name="Google Shape;1182;g2bbf2f46c1d_1_2370"/>
            <p:cNvSpPr/>
            <p:nvPr/>
          </p:nvSpPr>
          <p:spPr>
            <a:xfrm rot="10800000">
              <a:off x="6019330" y="200649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sp>
        <p:nvSpPr>
          <p:cNvPr id="1183" name="Google Shape;1183;g2bbf2f46c1d_1_2370"/>
          <p:cNvSpPr/>
          <p:nvPr/>
        </p:nvSpPr>
        <p:spPr>
          <a:xfrm>
            <a:off x="1070400" y="264624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Portale II1G</a:t>
            </a:r>
            <a:endParaRPr sz="1400" b="0" i="0" u="none" strike="noStrike" cap="none">
              <a:solidFill>
                <a:srgbClr val="666666"/>
              </a:solidFill>
              <a:latin typeface="Arial"/>
              <a:ea typeface="Arial"/>
              <a:cs typeface="Arial"/>
              <a:sym typeface="Arial"/>
            </a:endParaRPr>
          </a:p>
        </p:txBody>
      </p:sp>
      <p:sp>
        <p:nvSpPr>
          <p:cNvPr id="1184" name="Google Shape;1184;g2bbf2f46c1d_1_2370"/>
          <p:cNvSpPr/>
          <p:nvPr/>
        </p:nvSpPr>
        <p:spPr>
          <a:xfrm>
            <a:off x="1059360" y="444720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ComUnica</a:t>
            </a:r>
            <a:endParaRPr sz="1400" b="0" i="0" u="none" strike="noStrike" cap="none">
              <a:solidFill>
                <a:srgbClr val="666666"/>
              </a:solidFill>
              <a:latin typeface="Arial"/>
              <a:ea typeface="Arial"/>
              <a:cs typeface="Arial"/>
              <a:sym typeface="Arial"/>
            </a:endParaRPr>
          </a:p>
        </p:txBody>
      </p:sp>
      <p:sp>
        <p:nvSpPr>
          <p:cNvPr id="1185" name="Google Shape;1185;g2bbf2f46c1d_1_2370"/>
          <p:cNvSpPr/>
          <p:nvPr/>
        </p:nvSpPr>
        <p:spPr>
          <a:xfrm>
            <a:off x="9533760" y="362112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Fascicolo d’impresa</a:t>
            </a:r>
            <a:endParaRPr sz="1400" b="0" i="0" u="none" strike="noStrike" cap="none">
              <a:solidFill>
                <a:srgbClr val="666666"/>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cxnSp>
        <p:nvCxnSpPr>
          <p:cNvPr id="1191" name="Google Shape;1191;g2bbf2f46c1d_1_2404"/>
          <p:cNvCxnSpPr/>
          <p:nvPr/>
        </p:nvCxnSpPr>
        <p:spPr>
          <a:xfrm>
            <a:off x="1593676" y="2036851"/>
            <a:ext cx="953100" cy="429600"/>
          </a:xfrm>
          <a:prstGeom prst="straightConnector1">
            <a:avLst/>
          </a:prstGeom>
          <a:noFill/>
          <a:ln w="15875" cap="flat" cmpd="sng">
            <a:solidFill>
              <a:srgbClr val="3F3F3F"/>
            </a:solidFill>
            <a:prstDash val="dash"/>
            <a:round/>
            <a:headEnd type="none" w="sm" len="sm"/>
            <a:tailEnd type="triangle" w="med" len="med"/>
          </a:ln>
        </p:spPr>
      </p:cxnSp>
      <p:cxnSp>
        <p:nvCxnSpPr>
          <p:cNvPr id="1192" name="Google Shape;1192;g2bbf2f46c1d_1_2404"/>
          <p:cNvCxnSpPr/>
          <p:nvPr/>
        </p:nvCxnSpPr>
        <p:spPr>
          <a:xfrm>
            <a:off x="1593663" y="3183891"/>
            <a:ext cx="892800" cy="14400"/>
          </a:xfrm>
          <a:prstGeom prst="straightConnector1">
            <a:avLst/>
          </a:prstGeom>
          <a:noFill/>
          <a:ln w="15875" cap="flat" cmpd="sng">
            <a:solidFill>
              <a:srgbClr val="3F3F3F"/>
            </a:solidFill>
            <a:prstDash val="dash"/>
            <a:round/>
            <a:headEnd type="none" w="sm" len="sm"/>
            <a:tailEnd type="triangle" w="med" len="med"/>
          </a:ln>
        </p:spPr>
      </p:cxnSp>
      <p:cxnSp>
        <p:nvCxnSpPr>
          <p:cNvPr id="1193" name="Google Shape;1193;g2bbf2f46c1d_1_2404"/>
          <p:cNvCxnSpPr/>
          <p:nvPr/>
        </p:nvCxnSpPr>
        <p:spPr>
          <a:xfrm rot="10800000" flipH="1">
            <a:off x="1602915" y="3820110"/>
            <a:ext cx="1023900" cy="501900"/>
          </a:xfrm>
          <a:prstGeom prst="straightConnector1">
            <a:avLst/>
          </a:prstGeom>
          <a:noFill/>
          <a:ln w="15875" cap="flat" cmpd="sng">
            <a:solidFill>
              <a:srgbClr val="3F3F3F"/>
            </a:solidFill>
            <a:prstDash val="dash"/>
            <a:round/>
            <a:headEnd type="none" w="sm" len="sm"/>
            <a:tailEnd type="triangle" w="med" len="med"/>
          </a:ln>
        </p:spPr>
      </p:cxnSp>
      <p:grpSp>
        <p:nvGrpSpPr>
          <p:cNvPr id="1194" name="Google Shape;1194;g2bbf2f46c1d_1_2404"/>
          <p:cNvGrpSpPr/>
          <p:nvPr/>
        </p:nvGrpSpPr>
        <p:grpSpPr>
          <a:xfrm>
            <a:off x="11192074" y="0"/>
            <a:ext cx="1041400" cy="6858000"/>
            <a:chOff x="8114930" y="0"/>
            <a:chExt cx="1041400" cy="6858000"/>
          </a:xfrm>
        </p:grpSpPr>
        <p:pic>
          <p:nvPicPr>
            <p:cNvPr id="1195" name="Google Shape;1195;g2bbf2f46c1d_1_2404"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196" name="Google Shape;1196;g2bbf2f46c1d_1_2404"/>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28</a:t>
              </a:fld>
              <a:endParaRPr sz="1300" b="0" i="0" u="none" strike="noStrike" cap="none">
                <a:solidFill>
                  <a:srgbClr val="0031A2"/>
                </a:solidFill>
                <a:latin typeface="Arial"/>
                <a:ea typeface="Arial"/>
                <a:cs typeface="Arial"/>
                <a:sym typeface="Arial"/>
              </a:endParaRPr>
            </a:p>
          </p:txBody>
        </p:sp>
        <p:pic>
          <p:nvPicPr>
            <p:cNvPr id="1197" name="Google Shape;1197;g2bbf2f46c1d_1_2404"/>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198" name="Google Shape;1198;g2bbf2f46c1d_1_2404"/>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199" name="Google Shape;1199;g2bbf2f46c1d_1_2404"/>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200" name="Google Shape;1200;g2bbf2f46c1d_1_2404"/>
          <p:cNvSpPr/>
          <p:nvPr/>
        </p:nvSpPr>
        <p:spPr>
          <a:xfrm>
            <a:off x="2752900" y="2436600"/>
            <a:ext cx="1679400" cy="1662000"/>
          </a:xfrm>
          <a:prstGeom prst="ellipse">
            <a:avLst/>
          </a:prstGeom>
          <a:solidFill>
            <a:srgbClr val="CCCCC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100" b="1" i="0" u="none" strike="noStrike" cap="none">
                <a:solidFill>
                  <a:schemeClr val="lt1"/>
                </a:solidFill>
                <a:latin typeface="Arial"/>
                <a:ea typeface="Arial"/>
                <a:cs typeface="Arial"/>
                <a:sym typeface="Arial"/>
              </a:rPr>
              <a:t>Front Office</a:t>
            </a: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IT" sz="1100" b="1" i="0" u="none" strike="noStrike" cap="none">
                <a:solidFill>
                  <a:schemeClr val="lt1"/>
                </a:solidFill>
                <a:latin typeface="Arial"/>
                <a:ea typeface="Arial"/>
                <a:cs typeface="Arial"/>
                <a:sym typeface="Arial"/>
              </a:rPr>
              <a:t>SUAP</a:t>
            </a:r>
            <a:endParaRPr sz="1100" b="1" i="0" u="none" strike="noStrike" cap="none">
              <a:solidFill>
                <a:schemeClr val="lt1"/>
              </a:solidFill>
              <a:latin typeface="Arial"/>
              <a:ea typeface="Arial"/>
              <a:cs typeface="Arial"/>
              <a:sym typeface="Arial"/>
            </a:endParaRPr>
          </a:p>
        </p:txBody>
      </p:sp>
      <p:pic>
        <p:nvPicPr>
          <p:cNvPr id="1201" name="Google Shape;1201;g2bbf2f46c1d_1_2404" descr="building 2.png"/>
          <p:cNvPicPr preferRelativeResize="0"/>
          <p:nvPr/>
        </p:nvPicPr>
        <p:blipFill rotWithShape="1">
          <a:blip r:embed="rId6">
            <a:alphaModFix/>
          </a:blip>
          <a:srcRect/>
          <a:stretch/>
        </p:blipFill>
        <p:spPr>
          <a:xfrm>
            <a:off x="3336646" y="3546173"/>
            <a:ext cx="554022" cy="548287"/>
          </a:xfrm>
          <a:prstGeom prst="rect">
            <a:avLst/>
          </a:prstGeom>
          <a:noFill/>
          <a:ln>
            <a:noFill/>
          </a:ln>
        </p:spPr>
      </p:pic>
      <p:grpSp>
        <p:nvGrpSpPr>
          <p:cNvPr id="1202" name="Google Shape;1202;g2bbf2f46c1d_1_2404"/>
          <p:cNvGrpSpPr/>
          <p:nvPr/>
        </p:nvGrpSpPr>
        <p:grpSpPr>
          <a:xfrm>
            <a:off x="5410397" y="2482554"/>
            <a:ext cx="1679436" cy="1611922"/>
            <a:chOff x="5543047" y="2560809"/>
            <a:chExt cx="1672578" cy="1537800"/>
          </a:xfrm>
        </p:grpSpPr>
        <p:sp>
          <p:nvSpPr>
            <p:cNvPr id="1203" name="Google Shape;1203;g2bbf2f46c1d_1_2404"/>
            <p:cNvSpPr/>
            <p:nvPr/>
          </p:nvSpPr>
          <p:spPr>
            <a:xfrm>
              <a:off x="5562925" y="2560809"/>
              <a:ext cx="1652700" cy="1537800"/>
            </a:xfrm>
            <a:prstGeom prst="ellipse">
              <a:avLst/>
            </a:prstGeom>
            <a:solidFill>
              <a:srgbClr val="F39C0F"/>
            </a:solidFill>
            <a:ln w="255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g2bbf2f46c1d_1_2404"/>
            <p:cNvSpPr/>
            <p:nvPr/>
          </p:nvSpPr>
          <p:spPr>
            <a:xfrm>
              <a:off x="5543047" y="3175348"/>
              <a:ext cx="1658700" cy="308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SUAP</a:t>
              </a:r>
              <a:endParaRPr sz="1200" b="0" i="0" u="none" strike="noStrike" cap="none">
                <a:solidFill>
                  <a:schemeClr val="lt1"/>
                </a:solidFill>
                <a:latin typeface="Arial"/>
                <a:ea typeface="Arial"/>
                <a:cs typeface="Arial"/>
                <a:sym typeface="Arial"/>
              </a:endParaRPr>
            </a:p>
          </p:txBody>
        </p:sp>
        <p:grpSp>
          <p:nvGrpSpPr>
            <p:cNvPr id="1205" name="Google Shape;1205;g2bbf2f46c1d_1_2404"/>
            <p:cNvGrpSpPr/>
            <p:nvPr/>
          </p:nvGrpSpPr>
          <p:grpSpPr>
            <a:xfrm>
              <a:off x="5799411" y="3070385"/>
              <a:ext cx="1062217" cy="968722"/>
              <a:chOff x="3970440" y="3291120"/>
              <a:chExt cx="726600" cy="691500"/>
            </a:xfrm>
          </p:grpSpPr>
          <p:sp>
            <p:nvSpPr>
              <p:cNvPr id="1206" name="Google Shape;1206;g2bbf2f46c1d_1_2404"/>
              <p:cNvSpPr/>
              <p:nvPr/>
            </p:nvSpPr>
            <p:spPr>
              <a:xfrm>
                <a:off x="3970440" y="3291120"/>
                <a:ext cx="726600" cy="691500"/>
              </a:xfrm>
              <a:prstGeom prst="ellipse">
                <a:avLst/>
              </a:prstGeom>
              <a:blipFill rotWithShape="1">
                <a:blip r:embed="rId7">
                  <a:alphaModFix/>
                </a:blip>
                <a:stretch>
                  <a:fillRect l="-792842" t="-1539476" r="-595252" b="342627"/>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g2bbf2f46c1d_1_2404"/>
              <p:cNvSpPr/>
              <p:nvPr/>
            </p:nvSpPr>
            <p:spPr>
              <a:xfrm>
                <a:off x="4241160" y="3729960"/>
                <a:ext cx="242700" cy="242700"/>
              </a:xfrm>
              <a:prstGeom prst="ellipse">
                <a:avLst/>
              </a:prstGeom>
              <a:blipFill rotWithShape="1">
                <a:blip r:embed="rId8">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8" name="Google Shape;1208;g2bbf2f46c1d_1_2404"/>
          <p:cNvGrpSpPr/>
          <p:nvPr/>
        </p:nvGrpSpPr>
        <p:grpSpPr>
          <a:xfrm>
            <a:off x="8111919" y="2436561"/>
            <a:ext cx="1679304" cy="1616098"/>
            <a:chOff x="9040545" y="2569222"/>
            <a:chExt cx="1446055" cy="1396800"/>
          </a:xfrm>
        </p:grpSpPr>
        <p:sp>
          <p:nvSpPr>
            <p:cNvPr id="1209" name="Google Shape;1209;g2bbf2f46c1d_1_2404"/>
            <p:cNvSpPr/>
            <p:nvPr/>
          </p:nvSpPr>
          <p:spPr>
            <a:xfrm>
              <a:off x="9040545" y="2569222"/>
              <a:ext cx="1396800" cy="1396800"/>
            </a:xfrm>
            <a:prstGeom prst="ellipse">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g2bbf2f46c1d_1_2404"/>
            <p:cNvSpPr/>
            <p:nvPr/>
          </p:nvSpPr>
          <p:spPr>
            <a:xfrm>
              <a:off x="9084700" y="3020394"/>
              <a:ext cx="1401900" cy="41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Enti</a:t>
              </a:r>
              <a:r>
                <a:rPr lang="it-IT" sz="1200" b="0" i="0" u="none" strike="noStrike" cap="none">
                  <a:solidFill>
                    <a:schemeClr val="lt1"/>
                  </a:solidFill>
                  <a:latin typeface="Arial"/>
                  <a:ea typeface="Arial"/>
                  <a:cs typeface="Arial"/>
                  <a:sym typeface="Arial"/>
                </a:rPr>
                <a:t> </a:t>
              </a:r>
              <a:r>
                <a:rPr lang="it-IT" sz="1200" b="1" i="0" u="none" strike="noStrike" cap="none">
                  <a:solidFill>
                    <a:schemeClr val="lt1"/>
                  </a:solidFill>
                  <a:latin typeface="Arial"/>
                  <a:ea typeface="Arial"/>
                  <a:cs typeface="Arial"/>
                  <a:sym typeface="Arial"/>
                </a:rPr>
                <a:t>Terzi</a:t>
              </a:r>
              <a:endParaRPr sz="1200" b="0" i="0" u="none" strike="noStrike" cap="none">
                <a:solidFill>
                  <a:schemeClr val="lt1"/>
                </a:solidFill>
                <a:latin typeface="Arial"/>
                <a:ea typeface="Arial"/>
                <a:cs typeface="Arial"/>
                <a:sym typeface="Arial"/>
              </a:endParaRPr>
            </a:p>
          </p:txBody>
        </p:sp>
        <p:pic>
          <p:nvPicPr>
            <p:cNvPr id="1211" name="Google Shape;1211;g2bbf2f46c1d_1_2404" descr="Preview"/>
            <p:cNvPicPr preferRelativeResize="0"/>
            <p:nvPr/>
          </p:nvPicPr>
          <p:blipFill rotWithShape="1">
            <a:blip r:embed="rId9">
              <a:alphaModFix/>
            </a:blip>
            <a:srcRect/>
            <a:stretch/>
          </p:blipFill>
          <p:spPr>
            <a:xfrm>
              <a:off x="9460255" y="3345203"/>
              <a:ext cx="606720" cy="606720"/>
            </a:xfrm>
            <a:prstGeom prst="rect">
              <a:avLst/>
            </a:prstGeom>
            <a:noFill/>
            <a:ln>
              <a:noFill/>
            </a:ln>
          </p:spPr>
        </p:pic>
      </p:grpSp>
      <p:cxnSp>
        <p:nvCxnSpPr>
          <p:cNvPr id="1212" name="Google Shape;1212;g2bbf2f46c1d_1_2404"/>
          <p:cNvCxnSpPr/>
          <p:nvPr/>
        </p:nvCxnSpPr>
        <p:spPr>
          <a:xfrm>
            <a:off x="1593676" y="2036851"/>
            <a:ext cx="953100" cy="429600"/>
          </a:xfrm>
          <a:prstGeom prst="straightConnector1">
            <a:avLst/>
          </a:prstGeom>
          <a:noFill/>
          <a:ln w="15875" cap="flat" cmpd="sng">
            <a:solidFill>
              <a:srgbClr val="AEABAB"/>
            </a:solidFill>
            <a:prstDash val="dash"/>
            <a:round/>
            <a:headEnd type="none" w="sm" len="sm"/>
            <a:tailEnd type="triangle" w="med" len="med"/>
          </a:ln>
        </p:spPr>
      </p:cxnSp>
      <p:cxnSp>
        <p:nvCxnSpPr>
          <p:cNvPr id="1213" name="Google Shape;1213;g2bbf2f46c1d_1_2404"/>
          <p:cNvCxnSpPr/>
          <p:nvPr/>
        </p:nvCxnSpPr>
        <p:spPr>
          <a:xfrm>
            <a:off x="1593665" y="3183892"/>
            <a:ext cx="892800" cy="14400"/>
          </a:xfrm>
          <a:prstGeom prst="straightConnector1">
            <a:avLst/>
          </a:prstGeom>
          <a:noFill/>
          <a:ln w="15875" cap="flat" cmpd="sng">
            <a:solidFill>
              <a:srgbClr val="AEABAB"/>
            </a:solidFill>
            <a:prstDash val="dash"/>
            <a:round/>
            <a:headEnd type="none" w="sm" len="sm"/>
            <a:tailEnd type="triangle" w="med" len="med"/>
          </a:ln>
        </p:spPr>
      </p:cxnSp>
      <p:cxnSp>
        <p:nvCxnSpPr>
          <p:cNvPr id="1214" name="Google Shape;1214;g2bbf2f46c1d_1_2404"/>
          <p:cNvCxnSpPr/>
          <p:nvPr/>
        </p:nvCxnSpPr>
        <p:spPr>
          <a:xfrm rot="10800000" flipH="1">
            <a:off x="1602915" y="3820110"/>
            <a:ext cx="1023900" cy="501900"/>
          </a:xfrm>
          <a:prstGeom prst="straightConnector1">
            <a:avLst/>
          </a:prstGeom>
          <a:noFill/>
          <a:ln w="15875" cap="flat" cmpd="sng">
            <a:solidFill>
              <a:srgbClr val="AEABAB"/>
            </a:solidFill>
            <a:prstDash val="dash"/>
            <a:round/>
            <a:headEnd type="none" w="sm" len="sm"/>
            <a:tailEnd type="triangle" w="med" len="med"/>
          </a:ln>
        </p:spPr>
      </p:cxnSp>
      <p:sp>
        <p:nvSpPr>
          <p:cNvPr id="1215" name="Google Shape;1215;g2bbf2f46c1d_1_2404"/>
          <p:cNvSpPr/>
          <p:nvPr/>
        </p:nvSpPr>
        <p:spPr>
          <a:xfrm>
            <a:off x="2752875" y="2482550"/>
            <a:ext cx="1679400" cy="1616100"/>
          </a:xfrm>
          <a:prstGeom prst="ellipse">
            <a:avLst/>
          </a:prstGeom>
          <a:solidFill>
            <a:srgbClr val="E5E5E5">
              <a:alpha val="3450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b="1" i="0" u="none" strike="noStrike" cap="none">
              <a:solidFill>
                <a:schemeClr val="lt1"/>
              </a:solidFill>
              <a:latin typeface="Arial"/>
              <a:ea typeface="Arial"/>
              <a:cs typeface="Arial"/>
              <a:sym typeface="Arial"/>
            </a:endParaRPr>
          </a:p>
        </p:txBody>
      </p:sp>
      <p:pic>
        <p:nvPicPr>
          <p:cNvPr id="1216" name="Google Shape;1216;g2bbf2f46c1d_1_2404" descr="building 2.png"/>
          <p:cNvPicPr preferRelativeResize="0"/>
          <p:nvPr/>
        </p:nvPicPr>
        <p:blipFill rotWithShape="1">
          <a:blip r:embed="rId6">
            <a:alphaModFix/>
          </a:blip>
          <a:srcRect/>
          <a:stretch/>
        </p:blipFill>
        <p:spPr>
          <a:xfrm>
            <a:off x="3336646" y="3546173"/>
            <a:ext cx="554022" cy="548287"/>
          </a:xfrm>
          <a:prstGeom prst="rect">
            <a:avLst/>
          </a:prstGeom>
          <a:noFill/>
          <a:ln>
            <a:noFill/>
          </a:ln>
        </p:spPr>
      </p:pic>
      <p:grpSp>
        <p:nvGrpSpPr>
          <p:cNvPr id="1217" name="Google Shape;1217;g2bbf2f46c1d_1_2404"/>
          <p:cNvGrpSpPr/>
          <p:nvPr/>
        </p:nvGrpSpPr>
        <p:grpSpPr>
          <a:xfrm>
            <a:off x="5432507" y="3021120"/>
            <a:ext cx="1665501" cy="1018030"/>
            <a:chOff x="5543047" y="3070385"/>
            <a:chExt cx="1658700" cy="968722"/>
          </a:xfrm>
        </p:grpSpPr>
        <p:sp>
          <p:nvSpPr>
            <p:cNvPr id="1218" name="Google Shape;1218;g2bbf2f46c1d_1_2404"/>
            <p:cNvSpPr/>
            <p:nvPr/>
          </p:nvSpPr>
          <p:spPr>
            <a:xfrm>
              <a:off x="5543047" y="3175348"/>
              <a:ext cx="1658700" cy="308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1219" name="Google Shape;1219;g2bbf2f46c1d_1_2404"/>
            <p:cNvGrpSpPr/>
            <p:nvPr/>
          </p:nvGrpSpPr>
          <p:grpSpPr>
            <a:xfrm>
              <a:off x="5799411" y="3070385"/>
              <a:ext cx="1062217" cy="968722"/>
              <a:chOff x="3970440" y="3291120"/>
              <a:chExt cx="726600" cy="691500"/>
            </a:xfrm>
          </p:grpSpPr>
          <p:sp>
            <p:nvSpPr>
              <p:cNvPr id="1220" name="Google Shape;1220;g2bbf2f46c1d_1_2404"/>
              <p:cNvSpPr/>
              <p:nvPr/>
            </p:nvSpPr>
            <p:spPr>
              <a:xfrm>
                <a:off x="3970440" y="3291120"/>
                <a:ext cx="726600" cy="691500"/>
              </a:xfrm>
              <a:prstGeom prst="ellipse">
                <a:avLst/>
              </a:prstGeom>
              <a:blipFill rotWithShape="1">
                <a:blip r:embed="rId7">
                  <a:alphaModFix/>
                </a:blip>
                <a:stretch>
                  <a:fillRect l="-792842" t="-1539476" r="-595252" b="342627"/>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g2bbf2f46c1d_1_2404"/>
              <p:cNvSpPr/>
              <p:nvPr/>
            </p:nvSpPr>
            <p:spPr>
              <a:xfrm>
                <a:off x="4241160" y="3729960"/>
                <a:ext cx="242700" cy="242700"/>
              </a:xfrm>
              <a:prstGeom prst="ellipse">
                <a:avLst/>
              </a:prstGeom>
              <a:blipFill rotWithShape="1">
                <a:blip r:embed="rId8">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22" name="Google Shape;1222;g2bbf2f46c1d_1_2404"/>
          <p:cNvGrpSpPr/>
          <p:nvPr/>
        </p:nvGrpSpPr>
        <p:grpSpPr>
          <a:xfrm>
            <a:off x="8416050" y="1131360"/>
            <a:ext cx="3080100" cy="3310375"/>
            <a:chOff x="8416050" y="1131350"/>
            <a:chExt cx="3080100" cy="2963100"/>
          </a:xfrm>
        </p:grpSpPr>
        <p:sp>
          <p:nvSpPr>
            <p:cNvPr id="1223" name="Google Shape;1223;g2bbf2f46c1d_1_2404"/>
            <p:cNvSpPr/>
            <p:nvPr/>
          </p:nvSpPr>
          <p:spPr>
            <a:xfrm>
              <a:off x="8416050" y="1131350"/>
              <a:ext cx="3080100" cy="2963100"/>
            </a:xfrm>
            <a:prstGeom prst="roundRect">
              <a:avLst>
                <a:gd name="adj" fmla="val 16667"/>
              </a:avLst>
            </a:prstGeom>
            <a:solidFill>
              <a:srgbClr val="0032A1">
                <a:alpha val="16470"/>
              </a:srgbClr>
            </a:solidFill>
            <a:ln w="25400" cap="flat" cmpd="sng">
              <a:solidFill>
                <a:srgbClr val="0032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g2bbf2f46c1d_1_2404"/>
            <p:cNvSpPr txBox="1"/>
            <p:nvPr/>
          </p:nvSpPr>
          <p:spPr>
            <a:xfrm>
              <a:off x="8609550" y="1131350"/>
              <a:ext cx="2800500" cy="296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rgbClr val="0031A2"/>
                  </a:solidFill>
                  <a:latin typeface="Arial"/>
                  <a:ea typeface="Arial"/>
                  <a:cs typeface="Arial"/>
                  <a:sym typeface="Arial"/>
                </a:rPr>
                <a:t>Catalogo - BO</a:t>
              </a:r>
              <a:r>
                <a:rPr lang="it-IT" sz="1600" b="1" i="0" u="none" strike="noStrike" cap="none">
                  <a:solidFill>
                    <a:srgbClr val="0032A1"/>
                  </a:solidFill>
                  <a:latin typeface="Arial"/>
                  <a:ea typeface="Arial"/>
                  <a:cs typeface="Arial"/>
                  <a:sym typeface="Arial"/>
                </a:rPr>
                <a:t> SUAP</a:t>
              </a:r>
              <a:br>
                <a:rPr lang="it-IT" sz="2000" b="1" i="0" u="none" strike="noStrike" cap="none">
                  <a:solidFill>
                    <a:srgbClr val="0031A2"/>
                  </a:solidFill>
                  <a:latin typeface="Arial"/>
                  <a:ea typeface="Arial"/>
                  <a:cs typeface="Arial"/>
                  <a:sym typeface="Arial"/>
                </a:rPr>
              </a:br>
              <a:r>
                <a:rPr lang="it-IT" sz="1200" b="1" i="0" u="none" strike="noStrike" cap="none">
                  <a:solidFill>
                    <a:srgbClr val="0031A2"/>
                  </a:solidFill>
                  <a:latin typeface="Arial"/>
                  <a:ea typeface="Arial"/>
                  <a:cs typeface="Arial"/>
                  <a:sym typeface="Arial"/>
                </a:rPr>
                <a:t>[Art.9 comma 2</a:t>
              </a:r>
              <a:br>
                <a:rPr lang="it-IT" sz="1200" b="1" i="0" u="none" strike="noStrike" cap="none">
                  <a:solidFill>
                    <a:srgbClr val="0031A2"/>
                  </a:solidFill>
                  <a:latin typeface="Arial"/>
                  <a:ea typeface="Arial"/>
                  <a:cs typeface="Arial"/>
                  <a:sym typeface="Arial"/>
                </a:rPr>
              </a:br>
              <a:r>
                <a:rPr lang="it-IT" sz="1200" b="1" i="0" u="none" strike="noStrike" cap="none">
                  <a:solidFill>
                    <a:srgbClr val="0031A2"/>
                  </a:solidFill>
                  <a:latin typeface="Arial"/>
                  <a:ea typeface="Arial"/>
                  <a:cs typeface="Arial"/>
                  <a:sym typeface="Arial"/>
                </a:rPr>
                <a:t> Allegato Tecnico DPR n. 160/2010]</a:t>
              </a:r>
              <a:endParaRPr sz="1200" b="1" i="0" u="none" strike="noStrike" cap="none">
                <a:solidFill>
                  <a:srgbClr val="0031A2"/>
                </a:solidFill>
                <a:latin typeface="Arial"/>
                <a:ea typeface="Arial"/>
                <a:cs typeface="Arial"/>
                <a:sym typeface="Arial"/>
              </a:endParaRPr>
            </a:p>
            <a:p>
              <a:pPr marL="457200" marR="0" lvl="0" indent="-311150" algn="just" rtl="0">
                <a:lnSpc>
                  <a:spcPct val="115000"/>
                </a:lnSpc>
                <a:spcBef>
                  <a:spcPts val="1000"/>
                </a:spcBef>
                <a:spcAft>
                  <a:spcPts val="0"/>
                </a:spcAft>
                <a:buClr>
                  <a:srgbClr val="0032A1"/>
                </a:buClr>
                <a:buSzPts val="1300"/>
                <a:buFont typeface="Titillium Web"/>
                <a:buChar char="●"/>
              </a:pPr>
              <a:r>
                <a:rPr lang="it-IT" sz="1300" b="0" i="0" u="none" strike="noStrike" cap="none">
                  <a:solidFill>
                    <a:srgbClr val="0032A1"/>
                  </a:solidFill>
                  <a:latin typeface="Arial"/>
                  <a:ea typeface="Arial"/>
                  <a:cs typeface="Arial"/>
                  <a:sym typeface="Arial"/>
                </a:rPr>
                <a:t>aggiornamento </a:t>
              </a:r>
              <a:r>
                <a:rPr lang="it-IT" sz="1300" b="1" i="0" u="none" strike="noStrike" cap="none">
                  <a:solidFill>
                    <a:srgbClr val="0032A1"/>
                  </a:solidFill>
                  <a:latin typeface="Arial"/>
                  <a:ea typeface="Arial"/>
                  <a:cs typeface="Arial"/>
                  <a:sym typeface="Arial"/>
                </a:rPr>
                <a:t>descrittore</a:t>
              </a:r>
              <a:endParaRPr sz="1300" b="1" i="0" u="none" strike="noStrike" cap="none">
                <a:solidFill>
                  <a:srgbClr val="0032A1"/>
                </a:solidFill>
                <a:latin typeface="Arial"/>
                <a:ea typeface="Arial"/>
                <a:cs typeface="Arial"/>
                <a:sym typeface="Arial"/>
              </a:endParaRPr>
            </a:p>
            <a:p>
              <a:pPr marL="457200" marR="0" lvl="0" indent="-311150" algn="just" rtl="0">
                <a:lnSpc>
                  <a:spcPct val="115000"/>
                </a:lnSpc>
                <a:spcBef>
                  <a:spcPts val="1000"/>
                </a:spcBef>
                <a:spcAft>
                  <a:spcPts val="0"/>
                </a:spcAft>
                <a:buClr>
                  <a:srgbClr val="0032A1"/>
                </a:buClr>
                <a:buSzPts val="1300"/>
                <a:buFont typeface="Titillium Web"/>
                <a:buChar char="●"/>
              </a:pPr>
              <a:r>
                <a:rPr lang="it-IT" sz="1300" b="0" i="0" u="none" strike="noStrike" cap="none">
                  <a:solidFill>
                    <a:srgbClr val="0032A1"/>
                  </a:solidFill>
                  <a:latin typeface="Arial"/>
                  <a:ea typeface="Arial"/>
                  <a:cs typeface="Arial"/>
                  <a:sym typeface="Arial"/>
                </a:rPr>
                <a:t>indicazione della </a:t>
              </a:r>
              <a:r>
                <a:rPr lang="it-IT" sz="1300" b="1" i="0" u="none" strike="noStrike" cap="none">
                  <a:solidFill>
                    <a:srgbClr val="0032A1"/>
                  </a:solidFill>
                  <a:latin typeface="Arial"/>
                  <a:ea typeface="Arial"/>
                  <a:cs typeface="Arial"/>
                  <a:sym typeface="Arial"/>
                </a:rPr>
                <a:t>componente enti terzi</a:t>
              </a:r>
              <a:r>
                <a:rPr lang="it-IT" sz="1300" b="0" i="0" u="none" strike="noStrike" cap="none">
                  <a:solidFill>
                    <a:srgbClr val="0032A1"/>
                  </a:solidFill>
                  <a:latin typeface="Arial"/>
                  <a:ea typeface="Arial"/>
                  <a:cs typeface="Arial"/>
                  <a:sym typeface="Arial"/>
                </a:rPr>
                <a:t> da interrogare </a:t>
              </a:r>
              <a:endParaRPr sz="1300" b="0" i="0" u="none" strike="noStrike" cap="none">
                <a:solidFill>
                  <a:srgbClr val="0032A1"/>
                </a:solidFill>
                <a:latin typeface="Arial"/>
                <a:ea typeface="Arial"/>
                <a:cs typeface="Arial"/>
                <a:sym typeface="Arial"/>
              </a:endParaRPr>
            </a:p>
            <a:p>
              <a:pPr marL="457200" marR="0" lvl="0" indent="-311150" algn="just" rtl="0">
                <a:lnSpc>
                  <a:spcPct val="115000"/>
                </a:lnSpc>
                <a:spcBef>
                  <a:spcPts val="1000"/>
                </a:spcBef>
                <a:spcAft>
                  <a:spcPts val="0"/>
                </a:spcAft>
                <a:buClr>
                  <a:srgbClr val="0032A1"/>
                </a:buClr>
                <a:buSzPts val="1300"/>
                <a:buFont typeface="Titillium Web"/>
                <a:buChar char="●"/>
              </a:pPr>
              <a:r>
                <a:rPr lang="it-IT" sz="1300" b="0" i="0" u="none" strike="noStrike" cap="none">
                  <a:solidFill>
                    <a:srgbClr val="0032A1"/>
                  </a:solidFill>
                  <a:latin typeface="Arial"/>
                  <a:ea typeface="Arial"/>
                  <a:cs typeface="Arial"/>
                  <a:sym typeface="Arial"/>
                </a:rPr>
                <a:t>indicazione dei </a:t>
              </a:r>
              <a:r>
                <a:rPr lang="it-IT" sz="1300" b="1" i="0" u="none" strike="noStrike" cap="none">
                  <a:solidFill>
                    <a:srgbClr val="0032A1"/>
                  </a:solidFill>
                  <a:latin typeface="Arial"/>
                  <a:ea typeface="Arial"/>
                  <a:cs typeface="Arial"/>
                  <a:sym typeface="Arial"/>
                </a:rPr>
                <a:t>servizi messi a disposizione di chiamate verso Fo SUAP</a:t>
              </a:r>
              <a:endParaRPr sz="1200" b="1" i="0" u="none" strike="noStrike" cap="none">
                <a:solidFill>
                  <a:schemeClr val="dk1"/>
                </a:solidFill>
                <a:latin typeface="Arial"/>
                <a:ea typeface="Arial"/>
                <a:cs typeface="Arial"/>
                <a:sym typeface="Arial"/>
              </a:endParaRPr>
            </a:p>
            <a:p>
              <a:pPr marL="457200" marR="0" lvl="0" indent="-311150" algn="just" rtl="0">
                <a:lnSpc>
                  <a:spcPct val="115000"/>
                </a:lnSpc>
                <a:spcBef>
                  <a:spcPts val="1000"/>
                </a:spcBef>
                <a:spcAft>
                  <a:spcPts val="1000"/>
                </a:spcAft>
                <a:buClr>
                  <a:srgbClr val="0032A1"/>
                </a:buClr>
                <a:buSzPts val="1300"/>
                <a:buFont typeface="Titillium Web"/>
                <a:buChar char="●"/>
              </a:pPr>
              <a:r>
                <a:rPr lang="it-IT" sz="1300" b="0" i="0" u="none" strike="noStrike" cap="none">
                  <a:solidFill>
                    <a:srgbClr val="0032A1"/>
                  </a:solidFill>
                  <a:latin typeface="Arial"/>
                  <a:ea typeface="Arial"/>
                  <a:cs typeface="Arial"/>
                  <a:sym typeface="Arial"/>
                </a:rPr>
                <a:t>indicazione dei </a:t>
              </a:r>
              <a:r>
                <a:rPr lang="it-IT" sz="1300" b="1" i="0" u="none" strike="noStrike" cap="none">
                  <a:solidFill>
                    <a:srgbClr val="0032A1"/>
                  </a:solidFill>
                  <a:latin typeface="Arial"/>
                  <a:ea typeface="Arial"/>
                  <a:cs typeface="Arial"/>
                  <a:sym typeface="Arial"/>
                </a:rPr>
                <a:t>servizi messi a disposizione di chiamate verso Enti Terzi</a:t>
              </a:r>
              <a:endParaRPr sz="1300" b="1" i="0" u="none" strike="noStrike" cap="none">
                <a:solidFill>
                  <a:srgbClr val="0032A1"/>
                </a:solidFill>
                <a:latin typeface="Arial"/>
                <a:ea typeface="Arial"/>
                <a:cs typeface="Arial"/>
                <a:sym typeface="Arial"/>
              </a:endParaRPr>
            </a:p>
          </p:txBody>
        </p:sp>
      </p:grpSp>
      <p:grpSp>
        <p:nvGrpSpPr>
          <p:cNvPr id="1225" name="Google Shape;1225;g2bbf2f46c1d_1_2404"/>
          <p:cNvGrpSpPr/>
          <p:nvPr/>
        </p:nvGrpSpPr>
        <p:grpSpPr>
          <a:xfrm>
            <a:off x="2174700" y="3122100"/>
            <a:ext cx="3080100" cy="3247500"/>
            <a:chOff x="2174700" y="3122100"/>
            <a:chExt cx="3080100" cy="3247500"/>
          </a:xfrm>
        </p:grpSpPr>
        <p:sp>
          <p:nvSpPr>
            <p:cNvPr id="1226" name="Google Shape;1226;g2bbf2f46c1d_1_2404"/>
            <p:cNvSpPr/>
            <p:nvPr/>
          </p:nvSpPr>
          <p:spPr>
            <a:xfrm>
              <a:off x="2174700" y="3183900"/>
              <a:ext cx="3080100" cy="3185700"/>
            </a:xfrm>
            <a:prstGeom prst="roundRect">
              <a:avLst>
                <a:gd name="adj" fmla="val 16667"/>
              </a:avLst>
            </a:prstGeom>
            <a:solidFill>
              <a:srgbClr val="FBBE2C">
                <a:alpha val="36078"/>
              </a:srgbClr>
            </a:solidFill>
            <a:ln w="25400" cap="flat" cmpd="sng">
              <a:solidFill>
                <a:srgbClr val="FBBE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g2bbf2f46c1d_1_2404"/>
            <p:cNvSpPr txBox="1"/>
            <p:nvPr/>
          </p:nvSpPr>
          <p:spPr>
            <a:xfrm>
              <a:off x="2174700" y="3122100"/>
              <a:ext cx="3016200" cy="324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rgbClr val="0032A1"/>
                  </a:solidFill>
                  <a:latin typeface="Arial"/>
                  <a:ea typeface="Arial"/>
                  <a:cs typeface="Arial"/>
                  <a:sym typeface="Arial"/>
                </a:rPr>
                <a:t>BO</a:t>
              </a:r>
              <a:r>
                <a:rPr lang="it-IT" sz="1600" b="1" i="0" u="none" strike="noStrike" cap="none">
                  <a:solidFill>
                    <a:srgbClr val="0032A1"/>
                  </a:solidFill>
                  <a:latin typeface="Arial"/>
                  <a:ea typeface="Arial"/>
                  <a:cs typeface="Arial"/>
                  <a:sym typeface="Arial"/>
                </a:rPr>
                <a:t> SUAP</a:t>
              </a:r>
              <a:r>
                <a:rPr lang="it-IT" sz="2000" b="1" i="0" u="none" strike="noStrike" cap="none">
                  <a:solidFill>
                    <a:srgbClr val="0032A1"/>
                  </a:solidFill>
                  <a:latin typeface="Arial"/>
                  <a:ea typeface="Arial"/>
                  <a:cs typeface="Arial"/>
                  <a:sym typeface="Arial"/>
                </a:rPr>
                <a:t>- Catalogo </a:t>
              </a:r>
              <a:br>
                <a:rPr lang="it-IT" sz="2000" b="1" i="0" u="none" strike="noStrike" cap="none">
                  <a:solidFill>
                    <a:srgbClr val="0032A1"/>
                  </a:solidFill>
                  <a:latin typeface="Arial"/>
                  <a:ea typeface="Arial"/>
                  <a:cs typeface="Arial"/>
                  <a:sym typeface="Arial"/>
                </a:rPr>
              </a:br>
              <a:r>
                <a:rPr lang="it-IT" sz="1200" b="1" i="0" u="none" strike="noStrike" cap="none">
                  <a:solidFill>
                    <a:srgbClr val="0032A1"/>
                  </a:solidFill>
                  <a:latin typeface="Arial"/>
                  <a:ea typeface="Arial"/>
                  <a:cs typeface="Arial"/>
                  <a:sym typeface="Arial"/>
                </a:rPr>
                <a:t>[Art.9 comma 1</a:t>
              </a:r>
              <a:br>
                <a:rPr lang="it-IT" sz="1200" b="1" i="0" u="none" strike="noStrike" cap="none">
                  <a:solidFill>
                    <a:srgbClr val="0032A1"/>
                  </a:solidFill>
                  <a:latin typeface="Arial"/>
                  <a:ea typeface="Arial"/>
                  <a:cs typeface="Arial"/>
                  <a:sym typeface="Arial"/>
                </a:rPr>
              </a:br>
              <a:r>
                <a:rPr lang="it-IT" sz="1200" b="1" i="0" u="none" strike="noStrike" cap="none">
                  <a:solidFill>
                    <a:srgbClr val="0032A1"/>
                  </a:solidFill>
                  <a:latin typeface="Arial"/>
                  <a:ea typeface="Arial"/>
                  <a:cs typeface="Arial"/>
                  <a:sym typeface="Arial"/>
                </a:rPr>
                <a:t>      Allegato Tecnico DPR n. 160/2010]</a:t>
              </a:r>
              <a:endParaRPr sz="1000" b="0" i="0" u="none" strike="noStrike" cap="none">
                <a:solidFill>
                  <a:srgbClr val="0032A1"/>
                </a:solidFill>
                <a:latin typeface="Arial"/>
                <a:ea typeface="Arial"/>
                <a:cs typeface="Arial"/>
                <a:sym typeface="Arial"/>
              </a:endParaRPr>
            </a:p>
            <a:p>
              <a:pPr marL="457200" marR="0" lvl="0" indent="-304800" algn="just" rtl="0">
                <a:lnSpc>
                  <a:spcPct val="115000"/>
                </a:lnSpc>
                <a:spcBef>
                  <a:spcPts val="1000"/>
                </a:spcBef>
                <a:spcAft>
                  <a:spcPts val="0"/>
                </a:spcAft>
                <a:buClr>
                  <a:srgbClr val="0032A1"/>
                </a:buClr>
                <a:buSzPts val="1200"/>
                <a:buFont typeface="Titillium Web"/>
                <a:buChar char="●"/>
              </a:pPr>
              <a:r>
                <a:rPr lang="it-IT" sz="1200" b="1" i="0" u="none" strike="noStrike" cap="none">
                  <a:solidFill>
                    <a:srgbClr val="0032A1"/>
                  </a:solidFill>
                  <a:latin typeface="Arial"/>
                  <a:ea typeface="Arial"/>
                  <a:cs typeface="Arial"/>
                  <a:sym typeface="Arial"/>
                </a:rPr>
                <a:t>ricezione </a:t>
              </a:r>
              <a:r>
                <a:rPr lang="it-IT" sz="1200" b="0" i="0" u="none" strike="noStrike" cap="none">
                  <a:solidFill>
                    <a:srgbClr val="0032A1"/>
                  </a:solidFill>
                  <a:latin typeface="Arial"/>
                  <a:ea typeface="Arial"/>
                  <a:cs typeface="Arial"/>
                  <a:sym typeface="Arial"/>
                </a:rPr>
                <a:t>dal Front-office SUAP  della </a:t>
              </a:r>
              <a:r>
                <a:rPr lang="it-IT" sz="1200" b="1" i="0" u="none" strike="noStrike" cap="none">
                  <a:solidFill>
                    <a:srgbClr val="0032A1"/>
                  </a:solidFill>
                  <a:latin typeface="Arial"/>
                  <a:ea typeface="Arial"/>
                  <a:cs typeface="Arial"/>
                  <a:sym typeface="Arial"/>
                </a:rPr>
                <a:t>istanza </a:t>
              </a:r>
              <a:r>
                <a:rPr lang="it-IT" sz="1200" b="0" i="0" u="none" strike="noStrike" cap="none">
                  <a:solidFill>
                    <a:srgbClr val="0032A1"/>
                  </a:solidFill>
                  <a:latin typeface="Arial"/>
                  <a:ea typeface="Arial"/>
                  <a:cs typeface="Arial"/>
                  <a:sym typeface="Arial"/>
                </a:rPr>
                <a:t>e il successivo </a:t>
              </a:r>
              <a:r>
                <a:rPr lang="it-IT" sz="1200" b="1" i="0" u="none" strike="noStrike" cap="none">
                  <a:solidFill>
                    <a:srgbClr val="0032A1"/>
                  </a:solidFill>
                  <a:latin typeface="Arial"/>
                  <a:ea typeface="Arial"/>
                  <a:cs typeface="Arial"/>
                  <a:sym typeface="Arial"/>
                </a:rPr>
                <a:t>inoltro </a:t>
              </a:r>
              <a:r>
                <a:rPr lang="it-IT" sz="1200" b="0" i="0" u="none" strike="noStrike" cap="none">
                  <a:solidFill>
                    <a:srgbClr val="0032A1"/>
                  </a:solidFill>
                  <a:latin typeface="Arial"/>
                  <a:ea typeface="Arial"/>
                  <a:cs typeface="Arial"/>
                  <a:sym typeface="Arial"/>
                </a:rPr>
                <a:t>agli enti terzi</a:t>
              </a:r>
              <a:endParaRPr sz="1200" b="0" i="0" u="none" strike="noStrike" cap="none">
                <a:solidFill>
                  <a:srgbClr val="0032A1"/>
                </a:solidFill>
                <a:latin typeface="Arial"/>
                <a:ea typeface="Arial"/>
                <a:cs typeface="Arial"/>
                <a:sym typeface="Arial"/>
              </a:endParaRPr>
            </a:p>
            <a:p>
              <a:pPr marL="457200" marR="0" lvl="0" indent="-304800" algn="just" rtl="0">
                <a:lnSpc>
                  <a:spcPct val="115000"/>
                </a:lnSpc>
                <a:spcBef>
                  <a:spcPts val="0"/>
                </a:spcBef>
                <a:spcAft>
                  <a:spcPts val="0"/>
                </a:spcAft>
                <a:buClr>
                  <a:srgbClr val="0032A1"/>
                </a:buClr>
                <a:buSzPts val="1200"/>
                <a:buFont typeface="Titillium Web"/>
                <a:buChar char="●"/>
              </a:pPr>
              <a:r>
                <a:rPr lang="it-IT" sz="1200" b="0" i="0" u="none" strike="noStrike" cap="none">
                  <a:solidFill>
                    <a:srgbClr val="0032A1"/>
                  </a:solidFill>
                  <a:latin typeface="Arial"/>
                  <a:ea typeface="Arial"/>
                  <a:cs typeface="Arial"/>
                  <a:sym typeface="Arial"/>
                </a:rPr>
                <a:t>la </a:t>
              </a:r>
              <a:r>
                <a:rPr lang="it-IT" sz="1200" b="1" i="0" u="none" strike="noStrike" cap="none">
                  <a:solidFill>
                    <a:srgbClr val="0032A1"/>
                  </a:solidFill>
                  <a:latin typeface="Arial"/>
                  <a:ea typeface="Arial"/>
                  <a:cs typeface="Arial"/>
                  <a:sym typeface="Arial"/>
                </a:rPr>
                <a:t>ricezione e inoltro </a:t>
              </a:r>
              <a:r>
                <a:rPr lang="it-IT" sz="1200" b="0" i="0" u="none" strike="noStrike" cap="none">
                  <a:solidFill>
                    <a:srgbClr val="0032A1"/>
                  </a:solidFill>
                  <a:latin typeface="Arial"/>
                  <a:ea typeface="Arial"/>
                  <a:cs typeface="Arial"/>
                  <a:sym typeface="Arial"/>
                </a:rPr>
                <a:t>di richieste di </a:t>
              </a:r>
              <a:r>
                <a:rPr lang="it-IT" sz="1200" b="1" i="0" u="none" strike="noStrike" cap="none">
                  <a:solidFill>
                    <a:srgbClr val="0032A1"/>
                  </a:solidFill>
                  <a:latin typeface="Arial"/>
                  <a:ea typeface="Arial"/>
                  <a:cs typeface="Arial"/>
                  <a:sym typeface="Arial"/>
                </a:rPr>
                <a:t>integrazioni</a:t>
              </a:r>
              <a:r>
                <a:rPr lang="it-IT" sz="1200" b="0" i="0" u="none" strike="noStrike" cap="none">
                  <a:solidFill>
                    <a:srgbClr val="0032A1"/>
                  </a:solidFill>
                  <a:latin typeface="Arial"/>
                  <a:ea typeface="Arial"/>
                  <a:cs typeface="Arial"/>
                  <a:sym typeface="Arial"/>
                </a:rPr>
                <a:t>, </a:t>
              </a:r>
              <a:r>
                <a:rPr lang="it-IT" sz="1200" b="1" i="0" u="none" strike="noStrike" cap="none">
                  <a:solidFill>
                    <a:srgbClr val="0032A1"/>
                  </a:solidFill>
                  <a:latin typeface="Arial"/>
                  <a:ea typeface="Arial"/>
                  <a:cs typeface="Arial"/>
                  <a:sym typeface="Arial"/>
                </a:rPr>
                <a:t>pareri </a:t>
              </a:r>
              <a:r>
                <a:rPr lang="it-IT" sz="1200" b="0" i="0" u="none" strike="noStrike" cap="none">
                  <a:solidFill>
                    <a:srgbClr val="0032A1"/>
                  </a:solidFill>
                  <a:latin typeface="Arial"/>
                  <a:ea typeface="Arial"/>
                  <a:cs typeface="Arial"/>
                  <a:sym typeface="Arial"/>
                </a:rPr>
                <a:t>e </a:t>
              </a:r>
              <a:r>
                <a:rPr lang="it-IT" sz="1200" b="1" i="0" u="none" strike="noStrike" cap="none">
                  <a:solidFill>
                    <a:srgbClr val="0032A1"/>
                  </a:solidFill>
                  <a:latin typeface="Arial"/>
                  <a:ea typeface="Arial"/>
                  <a:cs typeface="Arial"/>
                  <a:sym typeface="Arial"/>
                </a:rPr>
                <a:t>atti conclusivi</a:t>
              </a:r>
              <a:endParaRPr sz="1200" b="1" i="0" u="none" strike="noStrike" cap="none">
                <a:solidFill>
                  <a:srgbClr val="0032A1"/>
                </a:solidFill>
                <a:latin typeface="Arial"/>
                <a:ea typeface="Arial"/>
                <a:cs typeface="Arial"/>
                <a:sym typeface="Arial"/>
              </a:endParaRPr>
            </a:p>
            <a:p>
              <a:pPr marL="457200" marR="0" lvl="0" indent="-304800" algn="just" rtl="0">
                <a:lnSpc>
                  <a:spcPct val="115000"/>
                </a:lnSpc>
                <a:spcBef>
                  <a:spcPts val="0"/>
                </a:spcBef>
                <a:spcAft>
                  <a:spcPts val="0"/>
                </a:spcAft>
                <a:buClr>
                  <a:srgbClr val="0032A1"/>
                </a:buClr>
                <a:buSzPts val="1200"/>
                <a:buFont typeface="Titillium Web"/>
                <a:buChar char="●"/>
              </a:pPr>
              <a:r>
                <a:rPr lang="it-IT" sz="1200" b="0" i="0" u="none" strike="noStrike" cap="none">
                  <a:solidFill>
                    <a:srgbClr val="0032A1"/>
                  </a:solidFill>
                  <a:latin typeface="Arial"/>
                  <a:ea typeface="Arial"/>
                  <a:cs typeface="Arial"/>
                  <a:sym typeface="Arial"/>
                </a:rPr>
                <a:t>condivisione informazioni utili </a:t>
              </a:r>
              <a:r>
                <a:rPr lang="it-IT" sz="1200" b="1" i="0" u="none" strike="noStrike" cap="none">
                  <a:solidFill>
                    <a:srgbClr val="0032A1"/>
                  </a:solidFill>
                  <a:latin typeface="Arial"/>
                  <a:ea typeface="Arial"/>
                  <a:cs typeface="Arial"/>
                  <a:sym typeface="Arial"/>
                </a:rPr>
                <a:t>all’alimentazione del descrittore</a:t>
              </a:r>
              <a:r>
                <a:rPr lang="it-IT" sz="1200" b="0" i="0" u="none" strike="noStrike" cap="none">
                  <a:solidFill>
                    <a:srgbClr val="0032A1"/>
                  </a:solidFill>
                  <a:latin typeface="Arial"/>
                  <a:ea typeface="Arial"/>
                  <a:cs typeface="Arial"/>
                  <a:sym typeface="Arial"/>
                </a:rPr>
                <a:t>;</a:t>
              </a:r>
              <a:endParaRPr sz="1200" b="0" i="0" u="none" strike="noStrike" cap="none">
                <a:solidFill>
                  <a:srgbClr val="0032A1"/>
                </a:solidFill>
                <a:latin typeface="Arial"/>
                <a:ea typeface="Arial"/>
                <a:cs typeface="Arial"/>
                <a:sym typeface="Arial"/>
              </a:endParaRPr>
            </a:p>
            <a:p>
              <a:pPr marL="457200" marR="0" lvl="0" indent="-304800" algn="just" rtl="0">
                <a:lnSpc>
                  <a:spcPct val="115000"/>
                </a:lnSpc>
                <a:spcBef>
                  <a:spcPts val="0"/>
                </a:spcBef>
                <a:spcAft>
                  <a:spcPts val="0"/>
                </a:spcAft>
                <a:buClr>
                  <a:srgbClr val="0032A1"/>
                </a:buClr>
                <a:buSzPts val="1200"/>
                <a:buFont typeface="Titillium Web"/>
                <a:buChar char="●"/>
              </a:pPr>
              <a:r>
                <a:rPr lang="it-IT" sz="1200" b="0" i="0" u="none" strike="noStrike" cap="none">
                  <a:solidFill>
                    <a:srgbClr val="0032A1"/>
                  </a:solidFill>
                  <a:latin typeface="Arial"/>
                  <a:ea typeface="Arial"/>
                  <a:cs typeface="Arial"/>
                  <a:sym typeface="Arial"/>
                </a:rPr>
                <a:t>inoltro della comunicazione dell'indizione della </a:t>
              </a:r>
              <a:r>
                <a:rPr lang="it-IT" sz="1200" b="1" i="0" u="none" strike="noStrike" cap="none">
                  <a:solidFill>
                    <a:srgbClr val="0032A1"/>
                  </a:solidFill>
                  <a:latin typeface="Arial"/>
                  <a:ea typeface="Arial"/>
                  <a:cs typeface="Arial"/>
                  <a:sym typeface="Arial"/>
                </a:rPr>
                <a:t>conferenza di servizi </a:t>
              </a:r>
              <a:endParaRPr sz="1200" b="1" i="0" u="none" strike="noStrike" cap="none">
                <a:solidFill>
                  <a:srgbClr val="0032A1"/>
                </a:solidFill>
                <a:latin typeface="Arial"/>
                <a:ea typeface="Arial"/>
                <a:cs typeface="Arial"/>
                <a:sym typeface="Arial"/>
              </a:endParaRPr>
            </a:p>
          </p:txBody>
        </p:sp>
      </p:grpSp>
      <p:sp>
        <p:nvSpPr>
          <p:cNvPr id="1228" name="Google Shape;1228;g2bbf2f46c1d_1_2404"/>
          <p:cNvSpPr/>
          <p:nvPr/>
        </p:nvSpPr>
        <p:spPr>
          <a:xfrm>
            <a:off x="431520" y="447840"/>
            <a:ext cx="60525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flusso di una pratica nel SSU</a:t>
            </a:r>
            <a:endParaRPr sz="3200" b="0" i="0" u="none" strike="noStrike" cap="none">
              <a:solidFill>
                <a:schemeClr val="dk1"/>
              </a:solidFill>
              <a:latin typeface="Arial"/>
              <a:ea typeface="Arial"/>
              <a:cs typeface="Arial"/>
              <a:sym typeface="Arial"/>
            </a:endParaRPr>
          </a:p>
        </p:txBody>
      </p:sp>
      <p:sp>
        <p:nvSpPr>
          <p:cNvPr id="1229" name="Google Shape;1229;g2bbf2f46c1d_1_2404"/>
          <p:cNvSpPr/>
          <p:nvPr/>
        </p:nvSpPr>
        <p:spPr>
          <a:xfrm rot="-8100000">
            <a:off x="4687690" y="1297701"/>
            <a:ext cx="177767" cy="1592687"/>
          </a:xfrm>
          <a:prstGeom prst="downArrow">
            <a:avLst>
              <a:gd name="adj1" fmla="val 50000"/>
              <a:gd name="adj2" fmla="val 50000"/>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30" name="Google Shape;1230;g2bbf2f46c1d_1_2404"/>
          <p:cNvSpPr/>
          <p:nvPr/>
        </p:nvSpPr>
        <p:spPr>
          <a:xfrm rot="8100000" flipH="1">
            <a:off x="7629372" y="1299461"/>
            <a:ext cx="177767" cy="1592687"/>
          </a:xfrm>
          <a:prstGeom prst="downArrow">
            <a:avLst>
              <a:gd name="adj1" fmla="val 50000"/>
              <a:gd name="adj2" fmla="val 50000"/>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31" name="Google Shape;1231;g2bbf2f46c1d_1_2404"/>
          <p:cNvSpPr/>
          <p:nvPr/>
        </p:nvSpPr>
        <p:spPr>
          <a:xfrm rot="10800000">
            <a:off x="6161200" y="1510753"/>
            <a:ext cx="177600" cy="925800"/>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232" name="Google Shape;1232;g2bbf2f46c1d_1_2404"/>
          <p:cNvGrpSpPr/>
          <p:nvPr/>
        </p:nvGrpSpPr>
        <p:grpSpPr>
          <a:xfrm>
            <a:off x="4324118" y="1019750"/>
            <a:ext cx="3852000" cy="386100"/>
            <a:chOff x="4182130" y="2918650"/>
            <a:chExt cx="3852000" cy="386100"/>
          </a:xfrm>
        </p:grpSpPr>
        <p:sp>
          <p:nvSpPr>
            <p:cNvPr id="1233" name="Google Shape;1233;g2bbf2f46c1d_1_2404"/>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g2bbf2f46c1d_1_2404"/>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Arial"/>
                  <a:ea typeface="Arial"/>
                  <a:cs typeface="Arial"/>
                  <a:sym typeface="Arial"/>
                </a:rPr>
                <a:t>Catalogo SSU</a:t>
              </a:r>
              <a:endParaRPr sz="2000" b="0" i="0" u="none" strike="noStrike" cap="none">
                <a:solidFill>
                  <a:srgbClr val="000000"/>
                </a:solidFill>
                <a:latin typeface="Arial"/>
                <a:ea typeface="Arial"/>
                <a:cs typeface="Arial"/>
                <a:sym typeface="Arial"/>
              </a:endParaRPr>
            </a:p>
          </p:txBody>
        </p:sp>
      </p:grpSp>
      <p:grpSp>
        <p:nvGrpSpPr>
          <p:cNvPr id="1235" name="Google Shape;1235;g2bbf2f46c1d_1_2404"/>
          <p:cNvGrpSpPr/>
          <p:nvPr/>
        </p:nvGrpSpPr>
        <p:grpSpPr>
          <a:xfrm>
            <a:off x="545661" y="1499805"/>
            <a:ext cx="1062314" cy="3395158"/>
            <a:chOff x="-1228739" y="2373463"/>
            <a:chExt cx="1062314" cy="3395158"/>
          </a:xfrm>
        </p:grpSpPr>
        <p:sp>
          <p:nvSpPr>
            <p:cNvPr id="1236" name="Google Shape;1236;g2bbf2f46c1d_1_2404"/>
            <p:cNvSpPr/>
            <p:nvPr/>
          </p:nvSpPr>
          <p:spPr>
            <a:xfrm>
              <a:off x="-1217325" y="2373463"/>
              <a:ext cx="1047900" cy="1047900"/>
            </a:xfrm>
            <a:prstGeom prst="ellipse">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237" name="Google Shape;1237;g2bbf2f46c1d_1_2404" descr="building 2.png"/>
            <p:cNvPicPr preferRelativeResize="0"/>
            <p:nvPr/>
          </p:nvPicPr>
          <p:blipFill rotWithShape="1">
            <a:blip r:embed="rId6">
              <a:alphaModFix/>
            </a:blip>
            <a:srcRect/>
            <a:stretch/>
          </p:blipFill>
          <p:spPr>
            <a:xfrm>
              <a:off x="-920233" y="2967684"/>
              <a:ext cx="453745" cy="453708"/>
            </a:xfrm>
            <a:prstGeom prst="rect">
              <a:avLst/>
            </a:prstGeom>
            <a:noFill/>
            <a:ln>
              <a:noFill/>
            </a:ln>
          </p:spPr>
        </p:pic>
        <p:sp>
          <p:nvSpPr>
            <p:cNvPr id="1238" name="Google Shape;1238;g2bbf2f46c1d_1_2404"/>
            <p:cNvSpPr/>
            <p:nvPr/>
          </p:nvSpPr>
          <p:spPr>
            <a:xfrm>
              <a:off x="-1228739" y="3520384"/>
              <a:ext cx="1047900" cy="1047900"/>
            </a:xfrm>
            <a:prstGeom prst="ellipse">
              <a:avLst/>
            </a:prstGeom>
            <a:solidFill>
              <a:srgbClr val="EFEFE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9" name="Google Shape;1239;g2bbf2f46c1d_1_2404"/>
            <p:cNvSpPr/>
            <p:nvPr/>
          </p:nvSpPr>
          <p:spPr>
            <a:xfrm>
              <a:off x="-1218225" y="3787567"/>
              <a:ext cx="1051800" cy="21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100" b="0" i="0" u="none" strike="noStrike" cap="none">
                  <a:solidFill>
                    <a:schemeClr val="lt1"/>
                  </a:solidFill>
                  <a:latin typeface="Arial"/>
                  <a:ea typeface="Arial"/>
                  <a:cs typeface="Arial"/>
                  <a:sym typeface="Arial"/>
                </a:rPr>
                <a:t>Professionista</a:t>
              </a:r>
              <a:endParaRPr sz="1600" b="0" i="0" u="none" strike="noStrike" cap="none">
                <a:solidFill>
                  <a:schemeClr val="lt1"/>
                </a:solidFill>
                <a:latin typeface="Arial"/>
                <a:ea typeface="Arial"/>
                <a:cs typeface="Arial"/>
                <a:sym typeface="Arial"/>
              </a:endParaRPr>
            </a:p>
          </p:txBody>
        </p:sp>
        <p:pic>
          <p:nvPicPr>
            <p:cNvPr id="1240" name="Google Shape;1240;g2bbf2f46c1d_1_2404" descr="persona.png"/>
            <p:cNvPicPr preferRelativeResize="0"/>
            <p:nvPr/>
          </p:nvPicPr>
          <p:blipFill rotWithShape="1">
            <a:blip r:embed="rId8">
              <a:alphaModFix/>
            </a:blip>
            <a:srcRect/>
            <a:stretch/>
          </p:blipFill>
          <p:spPr>
            <a:xfrm>
              <a:off x="-930843" y="4062546"/>
              <a:ext cx="453900" cy="453900"/>
            </a:xfrm>
            <a:prstGeom prst="ellipse">
              <a:avLst/>
            </a:prstGeom>
            <a:noFill/>
            <a:ln>
              <a:noFill/>
            </a:ln>
          </p:spPr>
        </p:pic>
        <p:sp>
          <p:nvSpPr>
            <p:cNvPr id="1241" name="Google Shape;1241;g2bbf2f46c1d_1_2404"/>
            <p:cNvSpPr/>
            <p:nvPr/>
          </p:nvSpPr>
          <p:spPr>
            <a:xfrm>
              <a:off x="-1221324" y="2610840"/>
              <a:ext cx="1051800" cy="21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400" b="0" i="0" u="none" strike="noStrike" cap="none">
                  <a:solidFill>
                    <a:srgbClr val="FFFFFF"/>
                  </a:solidFill>
                  <a:latin typeface="Arial"/>
                  <a:ea typeface="Arial"/>
                  <a:cs typeface="Arial"/>
                  <a:sym typeface="Arial"/>
                </a:rPr>
                <a:t>Impresa</a:t>
              </a:r>
              <a:endParaRPr sz="1900" b="0" i="0" u="none" strike="noStrike" cap="none">
                <a:solidFill>
                  <a:srgbClr val="FFFFFF"/>
                </a:solidFill>
                <a:latin typeface="Arial"/>
                <a:ea typeface="Arial"/>
                <a:cs typeface="Arial"/>
                <a:sym typeface="Arial"/>
              </a:endParaRPr>
            </a:p>
          </p:txBody>
        </p:sp>
        <p:sp>
          <p:nvSpPr>
            <p:cNvPr id="1242" name="Google Shape;1242;g2bbf2f46c1d_1_2404"/>
            <p:cNvSpPr/>
            <p:nvPr/>
          </p:nvSpPr>
          <p:spPr>
            <a:xfrm>
              <a:off x="-1219372" y="4658560"/>
              <a:ext cx="1047900" cy="1047900"/>
            </a:xfrm>
            <a:prstGeom prst="ellipse">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243" name="Google Shape;1243;g2bbf2f46c1d_1_2404" descr="building 2.png"/>
            <p:cNvPicPr preferRelativeResize="0"/>
            <p:nvPr/>
          </p:nvPicPr>
          <p:blipFill rotWithShape="1">
            <a:blip r:embed="rId6">
              <a:alphaModFix/>
            </a:blip>
            <a:srcRect/>
            <a:stretch/>
          </p:blipFill>
          <p:spPr>
            <a:xfrm>
              <a:off x="-913005" y="5314913"/>
              <a:ext cx="453745" cy="453708"/>
            </a:xfrm>
            <a:prstGeom prst="rect">
              <a:avLst/>
            </a:prstGeom>
            <a:noFill/>
            <a:ln>
              <a:noFill/>
            </a:ln>
          </p:spPr>
        </p:pic>
        <p:sp>
          <p:nvSpPr>
            <p:cNvPr id="1244" name="Google Shape;1244;g2bbf2f46c1d_1_2404"/>
            <p:cNvSpPr/>
            <p:nvPr/>
          </p:nvSpPr>
          <p:spPr>
            <a:xfrm>
              <a:off x="-1219446" y="4723850"/>
              <a:ext cx="1051800" cy="501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500" b="0" i="0" u="none" strike="noStrike" cap="none">
                  <a:solidFill>
                    <a:srgbClr val="FFFFFF"/>
                  </a:solidFill>
                  <a:latin typeface="Arial"/>
                  <a:ea typeface="Arial"/>
                  <a:cs typeface="Arial"/>
                  <a:sym typeface="Arial"/>
                </a:rPr>
                <a:t>Ass.di categoria</a:t>
              </a:r>
              <a:endParaRPr sz="2000" b="0" i="0" u="none" strike="noStrike" cap="none">
                <a:solidFill>
                  <a:srgbClr val="FFFFF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g2bbf2f46c1d_1_2462"/>
          <p:cNvSpPr/>
          <p:nvPr/>
        </p:nvSpPr>
        <p:spPr>
          <a:xfrm>
            <a:off x="4448300" y="2487650"/>
            <a:ext cx="3251100" cy="3121500"/>
          </a:xfrm>
          <a:prstGeom prst="roundRect">
            <a:avLst>
              <a:gd name="adj" fmla="val 16667"/>
            </a:avLst>
          </a:prstGeom>
          <a:solidFill>
            <a:srgbClr val="FBBE2C">
              <a:alpha val="41568"/>
            </a:srgbClr>
          </a:solidFill>
          <a:ln>
            <a:noFill/>
          </a:ln>
        </p:spPr>
        <p:txBody>
          <a:bodyPr spcFirstLastPara="1" wrap="square" lIns="91425" tIns="91425" rIns="91425" bIns="91425" anchor="t" anchorCtr="0">
            <a:noAutofit/>
          </a:bodyPr>
          <a:lstStyle/>
          <a:p>
            <a:pPr marL="457200" marR="0" lvl="0" indent="-298450" algn="just" rtl="0">
              <a:lnSpc>
                <a:spcPct val="115000"/>
              </a:lnSpc>
              <a:spcBef>
                <a:spcPts val="0"/>
              </a:spcBef>
              <a:spcAft>
                <a:spcPts val="0"/>
              </a:spcAft>
              <a:buClr>
                <a:srgbClr val="0944A1"/>
              </a:buClr>
              <a:buSzPts val="1100"/>
              <a:buFont typeface="Arial"/>
              <a:buChar char="●"/>
            </a:pPr>
            <a:endParaRPr sz="1100" b="0" i="0" u="none" strike="noStrike" cap="none">
              <a:solidFill>
                <a:srgbClr val="0944A1"/>
              </a:solidFill>
              <a:latin typeface="Arial"/>
              <a:ea typeface="Arial"/>
              <a:cs typeface="Arial"/>
              <a:sym typeface="Arial"/>
            </a:endParaRPr>
          </a:p>
        </p:txBody>
      </p:sp>
      <p:sp>
        <p:nvSpPr>
          <p:cNvPr id="1251" name="Google Shape;1251;g2bbf2f46c1d_1_2462"/>
          <p:cNvSpPr/>
          <p:nvPr/>
        </p:nvSpPr>
        <p:spPr>
          <a:xfrm>
            <a:off x="8132975" y="2487650"/>
            <a:ext cx="3251100" cy="3121500"/>
          </a:xfrm>
          <a:prstGeom prst="roundRect">
            <a:avLst>
              <a:gd name="adj" fmla="val 16667"/>
            </a:avLst>
          </a:prstGeom>
          <a:solidFill>
            <a:srgbClr val="FBBE2C">
              <a:alpha val="4156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g2bbf2f46c1d_1_2462"/>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38100" lvl="0" indent="0" algn="r" rtl="0">
              <a:lnSpc>
                <a:spcPct val="118214"/>
              </a:lnSpc>
              <a:spcBef>
                <a:spcPts val="0"/>
              </a:spcBef>
              <a:spcAft>
                <a:spcPts val="0"/>
              </a:spcAft>
              <a:buSzPts val="1200"/>
              <a:buNone/>
            </a:pPr>
            <a:fld id="{00000000-1234-1234-1234-123412341234}" type="slidenum">
              <a:rPr lang="it-IT"/>
              <a:t>29</a:t>
            </a:fld>
            <a:endParaRPr/>
          </a:p>
        </p:txBody>
      </p:sp>
      <p:grpSp>
        <p:nvGrpSpPr>
          <p:cNvPr id="1253" name="Google Shape;1253;g2bbf2f46c1d_1_2462"/>
          <p:cNvGrpSpPr/>
          <p:nvPr/>
        </p:nvGrpSpPr>
        <p:grpSpPr>
          <a:xfrm>
            <a:off x="11192074" y="0"/>
            <a:ext cx="1041400" cy="6858000"/>
            <a:chOff x="8114930" y="0"/>
            <a:chExt cx="1041400" cy="6858000"/>
          </a:xfrm>
        </p:grpSpPr>
        <p:pic>
          <p:nvPicPr>
            <p:cNvPr id="1254" name="Google Shape;1254;g2bbf2f46c1d_1_2462"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255" name="Google Shape;1255;g2bbf2f46c1d_1_2462"/>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29</a:t>
              </a:fld>
              <a:endParaRPr sz="1300" b="0" i="0" u="none" strike="noStrike" cap="none">
                <a:solidFill>
                  <a:srgbClr val="0031A2"/>
                </a:solidFill>
                <a:latin typeface="Arial"/>
                <a:ea typeface="Arial"/>
                <a:cs typeface="Arial"/>
                <a:sym typeface="Arial"/>
              </a:endParaRPr>
            </a:p>
          </p:txBody>
        </p:sp>
        <p:pic>
          <p:nvPicPr>
            <p:cNvPr id="1256" name="Google Shape;1256;g2bbf2f46c1d_1_2462"/>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257" name="Google Shape;1257;g2bbf2f46c1d_1_2462"/>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258" name="Google Shape;1258;g2bbf2f46c1d_1_2462"/>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259" name="Google Shape;1259;g2bbf2f46c1d_1_2462"/>
          <p:cNvSpPr/>
          <p:nvPr/>
        </p:nvSpPr>
        <p:spPr>
          <a:xfrm>
            <a:off x="456701" y="271700"/>
            <a:ext cx="7031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Adeguamento Back Office SUAP</a:t>
            </a:r>
            <a:endParaRPr sz="3200" b="1" i="0" u="none" strike="noStrike" cap="none">
              <a:solidFill>
                <a:srgbClr val="24509A"/>
              </a:solidFill>
              <a:latin typeface="Arial"/>
              <a:ea typeface="Arial"/>
              <a:cs typeface="Arial"/>
              <a:sym typeface="Arial"/>
            </a:endParaRPr>
          </a:p>
        </p:txBody>
      </p:sp>
      <p:sp>
        <p:nvSpPr>
          <p:cNvPr id="1260" name="Google Shape;1260;g2bbf2f46c1d_1_2462"/>
          <p:cNvSpPr/>
          <p:nvPr/>
        </p:nvSpPr>
        <p:spPr>
          <a:xfrm>
            <a:off x="8132975" y="3892550"/>
            <a:ext cx="3251100" cy="1716600"/>
          </a:xfrm>
          <a:prstGeom prst="rect">
            <a:avLst/>
          </a:prstGeom>
          <a:noFill/>
          <a:ln>
            <a:noFill/>
          </a:ln>
        </p:spPr>
        <p:txBody>
          <a:bodyPr spcFirstLastPara="1" wrap="square" lIns="121900" tIns="121900" rIns="121900" bIns="121900" anchor="t" anchorCtr="0">
            <a:noAutofit/>
          </a:bodyPr>
          <a:lstStyle/>
          <a:p>
            <a:pPr marL="360000" marR="0" lvl="0" indent="-2498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I </a:t>
            </a:r>
            <a:r>
              <a:rPr lang="it-IT" sz="1100" b="1" i="0" u="none" strike="noStrike" cap="none">
                <a:solidFill>
                  <a:srgbClr val="0944A1"/>
                </a:solidFill>
                <a:latin typeface="Arial"/>
                <a:ea typeface="Arial"/>
                <a:cs typeface="Arial"/>
                <a:sym typeface="Arial"/>
              </a:rPr>
              <a:t>Comuni </a:t>
            </a:r>
            <a:r>
              <a:rPr lang="it-IT" sz="1100" b="0" i="0" u="none" strike="noStrike" cap="none">
                <a:solidFill>
                  <a:srgbClr val="0944A1"/>
                </a:solidFill>
                <a:latin typeface="Arial"/>
                <a:ea typeface="Arial"/>
                <a:cs typeface="Arial"/>
                <a:sym typeface="Arial"/>
              </a:rPr>
              <a:t>che scelgono una componente di mercato dovranno accertarsi che tale componente sia adeguata specifiche tecniche pubblicate in data 25.11.2023</a:t>
            </a:r>
            <a:endParaRPr sz="1100" b="0" i="0" u="none" strike="noStrike" cap="none">
              <a:solidFill>
                <a:srgbClr val="0944A1"/>
              </a:solidFill>
              <a:latin typeface="Arial"/>
              <a:ea typeface="Arial"/>
              <a:cs typeface="Arial"/>
              <a:sym typeface="Arial"/>
            </a:endParaRPr>
          </a:p>
          <a:p>
            <a:pPr marL="360000" marR="0" lvl="0" indent="-249850"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Gli operatori di mercato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p:txBody>
      </p:sp>
      <p:grpSp>
        <p:nvGrpSpPr>
          <p:cNvPr id="1261" name="Google Shape;1261;g2bbf2f46c1d_1_2462"/>
          <p:cNvGrpSpPr/>
          <p:nvPr/>
        </p:nvGrpSpPr>
        <p:grpSpPr>
          <a:xfrm>
            <a:off x="884050" y="2466208"/>
            <a:ext cx="3251100" cy="3121594"/>
            <a:chOff x="960250" y="2389850"/>
            <a:chExt cx="3251100" cy="3820800"/>
          </a:xfrm>
        </p:grpSpPr>
        <p:sp>
          <p:nvSpPr>
            <p:cNvPr id="1262" name="Google Shape;1262;g2bbf2f46c1d_1_2462"/>
            <p:cNvSpPr/>
            <p:nvPr/>
          </p:nvSpPr>
          <p:spPr>
            <a:xfrm>
              <a:off x="960250" y="2389850"/>
              <a:ext cx="3251100" cy="3820800"/>
            </a:xfrm>
            <a:prstGeom prst="roundRect">
              <a:avLst>
                <a:gd name="adj" fmla="val 16667"/>
              </a:avLst>
            </a:prstGeom>
            <a:solidFill>
              <a:srgbClr val="FBBE2C">
                <a:alpha val="4156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g2bbf2f46c1d_1_2462"/>
            <p:cNvSpPr/>
            <p:nvPr/>
          </p:nvSpPr>
          <p:spPr>
            <a:xfrm>
              <a:off x="960250" y="4135678"/>
              <a:ext cx="3219900" cy="1293000"/>
            </a:xfrm>
            <a:prstGeom prst="rect">
              <a:avLst/>
            </a:prstGeom>
            <a:noFill/>
            <a:ln>
              <a:noFill/>
            </a:ln>
          </p:spPr>
          <p:txBody>
            <a:bodyPr spcFirstLastPara="1" wrap="square" lIns="90000" tIns="121900" rIns="121900" bIns="121900" anchor="t" anchorCtr="0">
              <a:noAutofit/>
            </a:bodyPr>
            <a:lstStyle/>
            <a:p>
              <a:pPr marL="457200" marR="0" lvl="0" indent="-298450"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Il Sistema Camerale</a:t>
              </a:r>
              <a:r>
                <a:rPr lang="it-IT" sz="1100" b="0" i="0" u="none" strike="noStrike" cap="none">
                  <a:solidFill>
                    <a:srgbClr val="0944A1"/>
                  </a:solidFill>
                  <a:latin typeface="Arial"/>
                  <a:ea typeface="Arial"/>
                  <a:cs typeface="Arial"/>
                  <a:sym typeface="Arial"/>
                </a:rPr>
                <a:t> per il tramite di Infocamere provvede all’adeguamento della componente secondo le specifiche tecniche pubblicate in data 25.11.2023</a:t>
              </a:r>
              <a:endParaRPr sz="1100" b="1" i="0" u="none" strike="noStrike" cap="none">
                <a:solidFill>
                  <a:srgbClr val="0944A1"/>
                </a:solidFill>
                <a:latin typeface="Arial"/>
                <a:ea typeface="Arial"/>
                <a:cs typeface="Arial"/>
                <a:sym typeface="Arial"/>
              </a:endParaRPr>
            </a:p>
          </p:txBody>
        </p:sp>
      </p:grpSp>
      <p:sp>
        <p:nvSpPr>
          <p:cNvPr id="1264" name="Google Shape;1264;g2bbf2f46c1d_1_2462"/>
          <p:cNvSpPr/>
          <p:nvPr/>
        </p:nvSpPr>
        <p:spPr>
          <a:xfrm>
            <a:off x="4448300" y="3892550"/>
            <a:ext cx="3251100" cy="1343100"/>
          </a:xfrm>
          <a:prstGeom prst="rect">
            <a:avLst/>
          </a:prstGeom>
          <a:noFill/>
          <a:ln>
            <a:noFill/>
          </a:ln>
        </p:spPr>
        <p:txBody>
          <a:bodyPr spcFirstLastPara="1" wrap="square" lIns="121900" tIns="121900" rIns="121900" bIns="121900" anchor="t" anchorCtr="0">
            <a:noAutofit/>
          </a:bodyPr>
          <a:lstStyle/>
          <a:p>
            <a:pPr marL="609600" marR="0" lvl="0" indent="-374650" algn="just" rtl="0">
              <a:lnSpc>
                <a:spcPct val="115000"/>
              </a:lnSpc>
              <a:spcBef>
                <a:spcPts val="0"/>
              </a:spcBef>
              <a:spcAft>
                <a:spcPts val="0"/>
              </a:spcAft>
              <a:buClr>
                <a:srgbClr val="0944A1"/>
              </a:buClr>
              <a:buSzPts val="1100"/>
              <a:buFont typeface="Roboto"/>
              <a:buChar char="●"/>
            </a:pPr>
            <a:r>
              <a:rPr lang="it-IT" sz="1100" b="1" i="0" u="none" strike="noStrike" cap="none">
                <a:solidFill>
                  <a:srgbClr val="0944A1"/>
                </a:solidFill>
                <a:latin typeface="Arial"/>
                <a:ea typeface="Arial"/>
                <a:cs typeface="Arial"/>
                <a:sym typeface="Arial"/>
              </a:rPr>
              <a:t>Le Regioni</a:t>
            </a:r>
            <a:r>
              <a:rPr lang="it-IT" sz="1100" b="0" i="0" u="none" strike="noStrike" cap="none">
                <a:solidFill>
                  <a:srgbClr val="0944A1"/>
                </a:solidFill>
                <a:latin typeface="Arial"/>
                <a:ea typeface="Arial"/>
                <a:cs typeface="Arial"/>
                <a:sym typeface="Arial"/>
              </a:rPr>
              <a:t>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a:p>
            <a:pPr marL="609600" marR="0" lvl="0" indent="-374650" algn="just" rtl="0">
              <a:lnSpc>
                <a:spcPct val="115000"/>
              </a:lnSpc>
              <a:spcBef>
                <a:spcPts val="0"/>
              </a:spcBef>
              <a:spcAft>
                <a:spcPts val="0"/>
              </a:spcAft>
              <a:buClr>
                <a:srgbClr val="0944A1"/>
              </a:buClr>
              <a:buSzPts val="1100"/>
              <a:buFont typeface="Arial"/>
              <a:buChar char="●"/>
            </a:pPr>
            <a:r>
              <a:rPr lang="it-IT" sz="1100" b="0" i="0" u="none" strike="noStrike" cap="none">
                <a:solidFill>
                  <a:srgbClr val="0944A1"/>
                </a:solidFill>
                <a:latin typeface="Arial"/>
                <a:ea typeface="Arial"/>
                <a:cs typeface="Arial"/>
                <a:sym typeface="Arial"/>
              </a:rPr>
              <a:t>I Comuni si rivolgono alla regione per la messa a norma </a:t>
            </a:r>
            <a:endParaRPr sz="1100" b="1" i="0" u="none" strike="noStrike" cap="none">
              <a:solidFill>
                <a:srgbClr val="0944A1"/>
              </a:solidFill>
              <a:latin typeface="Arial"/>
              <a:ea typeface="Arial"/>
              <a:cs typeface="Arial"/>
              <a:sym typeface="Arial"/>
            </a:endParaRPr>
          </a:p>
        </p:txBody>
      </p:sp>
      <p:sp>
        <p:nvSpPr>
          <p:cNvPr id="1265" name="Google Shape;1265;g2bbf2f46c1d_1_2462"/>
          <p:cNvSpPr txBox="1"/>
          <p:nvPr/>
        </p:nvSpPr>
        <p:spPr>
          <a:xfrm>
            <a:off x="884050" y="5781638"/>
            <a:ext cx="11384400" cy="68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rgbClr val="0944A1"/>
                </a:solidFill>
                <a:latin typeface="Arial"/>
                <a:ea typeface="Arial"/>
                <a:cs typeface="Arial"/>
                <a:sym typeface="Arial"/>
              </a:rPr>
              <a:t>Il Gestore del Catalogo fornisce supporto per integrazione delle componenti al fine di garantire il funzionamento del sistema SSU</a:t>
            </a:r>
            <a:endParaRPr sz="3200" b="1" i="0" u="none" strike="noStrike" cap="none">
              <a:solidFill>
                <a:schemeClr val="dk1"/>
              </a:solidFill>
              <a:latin typeface="Arial"/>
              <a:ea typeface="Arial"/>
              <a:cs typeface="Arial"/>
              <a:sym typeface="Arial"/>
            </a:endParaRPr>
          </a:p>
        </p:txBody>
      </p:sp>
      <p:grpSp>
        <p:nvGrpSpPr>
          <p:cNvPr id="1266" name="Google Shape;1266;g2bbf2f46c1d_1_2462"/>
          <p:cNvGrpSpPr/>
          <p:nvPr/>
        </p:nvGrpSpPr>
        <p:grpSpPr>
          <a:xfrm>
            <a:off x="4257375" y="971750"/>
            <a:ext cx="3442025" cy="2920800"/>
            <a:chOff x="4233000" y="971750"/>
            <a:chExt cx="3442025" cy="2920800"/>
          </a:xfrm>
        </p:grpSpPr>
        <p:sp>
          <p:nvSpPr>
            <p:cNvPr id="1267" name="Google Shape;1267;g2bbf2f46c1d_1_2462"/>
            <p:cNvSpPr/>
            <p:nvPr/>
          </p:nvSpPr>
          <p:spPr>
            <a:xfrm>
              <a:off x="4233000" y="971750"/>
              <a:ext cx="3251100" cy="2920800"/>
            </a:xfrm>
            <a:prstGeom prst="roundRect">
              <a:avLst>
                <a:gd name="adj" fmla="val 16667"/>
              </a:avLst>
            </a:prstGeom>
            <a:solidFill>
              <a:srgbClr val="FFFDF7"/>
            </a:solidFill>
            <a:ln w="19050" cap="flat" cmpd="sng">
              <a:solidFill>
                <a:srgbClr val="F39C0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268" name="Google Shape;1268;g2bbf2f46c1d_1_2462"/>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Piattaforme Regionali</a:t>
              </a:r>
              <a:endParaRPr sz="2500" b="0" i="0" u="none" strike="noStrike" cap="none">
                <a:solidFill>
                  <a:srgbClr val="0944A1"/>
                </a:solidFill>
                <a:latin typeface="Arial"/>
                <a:ea typeface="Arial"/>
                <a:cs typeface="Arial"/>
                <a:sym typeface="Arial"/>
              </a:endParaRPr>
            </a:p>
          </p:txBody>
        </p:sp>
        <p:sp>
          <p:nvSpPr>
            <p:cNvPr id="1269" name="Google Shape;1269;g2bbf2f46c1d_1_2462"/>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400"/>
                <a:buFont typeface="Arial"/>
                <a:buNone/>
              </a:pPr>
              <a:r>
                <a:rPr lang="it-IT" sz="1400" b="0" i="0" u="none" strike="noStrike" cap="none">
                  <a:solidFill>
                    <a:srgbClr val="0944A1"/>
                  </a:solidFill>
                  <a:latin typeface="Arial"/>
                  <a:ea typeface="Arial"/>
                  <a:cs typeface="Arial"/>
                  <a:sym typeface="Arial"/>
                </a:rPr>
                <a:t>Abruzzo, Calabria, Emilia Romagna, Friuli Venezia Giulia, Marche, Sardegna, Toscana, Umbria, Valle d'Aosta</a:t>
              </a:r>
              <a:endParaRPr sz="1100" b="0" i="0" u="none" strike="noStrike" cap="none">
                <a:solidFill>
                  <a:srgbClr val="0D5DDF"/>
                </a:solidFill>
                <a:latin typeface="Arial"/>
                <a:ea typeface="Arial"/>
                <a:cs typeface="Arial"/>
                <a:sym typeface="Arial"/>
              </a:endParaRPr>
            </a:p>
          </p:txBody>
        </p:sp>
        <p:sp>
          <p:nvSpPr>
            <p:cNvPr id="1270" name="Google Shape;1270;g2bbf2f46c1d_1_2462"/>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271" name="Google Shape;1271;g2bbf2f46c1d_1_2462"/>
          <p:cNvGrpSpPr/>
          <p:nvPr/>
        </p:nvGrpSpPr>
        <p:grpSpPr>
          <a:xfrm>
            <a:off x="693125" y="971750"/>
            <a:ext cx="3442025" cy="2920800"/>
            <a:chOff x="4233000" y="971750"/>
            <a:chExt cx="3442025" cy="2920800"/>
          </a:xfrm>
        </p:grpSpPr>
        <p:sp>
          <p:nvSpPr>
            <p:cNvPr id="1272" name="Google Shape;1272;g2bbf2f46c1d_1_2462"/>
            <p:cNvSpPr/>
            <p:nvPr/>
          </p:nvSpPr>
          <p:spPr>
            <a:xfrm>
              <a:off x="4233000" y="971750"/>
              <a:ext cx="3251100" cy="2920800"/>
            </a:xfrm>
            <a:prstGeom prst="roundRect">
              <a:avLst>
                <a:gd name="adj" fmla="val 16667"/>
              </a:avLst>
            </a:prstGeom>
            <a:solidFill>
              <a:srgbClr val="FFFDF7"/>
            </a:solidFill>
            <a:ln w="19050" cap="flat" cmpd="sng">
              <a:solidFill>
                <a:srgbClr val="F39C0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273" name="Google Shape;1273;g2bbf2f46c1d_1_2462"/>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Camerale</a:t>
              </a:r>
              <a:endParaRPr sz="2500" b="0" i="0" u="none" strike="noStrike" cap="none">
                <a:solidFill>
                  <a:srgbClr val="0944A1"/>
                </a:solidFill>
                <a:latin typeface="Arial"/>
                <a:ea typeface="Arial"/>
                <a:cs typeface="Arial"/>
                <a:sym typeface="Arial"/>
              </a:endParaRPr>
            </a:p>
          </p:txBody>
        </p:sp>
        <p:sp>
          <p:nvSpPr>
            <p:cNvPr id="1274" name="Google Shape;1274;g2bbf2f46c1d_1_2462"/>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4073 Comuni interessati</a:t>
              </a:r>
              <a:endParaRPr sz="1400" b="0" i="0" u="none" strike="noStrike" cap="none">
                <a:solidFill>
                  <a:srgbClr val="0944A1"/>
                </a:solidFill>
                <a:latin typeface="Arial"/>
                <a:ea typeface="Arial"/>
                <a:cs typeface="Arial"/>
                <a:sym typeface="Arial"/>
              </a:endParaRPr>
            </a:p>
          </p:txBody>
        </p:sp>
        <p:sp>
          <p:nvSpPr>
            <p:cNvPr id="1275" name="Google Shape;1275;g2bbf2f46c1d_1_2462"/>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grpSp>
        <p:nvGrpSpPr>
          <p:cNvPr id="1276" name="Google Shape;1276;g2bbf2f46c1d_1_2462"/>
          <p:cNvGrpSpPr/>
          <p:nvPr/>
        </p:nvGrpSpPr>
        <p:grpSpPr>
          <a:xfrm>
            <a:off x="7942050" y="971750"/>
            <a:ext cx="3442025" cy="2920800"/>
            <a:chOff x="4233000" y="971750"/>
            <a:chExt cx="3442025" cy="2920800"/>
          </a:xfrm>
        </p:grpSpPr>
        <p:sp>
          <p:nvSpPr>
            <p:cNvPr id="1277" name="Google Shape;1277;g2bbf2f46c1d_1_2462"/>
            <p:cNvSpPr/>
            <p:nvPr/>
          </p:nvSpPr>
          <p:spPr>
            <a:xfrm>
              <a:off x="4233000" y="971750"/>
              <a:ext cx="3251100" cy="2920800"/>
            </a:xfrm>
            <a:prstGeom prst="roundRect">
              <a:avLst>
                <a:gd name="adj" fmla="val 16667"/>
              </a:avLst>
            </a:prstGeom>
            <a:solidFill>
              <a:srgbClr val="FFFDF7"/>
            </a:solidFill>
            <a:ln w="19050" cap="flat" cmpd="sng">
              <a:solidFill>
                <a:srgbClr val="F39C0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278" name="Google Shape;1278;g2bbf2f46c1d_1_2462"/>
            <p:cNvSpPr/>
            <p:nvPr/>
          </p:nvSpPr>
          <p:spPr>
            <a:xfrm>
              <a:off x="4247825" y="1080750"/>
              <a:ext cx="34272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r>
                <a:rPr lang="it-IT" sz="2500" b="1" i="0" u="none" strike="noStrike" cap="none">
                  <a:solidFill>
                    <a:srgbClr val="0944A1"/>
                  </a:solidFill>
                  <a:latin typeface="Arial"/>
                  <a:ea typeface="Arial"/>
                  <a:cs typeface="Arial"/>
                  <a:sym typeface="Arial"/>
                </a:rPr>
                <a:t>Suap Autonomi</a:t>
              </a:r>
              <a:endParaRPr sz="2500" b="0" i="0" u="none" strike="noStrike" cap="none">
                <a:solidFill>
                  <a:srgbClr val="0944A1"/>
                </a:solidFill>
                <a:latin typeface="Arial"/>
                <a:ea typeface="Arial"/>
                <a:cs typeface="Arial"/>
                <a:sym typeface="Arial"/>
              </a:endParaRPr>
            </a:p>
          </p:txBody>
        </p:sp>
        <p:sp>
          <p:nvSpPr>
            <p:cNvPr id="1279" name="Google Shape;1279;g2bbf2f46c1d_1_2462"/>
            <p:cNvSpPr/>
            <p:nvPr/>
          </p:nvSpPr>
          <p:spPr>
            <a:xfrm>
              <a:off x="4375250" y="1547174"/>
              <a:ext cx="3042600" cy="11505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600"/>
                <a:buFont typeface="Arial"/>
                <a:buNone/>
              </a:pPr>
              <a:r>
                <a:rPr lang="it-IT" sz="1600" b="0" i="0" u="none" strike="noStrike" cap="none">
                  <a:solidFill>
                    <a:srgbClr val="0944A1"/>
                  </a:solidFill>
                  <a:latin typeface="Arial"/>
                  <a:ea typeface="Arial"/>
                  <a:cs typeface="Arial"/>
                  <a:sym typeface="Arial"/>
                </a:rPr>
                <a:t>Componente fornita da soluzioni di mercato</a:t>
              </a:r>
              <a:endParaRPr sz="1400" b="0" i="0" u="none" strike="noStrike" cap="none">
                <a:solidFill>
                  <a:srgbClr val="0944A1"/>
                </a:solidFill>
                <a:latin typeface="Arial"/>
                <a:ea typeface="Arial"/>
                <a:cs typeface="Arial"/>
                <a:sym typeface="Arial"/>
              </a:endParaRPr>
            </a:p>
          </p:txBody>
        </p:sp>
        <p:sp>
          <p:nvSpPr>
            <p:cNvPr id="1280" name="Google Shape;1280;g2bbf2f46c1d_1_2462"/>
            <p:cNvSpPr/>
            <p:nvPr/>
          </p:nvSpPr>
          <p:spPr>
            <a:xfrm>
              <a:off x="4375250" y="2921049"/>
              <a:ext cx="3042600" cy="904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 Office dovrà essere compliance al dettato normativo del Decreto Interministeriale 26.09.2023 (G.U. 25.11.2023)</a:t>
              </a:r>
              <a:endParaRPr sz="1100" b="0" i="0" u="none" strike="noStrike" cap="none">
                <a:solidFill>
                  <a:srgbClr val="0D5DDF"/>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g2bbf2f46c1d_1_1680" descr="Immagine che contiene scena, interno, governo, parlamento&#10;&#10;Descrizione generata automaticamente"/>
          <p:cNvPicPr preferRelativeResize="0"/>
          <p:nvPr/>
        </p:nvPicPr>
        <p:blipFill rotWithShape="1">
          <a:blip r:embed="rId3">
            <a:alphaModFix/>
          </a:blip>
          <a:srcRect t="8483"/>
          <a:stretch/>
        </p:blipFill>
        <p:spPr>
          <a:xfrm>
            <a:off x="6108960" y="581760"/>
            <a:ext cx="6121440" cy="6275520"/>
          </a:xfrm>
          <a:prstGeom prst="rect">
            <a:avLst/>
          </a:prstGeom>
          <a:noFill/>
          <a:ln>
            <a:noFill/>
          </a:ln>
        </p:spPr>
      </p:pic>
      <p:sp>
        <p:nvSpPr>
          <p:cNvPr id="456" name="Google Shape;456;g2bbf2f46c1d_1_1680"/>
          <p:cNvSpPr/>
          <p:nvPr/>
        </p:nvSpPr>
        <p:spPr>
          <a:xfrm>
            <a:off x="0" y="1809600"/>
            <a:ext cx="12255900" cy="4196400"/>
          </a:xfrm>
          <a:prstGeom prst="rect">
            <a:avLst/>
          </a:prstGeom>
          <a:solidFill>
            <a:srgbClr val="6AAAE4">
              <a:alpha val="96078"/>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sp>
        <p:nvSpPr>
          <p:cNvPr id="457" name="Google Shape;457;g2bbf2f46c1d_1_1680"/>
          <p:cNvSpPr/>
          <p:nvPr/>
        </p:nvSpPr>
        <p:spPr>
          <a:xfrm>
            <a:off x="3279360" y="3945120"/>
            <a:ext cx="8951040"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grpSp>
        <p:nvGrpSpPr>
          <p:cNvPr id="458" name="Google Shape;458;g2bbf2f46c1d_1_1680"/>
          <p:cNvGrpSpPr/>
          <p:nvPr/>
        </p:nvGrpSpPr>
        <p:grpSpPr>
          <a:xfrm>
            <a:off x="111224" y="2071655"/>
            <a:ext cx="11896745" cy="3942372"/>
            <a:chOff x="83420" y="1553780"/>
            <a:chExt cx="8922782" cy="2956853"/>
          </a:xfrm>
        </p:grpSpPr>
        <p:sp>
          <p:nvSpPr>
            <p:cNvPr id="459" name="Google Shape;459;g2bbf2f46c1d_1_1680"/>
            <p:cNvSpPr/>
            <p:nvPr/>
          </p:nvSpPr>
          <p:spPr>
            <a:xfrm>
              <a:off x="741074" y="3292582"/>
              <a:ext cx="1592700" cy="7887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Adeguamento alla Direttiva Servizi che garantisce l’iniziativa economica privata</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t>
              </a:r>
              <a:r>
                <a:rPr lang="it-IT" sz="1500" b="0" i="1" u="none" strike="noStrike" cap="none">
                  <a:solidFill>
                    <a:srgbClr val="FFFFFF"/>
                  </a:solidFill>
                  <a:latin typeface="Arial"/>
                  <a:ea typeface="Arial"/>
                  <a:cs typeface="Arial"/>
                  <a:sym typeface="Arial"/>
                </a:rPr>
                <a:t>Point of Single Contact</a:t>
              </a:r>
              <a:r>
                <a:rPr lang="it-IT" sz="1500" b="0" i="0" u="none" strike="noStrike" cap="none">
                  <a:solidFill>
                    <a:srgbClr val="FFFFFF"/>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0" name="Google Shape;460;g2bbf2f46c1d_1_1680"/>
            <p:cNvSpPr/>
            <p:nvPr/>
          </p:nvSpPr>
          <p:spPr>
            <a:xfrm rot="-5400000">
              <a:off x="-340180" y="3743534"/>
              <a:ext cx="1101000" cy="25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L. n. 133/2008</a:t>
              </a:r>
              <a:endParaRPr sz="1500" b="0" i="0" u="none" strike="noStrike" cap="none">
                <a:solidFill>
                  <a:schemeClr val="dk1"/>
                </a:solidFill>
                <a:latin typeface="Arial"/>
                <a:ea typeface="Arial"/>
                <a:cs typeface="Arial"/>
                <a:sym typeface="Arial"/>
              </a:endParaRPr>
            </a:p>
          </p:txBody>
        </p:sp>
        <p:sp>
          <p:nvSpPr>
            <p:cNvPr id="461" name="Google Shape;461;g2bbf2f46c1d_1_1680"/>
            <p:cNvSpPr/>
            <p:nvPr/>
          </p:nvSpPr>
          <p:spPr>
            <a:xfrm rot="-5400000">
              <a:off x="1445357" y="2049530"/>
              <a:ext cx="1231500" cy="24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D.P.R. 160/2010</a:t>
              </a:r>
              <a:r>
                <a:rPr lang="it-IT" sz="1500" b="0" i="0" u="none" strike="noStrike" cap="none">
                  <a:solidFill>
                    <a:srgbClr val="0032A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p:txBody>
        </p:sp>
        <p:sp>
          <p:nvSpPr>
            <p:cNvPr id="462" name="Google Shape;462;g2bbf2f46c1d_1_1680"/>
            <p:cNvSpPr/>
            <p:nvPr/>
          </p:nvSpPr>
          <p:spPr>
            <a:xfrm rot="-5400000">
              <a:off x="2591187" y="3563100"/>
              <a:ext cx="1637700" cy="218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Decreto interministeriale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12 novembre 2021 </a:t>
              </a:r>
              <a:endParaRPr sz="1500" b="0" i="0" u="none" strike="noStrike" cap="none">
                <a:solidFill>
                  <a:schemeClr val="dk1"/>
                </a:solidFill>
                <a:latin typeface="Arial"/>
                <a:ea typeface="Arial"/>
                <a:cs typeface="Arial"/>
                <a:sym typeface="Arial"/>
              </a:endParaRPr>
            </a:p>
          </p:txBody>
        </p:sp>
        <p:sp>
          <p:nvSpPr>
            <p:cNvPr id="463" name="Google Shape;463;g2bbf2f46c1d_1_1680"/>
            <p:cNvSpPr/>
            <p:nvPr/>
          </p:nvSpPr>
          <p:spPr>
            <a:xfrm rot="-5401259">
              <a:off x="5507581" y="3582693"/>
              <a:ext cx="1637700" cy="218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rgbClr val="0032A1"/>
                  </a:solidFill>
                  <a:latin typeface="Arial"/>
                  <a:ea typeface="Arial"/>
                  <a:cs typeface="Arial"/>
                  <a:sym typeface="Arial"/>
                </a:rPr>
                <a:t>Decreto Interministeriale 26 settembre 2023 Specifiche tecniche </a:t>
              </a:r>
              <a:r>
                <a:rPr lang="it-IT" sz="1400" b="1" i="0" u="none" strike="noStrike" cap="none">
                  <a:solidFill>
                    <a:srgbClr val="0032A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dell’Allegato</a:t>
              </a:r>
              <a:r>
                <a:rPr lang="it-IT" sz="1400" b="1" i="0" u="none" strike="noStrike" cap="none">
                  <a:solidFill>
                    <a:srgbClr val="0032A1"/>
                  </a:solidFill>
                  <a:latin typeface="Arial"/>
                  <a:ea typeface="Arial"/>
                  <a:cs typeface="Arial"/>
                  <a:sym typeface="Arial"/>
                </a:rPr>
                <a:t> Tecnico d.P.R. 160/2010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g2bbf2f46c1d_1_1680"/>
            <p:cNvSpPr/>
            <p:nvPr/>
          </p:nvSpPr>
          <p:spPr>
            <a:xfrm>
              <a:off x="2502000" y="1705320"/>
              <a:ext cx="1592700" cy="7887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Pubblicazione delle regole tecniche che definiscono il SUAP uno strumento telematico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65" name="Google Shape;465;g2bbf2f46c1d_1_1680"/>
            <p:cNvSpPr/>
            <p:nvPr/>
          </p:nvSpPr>
          <p:spPr>
            <a:xfrm>
              <a:off x="4131480" y="3323551"/>
              <a:ext cx="1592700" cy="7887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Modifica dell’allegato tecnico al d.P.R. 160/2010</a:t>
              </a:r>
              <a:endParaRPr sz="1500" b="0" i="0" u="none" strike="noStrike" cap="none">
                <a:solidFill>
                  <a:schemeClr val="dk1"/>
                </a:solidFill>
                <a:latin typeface="Arial"/>
                <a:ea typeface="Arial"/>
                <a:cs typeface="Arial"/>
                <a:sym typeface="Arial"/>
              </a:endParaRPr>
            </a:p>
          </p:txBody>
        </p:sp>
        <p:sp>
          <p:nvSpPr>
            <p:cNvPr id="466" name="Google Shape;466;g2bbf2f46c1d_1_1680"/>
            <p:cNvSpPr/>
            <p:nvPr/>
          </p:nvSpPr>
          <p:spPr>
            <a:xfrm>
              <a:off x="7413502" y="3289729"/>
              <a:ext cx="1592700" cy="7887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Pubblicate in G.U Serie Generale n. 276  in data 25 novembre 2023</a:t>
              </a:r>
              <a:endParaRPr sz="1500" b="0" i="0" u="none" strike="noStrike" cap="none">
                <a:solidFill>
                  <a:schemeClr val="dk1"/>
                </a:solidFill>
                <a:latin typeface="Arial"/>
                <a:ea typeface="Arial"/>
                <a:cs typeface="Arial"/>
                <a:sym typeface="Arial"/>
              </a:endParaRPr>
            </a:p>
          </p:txBody>
        </p:sp>
      </p:grpSp>
      <p:sp>
        <p:nvSpPr>
          <p:cNvPr id="467" name="Google Shape;467;g2bbf2f46c1d_1_1680"/>
          <p:cNvSpPr/>
          <p:nvPr/>
        </p:nvSpPr>
        <p:spPr>
          <a:xfrm>
            <a:off x="936960" y="3945120"/>
            <a:ext cx="2288142"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468" name="Google Shape;468;g2bbf2f46c1d_1_1680"/>
          <p:cNvSpPr/>
          <p:nvPr/>
        </p:nvSpPr>
        <p:spPr>
          <a:xfrm>
            <a:off x="-144480" y="3945120"/>
            <a:ext cx="1017576"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469" name="Google Shape;469;g2bbf2f46c1d_1_1680"/>
          <p:cNvSpPr/>
          <p:nvPr/>
        </p:nvSpPr>
        <p:spPr>
          <a:xfrm>
            <a:off x="831840" y="5119200"/>
            <a:ext cx="82500" cy="82500"/>
          </a:xfrm>
          <a:prstGeom prst="ellipse">
            <a:avLst/>
          </a:prstGeom>
          <a:solidFill>
            <a:srgbClr val="6AAA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470" name="Google Shape;470;g2bbf2f46c1d_1_1680"/>
          <p:cNvGrpSpPr/>
          <p:nvPr/>
        </p:nvGrpSpPr>
        <p:grpSpPr>
          <a:xfrm>
            <a:off x="602385" y="3681988"/>
            <a:ext cx="554386" cy="2154666"/>
            <a:chOff x="451800" y="2761560"/>
            <a:chExt cx="415800" cy="1616040"/>
          </a:xfrm>
        </p:grpSpPr>
        <p:sp>
          <p:nvSpPr>
            <p:cNvPr id="471" name="Google Shape;471;g2bbf2f46c1d_1_1680"/>
            <p:cNvSpPr/>
            <p:nvPr/>
          </p:nvSpPr>
          <p:spPr>
            <a:xfrm>
              <a:off x="607680" y="2911320"/>
              <a:ext cx="94800" cy="94800"/>
            </a:xfrm>
            <a:prstGeom prst="ellipse">
              <a:avLst/>
            </a:prstGeom>
            <a:solidFill>
              <a:srgbClr val="FFDF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72" name="Google Shape;472;g2bbf2f46c1d_1_1680"/>
            <p:cNvSpPr/>
            <p:nvPr/>
          </p:nvSpPr>
          <p:spPr>
            <a:xfrm>
              <a:off x="563760" y="2867040"/>
              <a:ext cx="183000" cy="183000"/>
            </a:xfrm>
            <a:prstGeom prst="ellipse">
              <a:avLst/>
            </a:prstGeom>
            <a:noFill/>
            <a:ln w="12600" cap="flat" cmpd="sng">
              <a:solidFill>
                <a:srgbClr val="FFDF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73" name="Google Shape;473;g2bbf2f46c1d_1_1680"/>
            <p:cNvSpPr/>
            <p:nvPr/>
          </p:nvSpPr>
          <p:spPr>
            <a:xfrm>
              <a:off x="506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74" name="Google Shape;474;g2bbf2f46c1d_1_1680"/>
            <p:cNvSpPr/>
            <p:nvPr/>
          </p:nvSpPr>
          <p:spPr>
            <a:xfrm rot="10800000">
              <a:off x="654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475" name="Google Shape;475;g2bbf2f46c1d_1_1680"/>
            <p:cNvSpPr/>
            <p:nvPr/>
          </p:nvSpPr>
          <p:spPr>
            <a:xfrm>
              <a:off x="451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476" name="Google Shape;476;g2bbf2f46c1d_1_1680"/>
          <p:cNvGrpSpPr/>
          <p:nvPr/>
        </p:nvGrpSpPr>
        <p:grpSpPr>
          <a:xfrm>
            <a:off x="3011447" y="1893049"/>
            <a:ext cx="554386" cy="2328926"/>
            <a:chOff x="2258640" y="1419822"/>
            <a:chExt cx="415800" cy="1746738"/>
          </a:xfrm>
        </p:grpSpPr>
        <p:sp>
          <p:nvSpPr>
            <p:cNvPr id="477" name="Google Shape;477;g2bbf2f46c1d_1_1680"/>
            <p:cNvSpPr/>
            <p:nvPr/>
          </p:nvSpPr>
          <p:spPr>
            <a:xfrm rot="10800000">
              <a:off x="2466342" y="1419822"/>
              <a:ext cx="378" cy="1499418"/>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478" name="Google Shape;478;g2bbf2f46c1d_1_1680"/>
            <p:cNvSpPr/>
            <p:nvPr/>
          </p:nvSpPr>
          <p:spPr>
            <a:xfrm>
              <a:off x="2419200" y="2911320"/>
              <a:ext cx="94800" cy="94800"/>
            </a:xfrm>
            <a:prstGeom prst="ellipse">
              <a:avLst/>
            </a:prstGeom>
            <a:solidFill>
              <a:srgbClr val="FF6B3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79" name="Google Shape;479;g2bbf2f46c1d_1_1680"/>
            <p:cNvSpPr/>
            <p:nvPr/>
          </p:nvSpPr>
          <p:spPr>
            <a:xfrm>
              <a:off x="2374920" y="2867040"/>
              <a:ext cx="183000" cy="183000"/>
            </a:xfrm>
            <a:prstGeom prst="ellipse">
              <a:avLst/>
            </a:prstGeom>
            <a:noFill/>
            <a:ln w="12600" cap="flat" cmpd="sng">
              <a:solidFill>
                <a:srgbClr val="FF6B3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0" name="Google Shape;480;g2bbf2f46c1d_1_1680"/>
            <p:cNvSpPr/>
            <p:nvPr/>
          </p:nvSpPr>
          <p:spPr>
            <a:xfrm>
              <a:off x="2318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1" name="Google Shape;481;g2bbf2f46c1d_1_1680"/>
            <p:cNvSpPr/>
            <p:nvPr/>
          </p:nvSpPr>
          <p:spPr>
            <a:xfrm>
              <a:off x="2258640" y="2750760"/>
              <a:ext cx="415800" cy="415800"/>
            </a:xfrm>
            <a:prstGeom prst="arc">
              <a:avLst>
                <a:gd name="adj1" fmla="val 10876096"/>
                <a:gd name="adj2" fmla="val 1629504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482" name="Google Shape;482;g2bbf2f46c1d_1_1680"/>
          <p:cNvGrpSpPr/>
          <p:nvPr/>
        </p:nvGrpSpPr>
        <p:grpSpPr>
          <a:xfrm>
            <a:off x="5174273" y="3681988"/>
            <a:ext cx="554386" cy="2154666"/>
            <a:chOff x="3880800" y="2761560"/>
            <a:chExt cx="415800" cy="1616040"/>
          </a:xfrm>
        </p:grpSpPr>
        <p:sp>
          <p:nvSpPr>
            <p:cNvPr id="483" name="Google Shape;483;g2bbf2f46c1d_1_1680"/>
            <p:cNvSpPr/>
            <p:nvPr/>
          </p:nvSpPr>
          <p:spPr>
            <a:xfrm>
              <a:off x="4036680" y="2911320"/>
              <a:ext cx="94800" cy="94800"/>
            </a:xfrm>
            <a:prstGeom prst="ellipse">
              <a:avLst/>
            </a:prstGeom>
            <a:solidFill>
              <a:srgbClr val="92D6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4" name="Google Shape;484;g2bbf2f46c1d_1_1680"/>
            <p:cNvSpPr/>
            <p:nvPr/>
          </p:nvSpPr>
          <p:spPr>
            <a:xfrm>
              <a:off x="3992760" y="2867040"/>
              <a:ext cx="183000" cy="183000"/>
            </a:xfrm>
            <a:prstGeom prst="ellipse">
              <a:avLst/>
            </a:prstGeom>
            <a:noFill/>
            <a:ln w="12600" cap="flat" cmpd="sng">
              <a:solidFill>
                <a:srgbClr val="92D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5" name="Google Shape;485;g2bbf2f46c1d_1_1680"/>
            <p:cNvSpPr/>
            <p:nvPr/>
          </p:nvSpPr>
          <p:spPr>
            <a:xfrm>
              <a:off x="3935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6" name="Google Shape;486;g2bbf2f46c1d_1_1680"/>
            <p:cNvSpPr/>
            <p:nvPr/>
          </p:nvSpPr>
          <p:spPr>
            <a:xfrm rot="10800000">
              <a:off x="4083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487" name="Google Shape;487;g2bbf2f46c1d_1_1680"/>
            <p:cNvSpPr/>
            <p:nvPr/>
          </p:nvSpPr>
          <p:spPr>
            <a:xfrm>
              <a:off x="3880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488" name="Google Shape;488;g2bbf2f46c1d_1_1680"/>
          <p:cNvGrpSpPr/>
          <p:nvPr/>
        </p:nvGrpSpPr>
        <p:grpSpPr>
          <a:xfrm>
            <a:off x="9593044" y="3681988"/>
            <a:ext cx="554386" cy="2154666"/>
            <a:chOff x="7194960" y="2761560"/>
            <a:chExt cx="415800" cy="1616040"/>
          </a:xfrm>
        </p:grpSpPr>
        <p:sp>
          <p:nvSpPr>
            <p:cNvPr id="489" name="Google Shape;489;g2bbf2f46c1d_1_1680"/>
            <p:cNvSpPr/>
            <p:nvPr/>
          </p:nvSpPr>
          <p:spPr>
            <a:xfrm>
              <a:off x="7350840" y="2911320"/>
              <a:ext cx="94800" cy="94800"/>
            </a:xfrm>
            <a:prstGeom prst="ellipse">
              <a:avLst/>
            </a:prstGeom>
            <a:solidFill>
              <a:srgbClr val="C31B4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0" name="Google Shape;490;g2bbf2f46c1d_1_1680"/>
            <p:cNvSpPr/>
            <p:nvPr/>
          </p:nvSpPr>
          <p:spPr>
            <a:xfrm>
              <a:off x="7306920" y="2867040"/>
              <a:ext cx="183000" cy="183000"/>
            </a:xfrm>
            <a:prstGeom prst="ellipse">
              <a:avLst/>
            </a:prstGeom>
            <a:noFill/>
            <a:ln w="12600" cap="flat" cmpd="sng">
              <a:solidFill>
                <a:srgbClr val="C31B4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1" name="Google Shape;491;g2bbf2f46c1d_1_1680"/>
            <p:cNvSpPr/>
            <p:nvPr/>
          </p:nvSpPr>
          <p:spPr>
            <a:xfrm>
              <a:off x="7250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2" name="Google Shape;492;g2bbf2f46c1d_1_1680"/>
            <p:cNvSpPr/>
            <p:nvPr/>
          </p:nvSpPr>
          <p:spPr>
            <a:xfrm rot="10800000">
              <a:off x="739798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493" name="Google Shape;493;g2bbf2f46c1d_1_1680"/>
            <p:cNvSpPr/>
            <p:nvPr/>
          </p:nvSpPr>
          <p:spPr>
            <a:xfrm>
              <a:off x="719496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494" name="Google Shape;494;g2bbf2f46c1d_1_1680"/>
          <p:cNvSpPr/>
          <p:nvPr/>
        </p:nvSpPr>
        <p:spPr>
          <a:xfrm>
            <a:off x="-22560" y="6304800"/>
            <a:ext cx="12255900" cy="573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grpSp>
        <p:nvGrpSpPr>
          <p:cNvPr id="495" name="Google Shape;495;g2bbf2f46c1d_1_1680"/>
          <p:cNvGrpSpPr/>
          <p:nvPr/>
        </p:nvGrpSpPr>
        <p:grpSpPr>
          <a:xfrm>
            <a:off x="11192074" y="0"/>
            <a:ext cx="1041400" cy="6858000"/>
            <a:chOff x="8114930" y="0"/>
            <a:chExt cx="1041400" cy="6858000"/>
          </a:xfrm>
        </p:grpSpPr>
        <p:pic>
          <p:nvPicPr>
            <p:cNvPr id="496" name="Google Shape;496;g2bbf2f46c1d_1_1680"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497" name="Google Shape;497;g2bbf2f46c1d_1_1680"/>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500" b="0" i="0" u="none" strike="noStrike" cap="none">
                  <a:solidFill>
                    <a:srgbClr val="0031A2"/>
                  </a:solidFill>
                  <a:latin typeface="Arial"/>
                  <a:ea typeface="Arial"/>
                  <a:cs typeface="Arial"/>
                  <a:sym typeface="Arial"/>
                </a:rPr>
                <a:t>3</a:t>
              </a:fld>
              <a:endParaRPr sz="1500" b="0" i="0" u="none" strike="noStrike" cap="none">
                <a:solidFill>
                  <a:srgbClr val="0031A2"/>
                </a:solidFill>
                <a:latin typeface="Arial"/>
                <a:ea typeface="Arial"/>
                <a:cs typeface="Arial"/>
                <a:sym typeface="Arial"/>
              </a:endParaRPr>
            </a:p>
          </p:txBody>
        </p:sp>
        <p:pic>
          <p:nvPicPr>
            <p:cNvPr id="498" name="Google Shape;498;g2bbf2f46c1d_1_1680"/>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499" name="Google Shape;499;g2bbf2f46c1d_1_1680"/>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500" b="0" i="0" u="none" strike="noStrike" cap="none">
                <a:solidFill>
                  <a:schemeClr val="lt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pic>
        <p:nvPicPr>
          <p:cNvPr id="500" name="Google Shape;500;g2bbf2f46c1d_1_1680"/>
          <p:cNvPicPr preferRelativeResize="0"/>
          <p:nvPr/>
        </p:nvPicPr>
        <p:blipFill rotWithShape="1">
          <a:blip r:embed="rId6">
            <a:alphaModFix/>
          </a:blip>
          <a:srcRect/>
          <a:stretch/>
        </p:blipFill>
        <p:spPr>
          <a:xfrm>
            <a:off x="3695733" y="6452128"/>
            <a:ext cx="4800533" cy="337245"/>
          </a:xfrm>
          <a:prstGeom prst="rect">
            <a:avLst/>
          </a:prstGeom>
          <a:noFill/>
          <a:ln>
            <a:noFill/>
          </a:ln>
        </p:spPr>
      </p:pic>
      <p:sp>
        <p:nvSpPr>
          <p:cNvPr id="501" name="Google Shape;501;g2bbf2f46c1d_1_1680"/>
          <p:cNvSpPr/>
          <p:nvPr/>
        </p:nvSpPr>
        <p:spPr>
          <a:xfrm>
            <a:off x="431520" y="447840"/>
            <a:ext cx="9878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percorso normativo</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pic>
        <p:nvPicPr>
          <p:cNvPr id="1285" name="Google Shape;1285;g2bbf2f46c1d_1_2497"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1286" name="Google Shape;1286;g2bbf2f46c1d_1_2497"/>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1287" name="Google Shape;1287;g2bbf2f46c1d_1_2497"/>
          <p:cNvSpPr/>
          <p:nvPr/>
        </p:nvSpPr>
        <p:spPr>
          <a:xfrm>
            <a:off x="2060160" y="18345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Componente</a:t>
            </a:r>
            <a:br>
              <a:rPr lang="it-IT" sz="6400" b="1" i="0" u="none" strike="noStrike" cap="none">
                <a:solidFill>
                  <a:srgbClr val="FFFFFF"/>
                </a:solidFill>
                <a:latin typeface="Arial"/>
                <a:ea typeface="Arial"/>
                <a:cs typeface="Arial"/>
                <a:sym typeface="Arial"/>
              </a:rPr>
            </a:br>
            <a:r>
              <a:rPr lang="it-IT" sz="6400" b="1" i="0" u="none" strike="noStrike" cap="none">
                <a:solidFill>
                  <a:srgbClr val="FFFFFF"/>
                </a:solidFill>
                <a:latin typeface="Arial"/>
                <a:ea typeface="Arial"/>
                <a:cs typeface="Arial"/>
                <a:sym typeface="Arial"/>
              </a:rPr>
              <a:t>Back office Enti Terzi</a:t>
            </a:r>
            <a:endParaRPr sz="3200" b="0" i="0" u="none" strike="noStrike" cap="none">
              <a:solidFill>
                <a:srgbClr val="000000"/>
              </a:solidFill>
              <a:latin typeface="Arial"/>
              <a:ea typeface="Arial"/>
              <a:cs typeface="Arial"/>
              <a:sym typeface="Arial"/>
            </a:endParaRPr>
          </a:p>
        </p:txBody>
      </p:sp>
      <p:sp>
        <p:nvSpPr>
          <p:cNvPr id="1288" name="Google Shape;1288;g2bbf2f46c1d_1_2497"/>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9" name="Google Shape;1289;g2bbf2f46c1d_1_2497"/>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g2bbf2f46c1d_1_2506"/>
          <p:cNvSpPr/>
          <p:nvPr/>
        </p:nvSpPr>
        <p:spPr>
          <a:xfrm>
            <a:off x="2950080" y="2167680"/>
            <a:ext cx="6326700" cy="6326700"/>
          </a:xfrm>
          <a:prstGeom prst="ellipse">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g2bbf2f46c1d_1_2506"/>
          <p:cNvSpPr/>
          <p:nvPr/>
        </p:nvSpPr>
        <p:spPr>
          <a:xfrm>
            <a:off x="1454880" y="6331560"/>
            <a:ext cx="9954300" cy="537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chemeClr val="dk1"/>
              </a:solidFill>
              <a:latin typeface="Arial"/>
              <a:ea typeface="Arial"/>
              <a:cs typeface="Arial"/>
              <a:sym typeface="Arial"/>
            </a:endParaRPr>
          </a:p>
        </p:txBody>
      </p:sp>
      <p:sp>
        <p:nvSpPr>
          <p:cNvPr id="1296" name="Google Shape;1296;g2bbf2f46c1d_1_2506"/>
          <p:cNvSpPr/>
          <p:nvPr/>
        </p:nvSpPr>
        <p:spPr>
          <a:xfrm>
            <a:off x="431525" y="447850"/>
            <a:ext cx="8855100" cy="54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L’ecosistema informatico degli Sportelli Unici</a:t>
            </a:r>
            <a:endParaRPr sz="3200" b="0" i="0" u="none" strike="noStrike" cap="none">
              <a:solidFill>
                <a:schemeClr val="dk1"/>
              </a:solidFill>
              <a:latin typeface="Arial"/>
              <a:ea typeface="Arial"/>
              <a:cs typeface="Arial"/>
              <a:sym typeface="Arial"/>
            </a:endParaRPr>
          </a:p>
        </p:txBody>
      </p:sp>
      <p:sp>
        <p:nvSpPr>
          <p:cNvPr id="1297" name="Google Shape;1297;g2bbf2f46c1d_1_2506"/>
          <p:cNvSpPr/>
          <p:nvPr/>
        </p:nvSpPr>
        <p:spPr>
          <a:xfrm>
            <a:off x="3716580" y="5538720"/>
            <a:ext cx="4793700" cy="7008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it-IT" sz="1600" b="0" i="0" u="none" strike="noStrike" cap="none">
                <a:solidFill>
                  <a:srgbClr val="184B9A"/>
                </a:solidFill>
                <a:latin typeface="Arial"/>
                <a:ea typeface="Arial"/>
                <a:cs typeface="Arial"/>
                <a:sym typeface="Arial"/>
              </a:rPr>
              <a:t>Sistema informatico degli Sportelli Unici</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1298" name="Google Shape;1298;g2bbf2f46c1d_1_2506"/>
          <p:cNvGrpSpPr/>
          <p:nvPr/>
        </p:nvGrpSpPr>
        <p:grpSpPr>
          <a:xfrm>
            <a:off x="11192074" y="0"/>
            <a:ext cx="1041400" cy="6858000"/>
            <a:chOff x="8114930" y="0"/>
            <a:chExt cx="1041400" cy="6858000"/>
          </a:xfrm>
        </p:grpSpPr>
        <p:pic>
          <p:nvPicPr>
            <p:cNvPr id="1299" name="Google Shape;1299;g2bbf2f46c1d_1_2506"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300" name="Google Shape;1300;g2bbf2f46c1d_1_2506"/>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31</a:t>
              </a:fld>
              <a:endParaRPr sz="1300" b="0" i="0" u="none" strike="noStrike" cap="none">
                <a:solidFill>
                  <a:srgbClr val="0031A2"/>
                </a:solidFill>
                <a:latin typeface="Arial"/>
                <a:ea typeface="Arial"/>
                <a:cs typeface="Arial"/>
                <a:sym typeface="Arial"/>
              </a:endParaRPr>
            </a:p>
          </p:txBody>
        </p:sp>
        <p:pic>
          <p:nvPicPr>
            <p:cNvPr id="1301" name="Google Shape;1301;g2bbf2f46c1d_1_2506"/>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302" name="Google Shape;1302;g2bbf2f46c1d_1_2506"/>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303" name="Google Shape;1303;g2bbf2f46c1d_1_2506"/>
          <p:cNvPicPr preferRelativeResize="0"/>
          <p:nvPr/>
        </p:nvPicPr>
        <p:blipFill rotWithShape="1">
          <a:blip r:embed="rId5">
            <a:alphaModFix/>
          </a:blip>
          <a:srcRect/>
          <a:stretch/>
        </p:blipFill>
        <p:spPr>
          <a:xfrm>
            <a:off x="3695733" y="6452128"/>
            <a:ext cx="4800533" cy="337245"/>
          </a:xfrm>
          <a:prstGeom prst="rect">
            <a:avLst/>
          </a:prstGeom>
          <a:noFill/>
          <a:ln>
            <a:noFill/>
          </a:ln>
        </p:spPr>
      </p:pic>
      <p:grpSp>
        <p:nvGrpSpPr>
          <p:cNvPr id="1304" name="Google Shape;1304;g2bbf2f46c1d_1_2506"/>
          <p:cNvGrpSpPr/>
          <p:nvPr/>
        </p:nvGrpSpPr>
        <p:grpSpPr>
          <a:xfrm>
            <a:off x="3954525" y="1592075"/>
            <a:ext cx="4317811" cy="3875413"/>
            <a:chOff x="3949224" y="1592075"/>
            <a:chExt cx="4317811" cy="3875413"/>
          </a:xfrm>
        </p:grpSpPr>
        <p:sp>
          <p:nvSpPr>
            <p:cNvPr id="1305" name="Google Shape;1305;g2bbf2f46c1d_1_2506"/>
            <p:cNvSpPr/>
            <p:nvPr/>
          </p:nvSpPr>
          <p:spPr>
            <a:xfrm>
              <a:off x="5576230" y="1592075"/>
              <a:ext cx="1063800" cy="35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1800"/>
                <a:buFont typeface="Arial"/>
                <a:buNone/>
              </a:pPr>
              <a:r>
                <a:rPr lang="it-IT" sz="2300" b="1" i="0" u="none" strike="noStrike" cap="none">
                  <a:solidFill>
                    <a:srgbClr val="287EB9"/>
                  </a:solidFill>
                  <a:latin typeface="Arial"/>
                  <a:ea typeface="Arial"/>
                  <a:cs typeface="Arial"/>
                  <a:sym typeface="Arial"/>
                </a:rPr>
                <a:t>PDND</a:t>
              </a:r>
              <a:endParaRPr sz="2300" b="0" i="0" u="none" strike="noStrike" cap="none">
                <a:solidFill>
                  <a:srgbClr val="287EB9"/>
                </a:solidFill>
                <a:latin typeface="Arial"/>
                <a:ea typeface="Arial"/>
                <a:cs typeface="Arial"/>
                <a:sym typeface="Arial"/>
              </a:endParaRPr>
            </a:p>
          </p:txBody>
        </p:sp>
        <p:sp>
          <p:nvSpPr>
            <p:cNvPr id="1306" name="Google Shape;1306;g2bbf2f46c1d_1_2506"/>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1307" name="Google Shape;1307;g2bbf2f46c1d_1_2506"/>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Arial"/>
                  <a:ea typeface="Arial"/>
                  <a:cs typeface="Arial"/>
                  <a:sym typeface="Arial"/>
                </a:rPr>
                <a:t>Catalogo SSU</a:t>
              </a:r>
              <a:endParaRPr sz="2000" b="0" i="0" u="none" strike="noStrike" cap="none">
                <a:solidFill>
                  <a:srgbClr val="000000"/>
                </a:solidFill>
                <a:latin typeface="Arial"/>
                <a:ea typeface="Arial"/>
                <a:cs typeface="Arial"/>
                <a:sym typeface="Arial"/>
              </a:endParaRPr>
            </a:p>
          </p:txBody>
        </p:sp>
        <p:grpSp>
          <p:nvGrpSpPr>
            <p:cNvPr id="1308" name="Google Shape;1308;g2bbf2f46c1d_1_2506"/>
            <p:cNvGrpSpPr/>
            <p:nvPr/>
          </p:nvGrpSpPr>
          <p:grpSpPr>
            <a:xfrm>
              <a:off x="3949224" y="3380633"/>
              <a:ext cx="4317811" cy="2086855"/>
              <a:chOff x="3949224" y="3380633"/>
              <a:chExt cx="4317811" cy="2086855"/>
            </a:xfrm>
          </p:grpSpPr>
          <p:sp>
            <p:nvSpPr>
              <p:cNvPr id="1309" name="Google Shape;1309;g2bbf2f46c1d_1_2506"/>
              <p:cNvSpPr/>
              <p:nvPr/>
            </p:nvSpPr>
            <p:spPr>
              <a:xfrm>
                <a:off x="6877735" y="4092588"/>
                <a:ext cx="1389300" cy="1374900"/>
              </a:xfrm>
              <a:prstGeom prst="ellipse">
                <a:avLst/>
              </a:prstGeom>
              <a:solidFill>
                <a:srgbClr val="9BBB58"/>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310" name="Google Shape;1310;g2bbf2f46c1d_1_2506"/>
              <p:cNvSpPr/>
              <p:nvPr/>
            </p:nvSpPr>
            <p:spPr>
              <a:xfrm>
                <a:off x="7040555" y="4504360"/>
                <a:ext cx="10638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ENTI TERZI</a:t>
                </a:r>
                <a:endParaRPr sz="1400" b="0" i="0" u="none" strike="noStrike" cap="none">
                  <a:solidFill>
                    <a:srgbClr val="FFFFFF"/>
                  </a:solidFill>
                  <a:latin typeface="Arial"/>
                  <a:ea typeface="Arial"/>
                  <a:cs typeface="Arial"/>
                  <a:sym typeface="Arial"/>
                </a:endParaRPr>
              </a:p>
            </p:txBody>
          </p:sp>
          <p:pic>
            <p:nvPicPr>
              <p:cNvPr id="1311" name="Google Shape;1311;g2bbf2f46c1d_1_2506" descr="Preview"/>
              <p:cNvPicPr preferRelativeResize="0"/>
              <p:nvPr/>
            </p:nvPicPr>
            <p:blipFill rotWithShape="1">
              <a:blip r:embed="rId6">
                <a:alphaModFix/>
              </a:blip>
              <a:srcRect/>
              <a:stretch/>
            </p:blipFill>
            <p:spPr>
              <a:xfrm>
                <a:off x="7336450" y="4928020"/>
                <a:ext cx="471890" cy="467004"/>
              </a:xfrm>
              <a:prstGeom prst="rect">
                <a:avLst/>
              </a:prstGeom>
              <a:noFill/>
              <a:ln>
                <a:noFill/>
              </a:ln>
            </p:spPr>
          </p:pic>
          <p:sp>
            <p:nvSpPr>
              <p:cNvPr id="1312" name="Google Shape;1312;g2bbf2f46c1d_1_2506"/>
              <p:cNvSpPr/>
              <p:nvPr/>
            </p:nvSpPr>
            <p:spPr>
              <a:xfrm rot="10800000">
                <a:off x="7483550" y="3409752"/>
                <a:ext cx="177600" cy="671700"/>
              </a:xfrm>
              <a:prstGeom prst="downArrow">
                <a:avLst>
                  <a:gd name="adj1" fmla="val 50000"/>
                  <a:gd name="adj2" fmla="val 50000"/>
                </a:avLst>
              </a:prstGeom>
              <a:solidFill>
                <a:srgbClr val="9BBB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13" name="Google Shape;1313;g2bbf2f46c1d_1_2506"/>
              <p:cNvSpPr/>
              <p:nvPr/>
            </p:nvSpPr>
            <p:spPr>
              <a:xfrm>
                <a:off x="5415684" y="4092588"/>
                <a:ext cx="1389300" cy="1374900"/>
              </a:xfrm>
              <a:prstGeom prst="ellipse">
                <a:avLst/>
              </a:prstGeom>
              <a:solidFill>
                <a:srgbClr val="CCCCCC"/>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314" name="Google Shape;1314;g2bbf2f46c1d_1_2506"/>
              <p:cNvSpPr/>
              <p:nvPr/>
            </p:nvSpPr>
            <p:spPr>
              <a:xfrm>
                <a:off x="5441825" y="4504350"/>
                <a:ext cx="13893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Back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1F497D"/>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sp>
            <p:nvSpPr>
              <p:cNvPr id="1315" name="Google Shape;1315;g2bbf2f46c1d_1_2506"/>
              <p:cNvSpPr/>
              <p:nvPr/>
            </p:nvSpPr>
            <p:spPr>
              <a:xfrm>
                <a:off x="5928328" y="4990449"/>
                <a:ext cx="365700" cy="3618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g2bbf2f46c1d_1_2506"/>
              <p:cNvSpPr/>
              <p:nvPr/>
            </p:nvSpPr>
            <p:spPr>
              <a:xfrm rot="10800000">
                <a:off x="6021500" y="3395193"/>
                <a:ext cx="177600" cy="671700"/>
              </a:xfrm>
              <a:prstGeom prst="downArrow">
                <a:avLst>
                  <a:gd name="adj1" fmla="val 50000"/>
                  <a:gd name="adj2" fmla="val 50000"/>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17" name="Google Shape;1317;g2bbf2f46c1d_1_2506"/>
              <p:cNvSpPr/>
              <p:nvPr/>
            </p:nvSpPr>
            <p:spPr>
              <a:xfrm>
                <a:off x="3953633" y="4092588"/>
                <a:ext cx="1389300" cy="1374900"/>
              </a:xfrm>
              <a:prstGeom prst="ellipse">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000" b="0" i="0" u="none" strike="noStrike" cap="none">
                  <a:solidFill>
                    <a:srgbClr val="FFFFFF"/>
                  </a:solidFill>
                  <a:latin typeface="Arial"/>
                  <a:ea typeface="Arial"/>
                  <a:cs typeface="Arial"/>
                  <a:sym typeface="Arial"/>
                </a:endParaRPr>
              </a:p>
            </p:txBody>
          </p:sp>
          <p:sp>
            <p:nvSpPr>
              <p:cNvPr id="1318" name="Google Shape;1318;g2bbf2f46c1d_1_2506"/>
              <p:cNvSpPr/>
              <p:nvPr/>
            </p:nvSpPr>
            <p:spPr>
              <a:xfrm>
                <a:off x="3949224" y="4504350"/>
                <a:ext cx="1446000" cy="275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Front Office</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400" b="1" i="0" u="none" strike="noStrike" cap="none">
                    <a:solidFill>
                      <a:srgbClr val="FFFFFF"/>
                    </a:solidFill>
                    <a:latin typeface="Arial"/>
                    <a:ea typeface="Arial"/>
                    <a:cs typeface="Arial"/>
                    <a:sym typeface="Arial"/>
                  </a:rPr>
                  <a:t>SUAP</a:t>
                </a:r>
                <a:endParaRPr sz="1400" b="0" i="0" u="none" strike="noStrike" cap="none">
                  <a:solidFill>
                    <a:srgbClr val="FFFFFF"/>
                  </a:solidFill>
                  <a:latin typeface="Arial"/>
                  <a:ea typeface="Arial"/>
                  <a:cs typeface="Arial"/>
                  <a:sym typeface="Arial"/>
                </a:endParaRPr>
              </a:p>
            </p:txBody>
          </p:sp>
          <p:pic>
            <p:nvPicPr>
              <p:cNvPr id="1319" name="Google Shape;1319;g2bbf2f46c1d_1_2506" descr="building 2.png"/>
              <p:cNvPicPr preferRelativeResize="0"/>
              <p:nvPr/>
            </p:nvPicPr>
            <p:blipFill rotWithShape="1">
              <a:blip r:embed="rId8">
                <a:alphaModFix/>
              </a:blip>
              <a:srcRect/>
              <a:stretch/>
            </p:blipFill>
            <p:spPr>
              <a:xfrm>
                <a:off x="4469094" y="4978322"/>
                <a:ext cx="358397" cy="354687"/>
              </a:xfrm>
              <a:prstGeom prst="rect">
                <a:avLst/>
              </a:prstGeom>
              <a:noFill/>
              <a:ln>
                <a:noFill/>
              </a:ln>
            </p:spPr>
          </p:pic>
          <p:sp>
            <p:nvSpPr>
              <p:cNvPr id="1320" name="Google Shape;1320;g2bbf2f46c1d_1_2506"/>
              <p:cNvSpPr/>
              <p:nvPr/>
            </p:nvSpPr>
            <p:spPr>
              <a:xfrm rot="10800000">
                <a:off x="4559450" y="3380633"/>
                <a:ext cx="177600" cy="671700"/>
              </a:xfrm>
              <a:prstGeom prst="downArrow">
                <a:avLst>
                  <a:gd name="adj1" fmla="val 50000"/>
                  <a:gd name="adj2" fmla="val 50000"/>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321" name="Google Shape;1321;g2bbf2f46c1d_1_2506"/>
            <p:cNvSpPr/>
            <p:nvPr/>
          </p:nvSpPr>
          <p:spPr>
            <a:xfrm rot="10800000">
              <a:off x="6019330" y="2006498"/>
              <a:ext cx="177600" cy="8625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FFFFFF"/>
                </a:solidFill>
                <a:latin typeface="Arial"/>
                <a:ea typeface="Arial"/>
                <a:cs typeface="Arial"/>
                <a:sym typeface="Arial"/>
              </a:endParaRPr>
            </a:p>
          </p:txBody>
        </p:sp>
      </p:grpSp>
      <p:sp>
        <p:nvSpPr>
          <p:cNvPr id="1322" name="Google Shape;1322;g2bbf2f46c1d_1_2506"/>
          <p:cNvSpPr/>
          <p:nvPr/>
        </p:nvSpPr>
        <p:spPr>
          <a:xfrm>
            <a:off x="1070400" y="264624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Portale II1G</a:t>
            </a:r>
            <a:endParaRPr sz="1400" b="0" i="0" u="none" strike="noStrike" cap="none">
              <a:solidFill>
                <a:srgbClr val="666666"/>
              </a:solidFill>
              <a:latin typeface="Arial"/>
              <a:ea typeface="Arial"/>
              <a:cs typeface="Arial"/>
              <a:sym typeface="Arial"/>
            </a:endParaRPr>
          </a:p>
        </p:txBody>
      </p:sp>
      <p:sp>
        <p:nvSpPr>
          <p:cNvPr id="1323" name="Google Shape;1323;g2bbf2f46c1d_1_2506"/>
          <p:cNvSpPr/>
          <p:nvPr/>
        </p:nvSpPr>
        <p:spPr>
          <a:xfrm>
            <a:off x="1059360" y="444720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ComUnica</a:t>
            </a:r>
            <a:endParaRPr sz="1400" b="0" i="0" u="none" strike="noStrike" cap="none">
              <a:solidFill>
                <a:srgbClr val="666666"/>
              </a:solidFill>
              <a:latin typeface="Arial"/>
              <a:ea typeface="Arial"/>
              <a:cs typeface="Arial"/>
              <a:sym typeface="Arial"/>
            </a:endParaRPr>
          </a:p>
        </p:txBody>
      </p:sp>
      <p:sp>
        <p:nvSpPr>
          <p:cNvPr id="1324" name="Google Shape;1324;g2bbf2f46c1d_1_2506"/>
          <p:cNvSpPr/>
          <p:nvPr/>
        </p:nvSpPr>
        <p:spPr>
          <a:xfrm>
            <a:off x="9533760" y="3621120"/>
            <a:ext cx="1536300" cy="1536300"/>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666666"/>
                </a:solidFill>
                <a:latin typeface="Arial"/>
                <a:ea typeface="Arial"/>
                <a:cs typeface="Arial"/>
                <a:sym typeface="Arial"/>
              </a:rPr>
              <a:t>Fascicolo d’impresa</a:t>
            </a:r>
            <a:endParaRPr sz="1400" b="0" i="0" u="none" strike="noStrike" cap="none">
              <a:solidFill>
                <a:srgbClr val="666666"/>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grpSp>
        <p:nvGrpSpPr>
          <p:cNvPr id="1330" name="Google Shape;1330;g2bbf2f46c1d_1_2540"/>
          <p:cNvGrpSpPr/>
          <p:nvPr/>
        </p:nvGrpSpPr>
        <p:grpSpPr>
          <a:xfrm>
            <a:off x="545661" y="1499805"/>
            <a:ext cx="1062314" cy="3395158"/>
            <a:chOff x="-1228739" y="2373463"/>
            <a:chExt cx="1062314" cy="3395158"/>
          </a:xfrm>
        </p:grpSpPr>
        <p:sp>
          <p:nvSpPr>
            <p:cNvPr id="1331" name="Google Shape;1331;g2bbf2f46c1d_1_2540"/>
            <p:cNvSpPr/>
            <p:nvPr/>
          </p:nvSpPr>
          <p:spPr>
            <a:xfrm>
              <a:off x="-1217325" y="2373463"/>
              <a:ext cx="1047900" cy="1047900"/>
            </a:xfrm>
            <a:prstGeom prst="ellipse">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32" name="Google Shape;1332;g2bbf2f46c1d_1_2540" descr="building 2.png"/>
            <p:cNvPicPr preferRelativeResize="0"/>
            <p:nvPr/>
          </p:nvPicPr>
          <p:blipFill rotWithShape="1">
            <a:blip r:embed="rId3">
              <a:alphaModFix/>
            </a:blip>
            <a:srcRect/>
            <a:stretch/>
          </p:blipFill>
          <p:spPr>
            <a:xfrm>
              <a:off x="-920233" y="2967684"/>
              <a:ext cx="453745" cy="453708"/>
            </a:xfrm>
            <a:prstGeom prst="rect">
              <a:avLst/>
            </a:prstGeom>
            <a:noFill/>
            <a:ln>
              <a:noFill/>
            </a:ln>
          </p:spPr>
        </p:pic>
        <p:sp>
          <p:nvSpPr>
            <p:cNvPr id="1333" name="Google Shape;1333;g2bbf2f46c1d_1_2540"/>
            <p:cNvSpPr/>
            <p:nvPr/>
          </p:nvSpPr>
          <p:spPr>
            <a:xfrm>
              <a:off x="-1228739" y="3520384"/>
              <a:ext cx="1047900" cy="1047900"/>
            </a:xfrm>
            <a:prstGeom prst="ellipse">
              <a:avLst/>
            </a:prstGeom>
            <a:solidFill>
              <a:srgbClr val="EFEFE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4" name="Google Shape;1334;g2bbf2f46c1d_1_2540"/>
            <p:cNvSpPr/>
            <p:nvPr/>
          </p:nvSpPr>
          <p:spPr>
            <a:xfrm>
              <a:off x="-1218225" y="3787567"/>
              <a:ext cx="1051800" cy="21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100" b="0" i="0" u="none" strike="noStrike" cap="none">
                  <a:solidFill>
                    <a:schemeClr val="lt1"/>
                  </a:solidFill>
                  <a:latin typeface="Arial"/>
                  <a:ea typeface="Arial"/>
                  <a:cs typeface="Arial"/>
                  <a:sym typeface="Arial"/>
                </a:rPr>
                <a:t>Professionista</a:t>
              </a:r>
              <a:endParaRPr sz="1600" b="0" i="0" u="none" strike="noStrike" cap="none">
                <a:solidFill>
                  <a:schemeClr val="lt1"/>
                </a:solidFill>
                <a:latin typeface="Arial"/>
                <a:ea typeface="Arial"/>
                <a:cs typeface="Arial"/>
                <a:sym typeface="Arial"/>
              </a:endParaRPr>
            </a:p>
          </p:txBody>
        </p:sp>
        <p:pic>
          <p:nvPicPr>
            <p:cNvPr id="1335" name="Google Shape;1335;g2bbf2f46c1d_1_2540" descr="persona.png"/>
            <p:cNvPicPr preferRelativeResize="0"/>
            <p:nvPr/>
          </p:nvPicPr>
          <p:blipFill rotWithShape="1">
            <a:blip r:embed="rId4">
              <a:alphaModFix/>
            </a:blip>
            <a:srcRect/>
            <a:stretch/>
          </p:blipFill>
          <p:spPr>
            <a:xfrm>
              <a:off x="-930843" y="4062546"/>
              <a:ext cx="453900" cy="453900"/>
            </a:xfrm>
            <a:prstGeom prst="ellipse">
              <a:avLst/>
            </a:prstGeom>
            <a:noFill/>
            <a:ln>
              <a:noFill/>
            </a:ln>
          </p:spPr>
        </p:pic>
        <p:sp>
          <p:nvSpPr>
            <p:cNvPr id="1336" name="Google Shape;1336;g2bbf2f46c1d_1_2540"/>
            <p:cNvSpPr/>
            <p:nvPr/>
          </p:nvSpPr>
          <p:spPr>
            <a:xfrm>
              <a:off x="-1221324" y="2610840"/>
              <a:ext cx="1051800" cy="21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400" b="0" i="0" u="none" strike="noStrike" cap="none">
                  <a:solidFill>
                    <a:srgbClr val="FFFFFF"/>
                  </a:solidFill>
                  <a:latin typeface="Arial"/>
                  <a:ea typeface="Arial"/>
                  <a:cs typeface="Arial"/>
                  <a:sym typeface="Arial"/>
                </a:rPr>
                <a:t>Impresa</a:t>
              </a:r>
              <a:endParaRPr sz="1900" b="0" i="0" u="none" strike="noStrike" cap="none">
                <a:solidFill>
                  <a:srgbClr val="FFFFFF"/>
                </a:solidFill>
                <a:latin typeface="Arial"/>
                <a:ea typeface="Arial"/>
                <a:cs typeface="Arial"/>
                <a:sym typeface="Arial"/>
              </a:endParaRPr>
            </a:p>
          </p:txBody>
        </p:sp>
        <p:sp>
          <p:nvSpPr>
            <p:cNvPr id="1337" name="Google Shape;1337;g2bbf2f46c1d_1_2540"/>
            <p:cNvSpPr/>
            <p:nvPr/>
          </p:nvSpPr>
          <p:spPr>
            <a:xfrm>
              <a:off x="-1219372" y="4658560"/>
              <a:ext cx="1047900" cy="1047900"/>
            </a:xfrm>
            <a:prstGeom prst="ellipse">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38" name="Google Shape;1338;g2bbf2f46c1d_1_2540" descr="building 2.png"/>
            <p:cNvPicPr preferRelativeResize="0"/>
            <p:nvPr/>
          </p:nvPicPr>
          <p:blipFill rotWithShape="1">
            <a:blip r:embed="rId3">
              <a:alphaModFix/>
            </a:blip>
            <a:srcRect/>
            <a:stretch/>
          </p:blipFill>
          <p:spPr>
            <a:xfrm>
              <a:off x="-913005" y="5314913"/>
              <a:ext cx="453745" cy="453708"/>
            </a:xfrm>
            <a:prstGeom prst="rect">
              <a:avLst/>
            </a:prstGeom>
            <a:noFill/>
            <a:ln>
              <a:noFill/>
            </a:ln>
          </p:spPr>
        </p:pic>
        <p:sp>
          <p:nvSpPr>
            <p:cNvPr id="1339" name="Google Shape;1339;g2bbf2f46c1d_1_2540"/>
            <p:cNvSpPr/>
            <p:nvPr/>
          </p:nvSpPr>
          <p:spPr>
            <a:xfrm>
              <a:off x="-1219446" y="4723850"/>
              <a:ext cx="1051800" cy="501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1500" b="0" i="0" u="none" strike="noStrike" cap="none">
                  <a:solidFill>
                    <a:srgbClr val="FFFFFF"/>
                  </a:solidFill>
                  <a:latin typeface="Arial"/>
                  <a:ea typeface="Arial"/>
                  <a:cs typeface="Arial"/>
                  <a:sym typeface="Arial"/>
                </a:rPr>
                <a:t>Ass.di categoria</a:t>
              </a:r>
              <a:endParaRPr sz="2000" b="0" i="0" u="none" strike="noStrike" cap="none">
                <a:solidFill>
                  <a:srgbClr val="FFFFFF"/>
                </a:solidFill>
                <a:latin typeface="Arial"/>
                <a:ea typeface="Arial"/>
                <a:cs typeface="Arial"/>
                <a:sym typeface="Arial"/>
              </a:endParaRPr>
            </a:p>
          </p:txBody>
        </p:sp>
      </p:grpSp>
      <p:grpSp>
        <p:nvGrpSpPr>
          <p:cNvPr id="1340" name="Google Shape;1340;g2bbf2f46c1d_1_2540"/>
          <p:cNvGrpSpPr/>
          <p:nvPr/>
        </p:nvGrpSpPr>
        <p:grpSpPr>
          <a:xfrm>
            <a:off x="11192074" y="0"/>
            <a:ext cx="1041400" cy="6858000"/>
            <a:chOff x="8114930" y="0"/>
            <a:chExt cx="1041400" cy="6858000"/>
          </a:xfrm>
        </p:grpSpPr>
        <p:pic>
          <p:nvPicPr>
            <p:cNvPr id="1341" name="Google Shape;1341;g2bbf2f46c1d_1_2540" descr="angoli-bianchi-bordino.eps"/>
            <p:cNvPicPr preferRelativeResize="0"/>
            <p:nvPr/>
          </p:nvPicPr>
          <p:blipFill rotWithShape="1">
            <a:blip r:embed="rId5">
              <a:alphaModFix/>
            </a:blip>
            <a:srcRect/>
            <a:stretch/>
          </p:blipFill>
          <p:spPr>
            <a:xfrm>
              <a:off x="8114930" y="0"/>
              <a:ext cx="1041400" cy="6858000"/>
            </a:xfrm>
            <a:prstGeom prst="rect">
              <a:avLst/>
            </a:prstGeom>
            <a:noFill/>
            <a:ln>
              <a:noFill/>
            </a:ln>
          </p:spPr>
        </p:pic>
        <p:sp>
          <p:nvSpPr>
            <p:cNvPr id="1342" name="Google Shape;1342;g2bbf2f46c1d_1_2540"/>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32</a:t>
              </a:fld>
              <a:endParaRPr sz="1300" b="0" i="0" u="none" strike="noStrike" cap="none">
                <a:solidFill>
                  <a:srgbClr val="0031A2"/>
                </a:solidFill>
                <a:latin typeface="Arial"/>
                <a:ea typeface="Arial"/>
                <a:cs typeface="Arial"/>
                <a:sym typeface="Arial"/>
              </a:endParaRPr>
            </a:p>
          </p:txBody>
        </p:sp>
        <p:pic>
          <p:nvPicPr>
            <p:cNvPr id="1343" name="Google Shape;1343;g2bbf2f46c1d_1_2540"/>
            <p:cNvPicPr preferRelativeResize="0"/>
            <p:nvPr/>
          </p:nvPicPr>
          <p:blipFill rotWithShape="1">
            <a:blip r:embed="rId6">
              <a:alphaModFix/>
            </a:blip>
            <a:srcRect/>
            <a:stretch/>
          </p:blipFill>
          <p:spPr>
            <a:xfrm>
              <a:off x="8331970" y="138479"/>
              <a:ext cx="718352" cy="443905"/>
            </a:xfrm>
            <a:prstGeom prst="rect">
              <a:avLst/>
            </a:prstGeom>
            <a:noFill/>
            <a:ln>
              <a:noFill/>
            </a:ln>
          </p:spPr>
        </p:pic>
      </p:grpSp>
      <p:sp>
        <p:nvSpPr>
          <p:cNvPr id="1344" name="Google Shape;1344;g2bbf2f46c1d_1_2540"/>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345" name="Google Shape;1345;g2bbf2f46c1d_1_2540"/>
          <p:cNvPicPr preferRelativeResize="0"/>
          <p:nvPr/>
        </p:nvPicPr>
        <p:blipFill rotWithShape="1">
          <a:blip r:embed="rId7">
            <a:alphaModFix/>
          </a:blip>
          <a:srcRect/>
          <a:stretch/>
        </p:blipFill>
        <p:spPr>
          <a:xfrm>
            <a:off x="3695733" y="6452128"/>
            <a:ext cx="4800533" cy="337245"/>
          </a:xfrm>
          <a:prstGeom prst="rect">
            <a:avLst/>
          </a:prstGeom>
          <a:noFill/>
          <a:ln>
            <a:noFill/>
          </a:ln>
        </p:spPr>
      </p:pic>
      <p:grpSp>
        <p:nvGrpSpPr>
          <p:cNvPr id="1346" name="Google Shape;1346;g2bbf2f46c1d_1_2540"/>
          <p:cNvGrpSpPr/>
          <p:nvPr/>
        </p:nvGrpSpPr>
        <p:grpSpPr>
          <a:xfrm>
            <a:off x="8112168" y="2466438"/>
            <a:ext cx="1679304" cy="1616098"/>
            <a:chOff x="9040545" y="2569222"/>
            <a:chExt cx="1446055" cy="1396800"/>
          </a:xfrm>
        </p:grpSpPr>
        <p:sp>
          <p:nvSpPr>
            <p:cNvPr id="1347" name="Google Shape;1347;g2bbf2f46c1d_1_2540"/>
            <p:cNvSpPr/>
            <p:nvPr/>
          </p:nvSpPr>
          <p:spPr>
            <a:xfrm>
              <a:off x="9040545" y="2569222"/>
              <a:ext cx="1396800" cy="1396800"/>
            </a:xfrm>
            <a:prstGeom prst="ellipse">
              <a:avLst/>
            </a:prstGeom>
            <a:solidFill>
              <a:srgbClr val="9BBB5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g2bbf2f46c1d_1_2540"/>
            <p:cNvSpPr/>
            <p:nvPr/>
          </p:nvSpPr>
          <p:spPr>
            <a:xfrm>
              <a:off x="9084700" y="3020394"/>
              <a:ext cx="1401900" cy="41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Enti</a:t>
              </a:r>
              <a:r>
                <a:rPr lang="it-IT" sz="1200" b="0" i="0" u="none" strike="noStrike" cap="none">
                  <a:solidFill>
                    <a:schemeClr val="lt1"/>
                  </a:solidFill>
                  <a:latin typeface="Arial"/>
                  <a:ea typeface="Arial"/>
                  <a:cs typeface="Arial"/>
                  <a:sym typeface="Arial"/>
                </a:rPr>
                <a:t> </a:t>
              </a:r>
              <a:r>
                <a:rPr lang="it-IT" sz="1200" b="1" i="0" u="none" strike="noStrike" cap="none">
                  <a:solidFill>
                    <a:schemeClr val="lt1"/>
                  </a:solidFill>
                  <a:latin typeface="Arial"/>
                  <a:ea typeface="Arial"/>
                  <a:cs typeface="Arial"/>
                  <a:sym typeface="Arial"/>
                </a:rPr>
                <a:t>Terzi</a:t>
              </a:r>
              <a:endParaRPr sz="1200" b="0" i="0" u="none" strike="noStrike" cap="none">
                <a:solidFill>
                  <a:schemeClr val="lt1"/>
                </a:solidFill>
                <a:latin typeface="Arial"/>
                <a:ea typeface="Arial"/>
                <a:cs typeface="Arial"/>
                <a:sym typeface="Arial"/>
              </a:endParaRPr>
            </a:p>
          </p:txBody>
        </p:sp>
        <p:pic>
          <p:nvPicPr>
            <p:cNvPr id="1349" name="Google Shape;1349;g2bbf2f46c1d_1_2540" descr="Preview"/>
            <p:cNvPicPr preferRelativeResize="0"/>
            <p:nvPr/>
          </p:nvPicPr>
          <p:blipFill rotWithShape="1">
            <a:blip r:embed="rId8">
              <a:alphaModFix/>
            </a:blip>
            <a:srcRect/>
            <a:stretch/>
          </p:blipFill>
          <p:spPr>
            <a:xfrm>
              <a:off x="9460255" y="3345203"/>
              <a:ext cx="606720" cy="606720"/>
            </a:xfrm>
            <a:prstGeom prst="rect">
              <a:avLst/>
            </a:prstGeom>
            <a:noFill/>
            <a:ln>
              <a:noFill/>
            </a:ln>
          </p:spPr>
        </p:pic>
      </p:grpSp>
      <p:pic>
        <p:nvPicPr>
          <p:cNvPr id="1350" name="Google Shape;1350;g2bbf2f46c1d_1_2540" descr="building 2.png"/>
          <p:cNvPicPr preferRelativeResize="0"/>
          <p:nvPr/>
        </p:nvPicPr>
        <p:blipFill rotWithShape="1">
          <a:blip r:embed="rId3">
            <a:alphaModFix/>
          </a:blip>
          <a:srcRect/>
          <a:stretch/>
        </p:blipFill>
        <p:spPr>
          <a:xfrm>
            <a:off x="854154" y="2107184"/>
            <a:ext cx="453745" cy="453708"/>
          </a:xfrm>
          <a:prstGeom prst="rect">
            <a:avLst/>
          </a:prstGeom>
          <a:noFill/>
          <a:ln>
            <a:noFill/>
          </a:ln>
        </p:spPr>
      </p:pic>
      <p:pic>
        <p:nvPicPr>
          <p:cNvPr id="1351" name="Google Shape;1351;g2bbf2f46c1d_1_2540" descr="persona.png"/>
          <p:cNvPicPr preferRelativeResize="0"/>
          <p:nvPr/>
        </p:nvPicPr>
        <p:blipFill rotWithShape="1">
          <a:blip r:embed="rId4">
            <a:alphaModFix/>
          </a:blip>
          <a:srcRect/>
          <a:stretch/>
        </p:blipFill>
        <p:spPr>
          <a:xfrm>
            <a:off x="930874" y="3441368"/>
            <a:ext cx="356700" cy="356700"/>
          </a:xfrm>
          <a:prstGeom prst="ellipse">
            <a:avLst/>
          </a:prstGeom>
          <a:noFill/>
          <a:ln>
            <a:noFill/>
          </a:ln>
        </p:spPr>
      </p:pic>
      <p:pic>
        <p:nvPicPr>
          <p:cNvPr id="1352" name="Google Shape;1352;g2bbf2f46c1d_1_2540" descr="persona.png"/>
          <p:cNvPicPr preferRelativeResize="0"/>
          <p:nvPr/>
        </p:nvPicPr>
        <p:blipFill rotWithShape="1">
          <a:blip r:embed="rId4">
            <a:alphaModFix/>
          </a:blip>
          <a:srcRect/>
          <a:stretch/>
        </p:blipFill>
        <p:spPr>
          <a:xfrm>
            <a:off x="909915" y="3326712"/>
            <a:ext cx="356700" cy="356700"/>
          </a:xfrm>
          <a:prstGeom prst="ellipse">
            <a:avLst/>
          </a:prstGeom>
          <a:noFill/>
          <a:ln>
            <a:noFill/>
          </a:ln>
        </p:spPr>
      </p:pic>
      <p:pic>
        <p:nvPicPr>
          <p:cNvPr id="1353" name="Google Shape;1353;g2bbf2f46c1d_1_2540" descr="building 2.png"/>
          <p:cNvPicPr preferRelativeResize="0"/>
          <p:nvPr/>
        </p:nvPicPr>
        <p:blipFill rotWithShape="1">
          <a:blip r:embed="rId3">
            <a:alphaModFix/>
          </a:blip>
          <a:srcRect/>
          <a:stretch/>
        </p:blipFill>
        <p:spPr>
          <a:xfrm>
            <a:off x="861382" y="4319780"/>
            <a:ext cx="453745" cy="453708"/>
          </a:xfrm>
          <a:prstGeom prst="rect">
            <a:avLst/>
          </a:prstGeom>
          <a:noFill/>
          <a:ln>
            <a:noFill/>
          </a:ln>
        </p:spPr>
      </p:pic>
      <p:cxnSp>
        <p:nvCxnSpPr>
          <p:cNvPr id="1354" name="Google Shape;1354;g2bbf2f46c1d_1_2540"/>
          <p:cNvCxnSpPr/>
          <p:nvPr/>
        </p:nvCxnSpPr>
        <p:spPr>
          <a:xfrm>
            <a:off x="1593676" y="2036851"/>
            <a:ext cx="953100" cy="429600"/>
          </a:xfrm>
          <a:prstGeom prst="straightConnector1">
            <a:avLst/>
          </a:prstGeom>
          <a:noFill/>
          <a:ln w="15875" cap="flat" cmpd="sng">
            <a:solidFill>
              <a:srgbClr val="EFEFEF"/>
            </a:solidFill>
            <a:prstDash val="dash"/>
            <a:round/>
            <a:headEnd type="none" w="sm" len="sm"/>
            <a:tailEnd type="triangle" w="med" len="med"/>
          </a:ln>
        </p:spPr>
      </p:cxnSp>
      <p:cxnSp>
        <p:nvCxnSpPr>
          <p:cNvPr id="1355" name="Google Shape;1355;g2bbf2f46c1d_1_2540"/>
          <p:cNvCxnSpPr/>
          <p:nvPr/>
        </p:nvCxnSpPr>
        <p:spPr>
          <a:xfrm>
            <a:off x="1593665" y="3183892"/>
            <a:ext cx="892800" cy="14400"/>
          </a:xfrm>
          <a:prstGeom prst="straightConnector1">
            <a:avLst/>
          </a:prstGeom>
          <a:noFill/>
          <a:ln w="15875" cap="flat" cmpd="sng">
            <a:solidFill>
              <a:srgbClr val="EFEFEF"/>
            </a:solidFill>
            <a:prstDash val="dash"/>
            <a:round/>
            <a:headEnd type="none" w="sm" len="sm"/>
            <a:tailEnd type="triangle" w="med" len="med"/>
          </a:ln>
        </p:spPr>
      </p:cxnSp>
      <p:cxnSp>
        <p:nvCxnSpPr>
          <p:cNvPr id="1356" name="Google Shape;1356;g2bbf2f46c1d_1_2540"/>
          <p:cNvCxnSpPr/>
          <p:nvPr/>
        </p:nvCxnSpPr>
        <p:spPr>
          <a:xfrm rot="10800000" flipH="1">
            <a:off x="1602915" y="3820110"/>
            <a:ext cx="1023900" cy="501900"/>
          </a:xfrm>
          <a:prstGeom prst="straightConnector1">
            <a:avLst/>
          </a:prstGeom>
          <a:noFill/>
          <a:ln w="15875" cap="flat" cmpd="sng">
            <a:solidFill>
              <a:srgbClr val="EFEFEF"/>
            </a:solidFill>
            <a:prstDash val="dash"/>
            <a:round/>
            <a:headEnd type="none" w="sm" len="sm"/>
            <a:tailEnd type="triangle" w="med" len="med"/>
          </a:ln>
        </p:spPr>
      </p:cxnSp>
      <p:sp>
        <p:nvSpPr>
          <p:cNvPr id="1357" name="Google Shape;1357;g2bbf2f46c1d_1_2540"/>
          <p:cNvSpPr/>
          <p:nvPr/>
        </p:nvSpPr>
        <p:spPr>
          <a:xfrm>
            <a:off x="2752875" y="2482550"/>
            <a:ext cx="1679400" cy="1616100"/>
          </a:xfrm>
          <a:prstGeom prst="ellipse">
            <a:avLst/>
          </a:prstGeom>
          <a:solidFill>
            <a:srgbClr val="CCCCCC">
              <a:alpha val="30196"/>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100" b="1" i="0" u="none" strike="noStrike" cap="none">
                <a:solidFill>
                  <a:schemeClr val="lt1"/>
                </a:solidFill>
                <a:latin typeface="Arial"/>
                <a:ea typeface="Arial"/>
                <a:cs typeface="Arial"/>
                <a:sym typeface="Arial"/>
              </a:rPr>
              <a:t>Front Office</a:t>
            </a: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IT" sz="1100" b="1" i="0" u="none" strike="noStrike" cap="none">
                <a:solidFill>
                  <a:schemeClr val="lt1"/>
                </a:solidFill>
                <a:latin typeface="Arial"/>
                <a:ea typeface="Arial"/>
                <a:cs typeface="Arial"/>
                <a:sym typeface="Arial"/>
              </a:rPr>
              <a:t>SUAP</a:t>
            </a:r>
            <a:endParaRPr sz="1100" b="1" i="0" u="none" strike="noStrike" cap="none">
              <a:solidFill>
                <a:schemeClr val="lt1"/>
              </a:solidFill>
              <a:latin typeface="Arial"/>
              <a:ea typeface="Arial"/>
              <a:cs typeface="Arial"/>
              <a:sym typeface="Arial"/>
            </a:endParaRPr>
          </a:p>
        </p:txBody>
      </p:sp>
      <p:pic>
        <p:nvPicPr>
          <p:cNvPr id="1358" name="Google Shape;1358;g2bbf2f46c1d_1_2540" descr="building 2.png"/>
          <p:cNvPicPr preferRelativeResize="0"/>
          <p:nvPr/>
        </p:nvPicPr>
        <p:blipFill rotWithShape="1">
          <a:blip r:embed="rId3">
            <a:alphaModFix/>
          </a:blip>
          <a:srcRect/>
          <a:stretch/>
        </p:blipFill>
        <p:spPr>
          <a:xfrm>
            <a:off x="3336646" y="3546173"/>
            <a:ext cx="554022" cy="548287"/>
          </a:xfrm>
          <a:prstGeom prst="rect">
            <a:avLst/>
          </a:prstGeom>
          <a:noFill/>
          <a:ln>
            <a:noFill/>
          </a:ln>
        </p:spPr>
      </p:pic>
      <p:grpSp>
        <p:nvGrpSpPr>
          <p:cNvPr id="1359" name="Google Shape;1359;g2bbf2f46c1d_1_2540"/>
          <p:cNvGrpSpPr/>
          <p:nvPr/>
        </p:nvGrpSpPr>
        <p:grpSpPr>
          <a:xfrm>
            <a:off x="5432511" y="2485607"/>
            <a:ext cx="1679436" cy="1616074"/>
            <a:chOff x="5543047" y="2560809"/>
            <a:chExt cx="1672578" cy="1537800"/>
          </a:xfrm>
        </p:grpSpPr>
        <p:sp>
          <p:nvSpPr>
            <p:cNvPr id="1360" name="Google Shape;1360;g2bbf2f46c1d_1_2540"/>
            <p:cNvSpPr/>
            <p:nvPr/>
          </p:nvSpPr>
          <p:spPr>
            <a:xfrm>
              <a:off x="5562925" y="2560809"/>
              <a:ext cx="1652700" cy="1537800"/>
            </a:xfrm>
            <a:prstGeom prst="ellipse">
              <a:avLst/>
            </a:prstGeom>
            <a:solidFill>
              <a:srgbClr val="CCCCCC">
                <a:alpha val="57647"/>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g2bbf2f46c1d_1_2540"/>
            <p:cNvSpPr/>
            <p:nvPr/>
          </p:nvSpPr>
          <p:spPr>
            <a:xfrm>
              <a:off x="5543047" y="3175348"/>
              <a:ext cx="1658700" cy="308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SUAP</a:t>
              </a:r>
              <a:endParaRPr sz="1200" b="0" i="0" u="none" strike="noStrike" cap="none">
                <a:solidFill>
                  <a:schemeClr val="lt1"/>
                </a:solidFill>
                <a:latin typeface="Arial"/>
                <a:ea typeface="Arial"/>
                <a:cs typeface="Arial"/>
                <a:sym typeface="Arial"/>
              </a:endParaRPr>
            </a:p>
          </p:txBody>
        </p:sp>
        <p:sp>
          <p:nvSpPr>
            <p:cNvPr id="1362" name="Google Shape;1362;g2bbf2f46c1d_1_2540"/>
            <p:cNvSpPr/>
            <p:nvPr/>
          </p:nvSpPr>
          <p:spPr>
            <a:xfrm>
              <a:off x="5799417" y="3070381"/>
              <a:ext cx="1062300" cy="968700"/>
            </a:xfrm>
            <a:prstGeom prst="ellipse">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3" name="Google Shape;1363;g2bbf2f46c1d_1_2540"/>
          <p:cNvSpPr/>
          <p:nvPr/>
        </p:nvSpPr>
        <p:spPr>
          <a:xfrm>
            <a:off x="4400025" y="1007145"/>
            <a:ext cx="3744000" cy="411300"/>
          </a:xfrm>
          <a:prstGeom prst="roundRect">
            <a:avLst>
              <a:gd name="adj" fmla="val 50000"/>
            </a:avLst>
          </a:prstGeom>
          <a:solidFill>
            <a:srgbClr val="0032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g2bbf2f46c1d_1_2540"/>
          <p:cNvGrpSpPr/>
          <p:nvPr/>
        </p:nvGrpSpPr>
        <p:grpSpPr>
          <a:xfrm>
            <a:off x="5756787" y="3158725"/>
            <a:ext cx="968776" cy="921977"/>
            <a:chOff x="3970440" y="3291120"/>
            <a:chExt cx="726600" cy="691500"/>
          </a:xfrm>
        </p:grpSpPr>
        <p:sp>
          <p:nvSpPr>
            <p:cNvPr id="1365" name="Google Shape;1365;g2bbf2f46c1d_1_2540"/>
            <p:cNvSpPr/>
            <p:nvPr/>
          </p:nvSpPr>
          <p:spPr>
            <a:xfrm>
              <a:off x="3970440" y="3291120"/>
              <a:ext cx="726600" cy="691500"/>
            </a:xfrm>
            <a:prstGeom prst="ellipse">
              <a:avLst/>
            </a:prstGeom>
            <a:blipFill rotWithShape="1">
              <a:blip r:embed="rId9">
                <a:alphaModFix/>
              </a:blip>
              <a:stretch>
                <a:fillRect l="-792871" t="-1539876" r="-595222" b="342690"/>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g2bbf2f46c1d_1_2540"/>
            <p:cNvSpPr/>
            <p:nvPr/>
          </p:nvSpPr>
          <p:spPr>
            <a:xfrm>
              <a:off x="4241160" y="3729960"/>
              <a:ext cx="242700" cy="242700"/>
            </a:xfrm>
            <a:prstGeom prst="ellipse">
              <a:avLst/>
            </a:prstGeom>
            <a:blipFill rotWithShape="1">
              <a:blip r:embed="rId4">
                <a:alphaModFix/>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7" name="Google Shape;1367;g2bbf2f46c1d_1_2540"/>
          <p:cNvGrpSpPr/>
          <p:nvPr/>
        </p:nvGrpSpPr>
        <p:grpSpPr>
          <a:xfrm>
            <a:off x="4698832" y="2956068"/>
            <a:ext cx="3250122" cy="3074874"/>
            <a:chOff x="6815463" y="3326700"/>
            <a:chExt cx="3080100" cy="3023475"/>
          </a:xfrm>
        </p:grpSpPr>
        <p:sp>
          <p:nvSpPr>
            <p:cNvPr id="1368" name="Google Shape;1368;g2bbf2f46c1d_1_2540"/>
            <p:cNvSpPr/>
            <p:nvPr/>
          </p:nvSpPr>
          <p:spPr>
            <a:xfrm>
              <a:off x="6815463" y="3387075"/>
              <a:ext cx="3080100" cy="2963100"/>
            </a:xfrm>
            <a:prstGeom prst="roundRect">
              <a:avLst>
                <a:gd name="adj" fmla="val 16667"/>
              </a:avLst>
            </a:prstGeom>
            <a:solidFill>
              <a:srgbClr val="9BBB58">
                <a:alpha val="36078"/>
              </a:srgbClr>
            </a:solidFill>
            <a:ln w="25400" cap="flat" cmpd="sng">
              <a:solidFill>
                <a:srgbClr val="9BBB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g2bbf2f46c1d_1_2540"/>
            <p:cNvSpPr txBox="1"/>
            <p:nvPr/>
          </p:nvSpPr>
          <p:spPr>
            <a:xfrm>
              <a:off x="6950600" y="3326700"/>
              <a:ext cx="2794200" cy="269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rgbClr val="0031A2"/>
                  </a:solidFill>
                  <a:latin typeface="Arial"/>
                  <a:ea typeface="Arial"/>
                  <a:cs typeface="Arial"/>
                  <a:sym typeface="Arial"/>
                </a:rPr>
                <a:t>BO </a:t>
              </a:r>
              <a:r>
                <a:rPr lang="it-IT" sz="1600" b="1" i="0" u="none" strike="noStrike" cap="none">
                  <a:solidFill>
                    <a:srgbClr val="0031A2"/>
                  </a:solidFill>
                  <a:latin typeface="Arial"/>
                  <a:ea typeface="Arial"/>
                  <a:cs typeface="Arial"/>
                  <a:sym typeface="Arial"/>
                </a:rPr>
                <a:t>Enti Terzi </a:t>
              </a:r>
              <a:r>
                <a:rPr lang="it-IT" sz="2000" b="1" i="0" u="none" strike="noStrike" cap="none">
                  <a:solidFill>
                    <a:srgbClr val="0032A1"/>
                  </a:solidFill>
                  <a:latin typeface="Arial"/>
                  <a:ea typeface="Arial"/>
                  <a:cs typeface="Arial"/>
                  <a:sym typeface="Arial"/>
                </a:rPr>
                <a:t>- Catalogo </a:t>
              </a:r>
              <a:br>
                <a:rPr lang="it-IT" sz="2000" b="1" i="0" u="none" strike="noStrike" cap="none">
                  <a:solidFill>
                    <a:srgbClr val="0032A1"/>
                  </a:solidFill>
                  <a:latin typeface="Arial"/>
                  <a:ea typeface="Arial"/>
                  <a:cs typeface="Arial"/>
                  <a:sym typeface="Arial"/>
                </a:rPr>
              </a:br>
              <a:r>
                <a:rPr lang="it-IT" sz="1200" b="1" i="0" u="none" strike="noStrike" cap="none">
                  <a:solidFill>
                    <a:srgbClr val="0032A1"/>
                  </a:solidFill>
                  <a:latin typeface="Arial"/>
                  <a:ea typeface="Arial"/>
                  <a:cs typeface="Arial"/>
                  <a:sym typeface="Arial"/>
                </a:rPr>
                <a:t>[Art.10 comma 1</a:t>
              </a:r>
              <a:br>
                <a:rPr lang="it-IT" sz="1200" b="1" i="0" u="none" strike="noStrike" cap="none">
                  <a:solidFill>
                    <a:srgbClr val="0032A1"/>
                  </a:solidFill>
                  <a:latin typeface="Arial"/>
                  <a:ea typeface="Arial"/>
                  <a:cs typeface="Arial"/>
                  <a:sym typeface="Arial"/>
                </a:rPr>
              </a:br>
              <a:r>
                <a:rPr lang="it-IT" sz="1200" b="1" i="0" u="none" strike="noStrike" cap="none">
                  <a:solidFill>
                    <a:srgbClr val="0032A1"/>
                  </a:solidFill>
                  <a:latin typeface="Arial"/>
                  <a:ea typeface="Arial"/>
                  <a:cs typeface="Arial"/>
                  <a:sym typeface="Arial"/>
                </a:rPr>
                <a:t> Allegato Tecnico DPR n. 160/2010]</a:t>
              </a:r>
              <a:endParaRPr sz="1200" b="0" i="0" u="none" strike="noStrike" cap="none">
                <a:solidFill>
                  <a:srgbClr val="24509A"/>
                </a:solidFill>
                <a:latin typeface="Arial"/>
                <a:ea typeface="Arial"/>
                <a:cs typeface="Arial"/>
                <a:sym typeface="Arial"/>
              </a:endParaRPr>
            </a:p>
            <a:p>
              <a:pPr marL="457200" marR="0" lvl="0" indent="-304800" algn="just" rtl="0">
                <a:lnSpc>
                  <a:spcPct val="115000"/>
                </a:lnSpc>
                <a:spcBef>
                  <a:spcPts val="1000"/>
                </a:spcBef>
                <a:spcAft>
                  <a:spcPts val="0"/>
                </a:spcAft>
                <a:buClr>
                  <a:srgbClr val="24509A"/>
                </a:buClr>
                <a:buSzPts val="1200"/>
                <a:buFont typeface="Titillium Web"/>
                <a:buChar char="●"/>
              </a:pPr>
              <a:r>
                <a:rPr lang="it-IT" sz="1200" b="0" i="0" u="none" strike="noStrike" cap="none">
                  <a:solidFill>
                    <a:srgbClr val="24509A"/>
                  </a:solidFill>
                  <a:latin typeface="Arial"/>
                  <a:ea typeface="Arial"/>
                  <a:cs typeface="Arial"/>
                  <a:sym typeface="Arial"/>
                </a:rPr>
                <a:t>inoltro di </a:t>
              </a:r>
              <a:r>
                <a:rPr lang="it-IT" sz="1200" b="1" i="0" u="none" strike="noStrike" cap="none">
                  <a:solidFill>
                    <a:srgbClr val="24509A"/>
                  </a:solidFill>
                  <a:latin typeface="Arial"/>
                  <a:ea typeface="Arial"/>
                  <a:cs typeface="Arial"/>
                  <a:sym typeface="Arial"/>
                </a:rPr>
                <a:t>richieste di integrazione </a:t>
              </a:r>
              <a:r>
                <a:rPr lang="it-IT" sz="1200" b="0" i="0" u="none" strike="noStrike" cap="none">
                  <a:solidFill>
                    <a:srgbClr val="24509A"/>
                  </a:solidFill>
                  <a:latin typeface="Arial"/>
                  <a:ea typeface="Arial"/>
                  <a:cs typeface="Arial"/>
                  <a:sym typeface="Arial"/>
                </a:rPr>
                <a:t>e ricezione delle stesse</a:t>
              </a:r>
              <a:endParaRPr sz="1200" b="0" i="0" u="none" strike="noStrike" cap="none">
                <a:solidFill>
                  <a:srgbClr val="24509A"/>
                </a:solidFill>
                <a:latin typeface="Arial"/>
                <a:ea typeface="Arial"/>
                <a:cs typeface="Arial"/>
                <a:sym typeface="Arial"/>
              </a:endParaRPr>
            </a:p>
            <a:p>
              <a:pPr marL="457200" marR="0" lvl="0" indent="-304800" algn="just" rtl="0">
                <a:lnSpc>
                  <a:spcPct val="115000"/>
                </a:lnSpc>
                <a:spcBef>
                  <a:spcPts val="0"/>
                </a:spcBef>
                <a:spcAft>
                  <a:spcPts val="0"/>
                </a:spcAft>
                <a:buClr>
                  <a:srgbClr val="24509A"/>
                </a:buClr>
                <a:buSzPts val="1200"/>
                <a:buFont typeface="Titillium Web"/>
                <a:buChar char="●"/>
              </a:pPr>
              <a:r>
                <a:rPr lang="it-IT" sz="1200" b="1" i="0" u="none" strike="noStrike" cap="none">
                  <a:solidFill>
                    <a:srgbClr val="24509A"/>
                  </a:solidFill>
                  <a:latin typeface="Arial"/>
                  <a:ea typeface="Arial"/>
                  <a:cs typeface="Arial"/>
                  <a:sym typeface="Arial"/>
                </a:rPr>
                <a:t>trasmissione </a:t>
              </a:r>
              <a:r>
                <a:rPr lang="it-IT" sz="1200" b="0" i="0" u="none" strike="noStrike" cap="none">
                  <a:solidFill>
                    <a:srgbClr val="24509A"/>
                  </a:solidFill>
                  <a:latin typeface="Arial"/>
                  <a:ea typeface="Arial"/>
                  <a:cs typeface="Arial"/>
                  <a:sym typeface="Arial"/>
                </a:rPr>
                <a:t>dei </a:t>
              </a:r>
              <a:r>
                <a:rPr lang="it-IT" sz="1200" b="1" i="0" u="none" strike="noStrike" cap="none">
                  <a:solidFill>
                    <a:srgbClr val="24509A"/>
                  </a:solidFill>
                  <a:latin typeface="Arial"/>
                  <a:ea typeface="Arial"/>
                  <a:cs typeface="Arial"/>
                  <a:sym typeface="Arial"/>
                </a:rPr>
                <a:t>pareri</a:t>
              </a:r>
              <a:r>
                <a:rPr lang="it-IT" sz="1200" b="0" i="0" u="none" strike="noStrike" cap="none">
                  <a:solidFill>
                    <a:srgbClr val="24509A"/>
                  </a:solidFill>
                  <a:latin typeface="Arial"/>
                  <a:ea typeface="Arial"/>
                  <a:cs typeface="Arial"/>
                  <a:sym typeface="Arial"/>
                </a:rPr>
                <a:t>, </a:t>
              </a:r>
              <a:r>
                <a:rPr lang="it-IT" sz="1200" b="1" i="0" u="none" strike="noStrike" cap="none">
                  <a:solidFill>
                    <a:srgbClr val="24509A"/>
                  </a:solidFill>
                  <a:latin typeface="Arial"/>
                  <a:ea typeface="Arial"/>
                  <a:cs typeface="Arial"/>
                  <a:sym typeface="Arial"/>
                </a:rPr>
                <a:t>atti conclusivi </a:t>
              </a:r>
              <a:r>
                <a:rPr lang="it-IT" sz="1200" b="0" i="0" u="none" strike="noStrike" cap="none">
                  <a:solidFill>
                    <a:srgbClr val="24509A"/>
                  </a:solidFill>
                  <a:latin typeface="Arial"/>
                  <a:ea typeface="Arial"/>
                  <a:cs typeface="Arial"/>
                  <a:sym typeface="Arial"/>
                </a:rPr>
                <a:t>e ogni documentazione prevista</a:t>
              </a:r>
              <a:endParaRPr sz="1200" b="0" i="0" u="none" strike="noStrike" cap="none">
                <a:solidFill>
                  <a:srgbClr val="24509A"/>
                </a:solidFill>
                <a:latin typeface="Arial"/>
                <a:ea typeface="Arial"/>
                <a:cs typeface="Arial"/>
                <a:sym typeface="Arial"/>
              </a:endParaRPr>
            </a:p>
            <a:p>
              <a:pPr marL="457200" marR="0" lvl="0" indent="-304800" algn="just" rtl="0">
                <a:lnSpc>
                  <a:spcPct val="115000"/>
                </a:lnSpc>
                <a:spcBef>
                  <a:spcPts val="0"/>
                </a:spcBef>
                <a:spcAft>
                  <a:spcPts val="0"/>
                </a:spcAft>
                <a:buClr>
                  <a:srgbClr val="24509A"/>
                </a:buClr>
                <a:buSzPts val="1200"/>
                <a:buFont typeface="Arial"/>
                <a:buChar char="●"/>
              </a:pPr>
              <a:r>
                <a:rPr lang="it-IT" sz="1200" b="0" i="0" u="none" strike="noStrike" cap="none">
                  <a:solidFill>
                    <a:srgbClr val="24509A"/>
                  </a:solidFill>
                  <a:latin typeface="Arial"/>
                  <a:ea typeface="Arial"/>
                  <a:cs typeface="Arial"/>
                  <a:sym typeface="Arial"/>
                </a:rPr>
                <a:t>realizzazione del servizio per dichiarare i pagamenti spettanti</a:t>
              </a:r>
              <a:endParaRPr sz="1200" b="0" i="0" u="none" strike="noStrike" cap="none">
                <a:solidFill>
                  <a:srgbClr val="24509A"/>
                </a:solidFill>
                <a:latin typeface="Arial"/>
                <a:ea typeface="Arial"/>
                <a:cs typeface="Arial"/>
                <a:sym typeface="Arial"/>
              </a:endParaRPr>
            </a:p>
            <a:p>
              <a:pPr marL="457200" marR="0" lvl="0" indent="-304800" algn="just" rtl="0">
                <a:lnSpc>
                  <a:spcPct val="115000"/>
                </a:lnSpc>
                <a:spcBef>
                  <a:spcPts val="0"/>
                </a:spcBef>
                <a:spcAft>
                  <a:spcPts val="0"/>
                </a:spcAft>
                <a:buClr>
                  <a:srgbClr val="24509A"/>
                </a:buClr>
                <a:buSzPts val="1200"/>
                <a:buFont typeface="Titillium Web"/>
                <a:buChar char="●"/>
              </a:pPr>
              <a:r>
                <a:rPr lang="it-IT" sz="1200" b="0" i="0" u="none" strike="noStrike" cap="none">
                  <a:solidFill>
                    <a:srgbClr val="24509A"/>
                  </a:solidFill>
                  <a:latin typeface="Arial"/>
                  <a:ea typeface="Arial"/>
                  <a:cs typeface="Arial"/>
                  <a:sym typeface="Arial"/>
                </a:rPr>
                <a:t>ricezione dell’indizione della </a:t>
              </a:r>
              <a:r>
                <a:rPr lang="it-IT" sz="1200" b="1" i="0" u="none" strike="noStrike" cap="none">
                  <a:solidFill>
                    <a:srgbClr val="24509A"/>
                  </a:solidFill>
                  <a:latin typeface="Arial"/>
                  <a:ea typeface="Arial"/>
                  <a:cs typeface="Arial"/>
                  <a:sym typeface="Arial"/>
                </a:rPr>
                <a:t>conferenza di servizi</a:t>
              </a:r>
              <a:endParaRPr sz="1200" b="0" i="0" u="none" strike="noStrike" cap="none">
                <a:solidFill>
                  <a:srgbClr val="24509A"/>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200"/>
                <a:buFont typeface="Arial"/>
                <a:buNone/>
              </a:pPr>
              <a:endParaRPr sz="1200" b="0" i="0" u="none" strike="noStrike" cap="none">
                <a:solidFill>
                  <a:srgbClr val="24509A"/>
                </a:solidFill>
                <a:latin typeface="Arial"/>
                <a:ea typeface="Arial"/>
                <a:cs typeface="Arial"/>
                <a:sym typeface="Arial"/>
              </a:endParaRPr>
            </a:p>
          </p:txBody>
        </p:sp>
      </p:grpSp>
      <p:sp>
        <p:nvSpPr>
          <p:cNvPr id="1370" name="Google Shape;1370;g2bbf2f46c1d_1_2540"/>
          <p:cNvSpPr/>
          <p:nvPr/>
        </p:nvSpPr>
        <p:spPr>
          <a:xfrm>
            <a:off x="431520" y="447840"/>
            <a:ext cx="60525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flusso di una pratica nel SSU</a:t>
            </a:r>
            <a:endParaRPr sz="3200" b="0" i="0" u="none" strike="noStrike" cap="none">
              <a:solidFill>
                <a:schemeClr val="dk1"/>
              </a:solidFill>
              <a:latin typeface="Arial"/>
              <a:ea typeface="Arial"/>
              <a:cs typeface="Arial"/>
              <a:sym typeface="Arial"/>
            </a:endParaRPr>
          </a:p>
        </p:txBody>
      </p:sp>
      <p:sp>
        <p:nvSpPr>
          <p:cNvPr id="1371" name="Google Shape;1371;g2bbf2f46c1d_1_2540"/>
          <p:cNvSpPr/>
          <p:nvPr/>
        </p:nvSpPr>
        <p:spPr>
          <a:xfrm rot="-8100000">
            <a:off x="4687690" y="1297701"/>
            <a:ext cx="177767" cy="1592687"/>
          </a:xfrm>
          <a:prstGeom prst="downArrow">
            <a:avLst>
              <a:gd name="adj1" fmla="val 50000"/>
              <a:gd name="adj2" fmla="val 50000"/>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372" name="Google Shape;1372;g2bbf2f46c1d_1_2540"/>
          <p:cNvGrpSpPr/>
          <p:nvPr/>
        </p:nvGrpSpPr>
        <p:grpSpPr>
          <a:xfrm flipH="1">
            <a:off x="6156028" y="1469853"/>
            <a:ext cx="2188177" cy="1251900"/>
            <a:chOff x="11418698" y="3962669"/>
            <a:chExt cx="2188177" cy="1251900"/>
          </a:xfrm>
        </p:grpSpPr>
        <p:sp>
          <p:nvSpPr>
            <p:cNvPr id="1373" name="Google Shape;1373;g2bbf2f46c1d_1_2540"/>
            <p:cNvSpPr/>
            <p:nvPr/>
          </p:nvSpPr>
          <p:spPr>
            <a:xfrm rot="10800000">
              <a:off x="13429275" y="4005328"/>
              <a:ext cx="177600" cy="925800"/>
            </a:xfrm>
            <a:prstGeom prst="downArrow">
              <a:avLst>
                <a:gd name="adj1" fmla="val 50000"/>
                <a:gd name="adj2" fmla="val 50000"/>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74" name="Google Shape;1374;g2bbf2f46c1d_1_2540"/>
            <p:cNvSpPr/>
            <p:nvPr/>
          </p:nvSpPr>
          <p:spPr>
            <a:xfrm rot="-8100000">
              <a:off x="11955765" y="3792276"/>
              <a:ext cx="177767" cy="1592687"/>
            </a:xfrm>
            <a:prstGeom prst="downArrow">
              <a:avLst>
                <a:gd name="adj1" fmla="val 50000"/>
                <a:gd name="adj2" fmla="val 50000"/>
              </a:avLst>
            </a:prstGeom>
            <a:solidFill>
              <a:srgbClr val="9BBB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1375" name="Google Shape;1375;g2bbf2f46c1d_1_2540"/>
          <p:cNvGrpSpPr/>
          <p:nvPr/>
        </p:nvGrpSpPr>
        <p:grpSpPr>
          <a:xfrm>
            <a:off x="4324118" y="1019750"/>
            <a:ext cx="3852000" cy="386100"/>
            <a:chOff x="4182130" y="2918650"/>
            <a:chExt cx="3852000" cy="386100"/>
          </a:xfrm>
        </p:grpSpPr>
        <p:sp>
          <p:nvSpPr>
            <p:cNvPr id="1376" name="Google Shape;1376;g2bbf2f46c1d_1_2540"/>
            <p:cNvSpPr/>
            <p:nvPr/>
          </p:nvSpPr>
          <p:spPr>
            <a:xfrm>
              <a:off x="4182130" y="2918650"/>
              <a:ext cx="3852000" cy="3861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g2bbf2f46c1d_1_2540"/>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Arial"/>
                  <a:ea typeface="Arial"/>
                  <a:cs typeface="Arial"/>
                  <a:sym typeface="Arial"/>
                </a:rPr>
                <a:t>Catalogo SSU</a:t>
              </a:r>
              <a:endParaRPr sz="2000" b="0" i="0" u="none" strike="noStrike" cap="none">
                <a:solidFill>
                  <a:srgbClr val="000000"/>
                </a:solidFill>
                <a:latin typeface="Arial"/>
                <a:ea typeface="Arial"/>
                <a:cs typeface="Arial"/>
                <a:sym typeface="Arial"/>
              </a:endParaRPr>
            </a:p>
          </p:txBody>
        </p:sp>
      </p:grpSp>
      <p:grpSp>
        <p:nvGrpSpPr>
          <p:cNvPr id="1378" name="Google Shape;1378;g2bbf2f46c1d_1_2540"/>
          <p:cNvGrpSpPr/>
          <p:nvPr/>
        </p:nvGrpSpPr>
        <p:grpSpPr>
          <a:xfrm>
            <a:off x="872250" y="1131359"/>
            <a:ext cx="3080100" cy="3137420"/>
            <a:chOff x="872250" y="1131350"/>
            <a:chExt cx="3080100" cy="2414700"/>
          </a:xfrm>
        </p:grpSpPr>
        <p:sp>
          <p:nvSpPr>
            <p:cNvPr id="1379" name="Google Shape;1379;g2bbf2f46c1d_1_2540"/>
            <p:cNvSpPr/>
            <p:nvPr/>
          </p:nvSpPr>
          <p:spPr>
            <a:xfrm>
              <a:off x="872250" y="1131350"/>
              <a:ext cx="3080100" cy="2414700"/>
            </a:xfrm>
            <a:prstGeom prst="roundRect">
              <a:avLst>
                <a:gd name="adj" fmla="val 16667"/>
              </a:avLst>
            </a:prstGeom>
            <a:solidFill>
              <a:srgbClr val="0032A1">
                <a:alpha val="16470"/>
              </a:srgbClr>
            </a:solidFill>
            <a:ln w="25400" cap="flat" cmpd="sng">
              <a:solidFill>
                <a:srgbClr val="0032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g2bbf2f46c1d_1_2540"/>
            <p:cNvSpPr txBox="1"/>
            <p:nvPr/>
          </p:nvSpPr>
          <p:spPr>
            <a:xfrm>
              <a:off x="930875" y="1207557"/>
              <a:ext cx="2904300" cy="22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rgbClr val="0031A2"/>
                  </a:solidFill>
                  <a:latin typeface="Arial"/>
                  <a:ea typeface="Arial"/>
                  <a:cs typeface="Arial"/>
                  <a:sym typeface="Arial"/>
                </a:rPr>
                <a:t>Catalogo - BO </a:t>
              </a:r>
              <a:r>
                <a:rPr lang="it-IT" sz="1600" b="1" i="0" u="none" strike="noStrike" cap="none">
                  <a:solidFill>
                    <a:srgbClr val="0031A2"/>
                  </a:solidFill>
                  <a:latin typeface="Arial"/>
                  <a:ea typeface="Arial"/>
                  <a:cs typeface="Arial"/>
                  <a:sym typeface="Arial"/>
                </a:rPr>
                <a:t>Enti Terzi</a:t>
              </a:r>
              <a:br>
                <a:rPr lang="it-IT" sz="2000" b="1" i="0" u="none" strike="noStrike" cap="none">
                  <a:solidFill>
                    <a:srgbClr val="0031A2"/>
                  </a:solidFill>
                  <a:latin typeface="Arial"/>
                  <a:ea typeface="Arial"/>
                  <a:cs typeface="Arial"/>
                  <a:sym typeface="Arial"/>
                </a:rPr>
              </a:br>
              <a:r>
                <a:rPr lang="it-IT" sz="1200" b="1" i="0" u="none" strike="noStrike" cap="none">
                  <a:solidFill>
                    <a:srgbClr val="0031A2"/>
                  </a:solidFill>
                  <a:latin typeface="Arial"/>
                  <a:ea typeface="Arial"/>
                  <a:cs typeface="Arial"/>
                  <a:sym typeface="Arial"/>
                </a:rPr>
                <a:t>[Art.10 comma 2</a:t>
              </a:r>
              <a:br>
                <a:rPr lang="it-IT" sz="1200" b="1" i="0" u="none" strike="noStrike" cap="none">
                  <a:solidFill>
                    <a:srgbClr val="0031A2"/>
                  </a:solidFill>
                  <a:latin typeface="Arial"/>
                  <a:ea typeface="Arial"/>
                  <a:cs typeface="Arial"/>
                  <a:sym typeface="Arial"/>
                </a:rPr>
              </a:br>
              <a:r>
                <a:rPr lang="it-IT" sz="1200" b="1" i="0" u="none" strike="noStrike" cap="none">
                  <a:solidFill>
                    <a:srgbClr val="0031A2"/>
                  </a:solidFill>
                  <a:latin typeface="Arial"/>
                  <a:ea typeface="Arial"/>
                  <a:cs typeface="Arial"/>
                  <a:sym typeface="Arial"/>
                </a:rPr>
                <a:t> Allegato Tecnico DPR n. 160/2010]</a:t>
              </a:r>
              <a:endParaRPr sz="1200" b="1" i="0" u="none" strike="noStrike" cap="none">
                <a:solidFill>
                  <a:srgbClr val="0031A2"/>
                </a:solidFill>
                <a:latin typeface="Arial"/>
                <a:ea typeface="Arial"/>
                <a:cs typeface="Arial"/>
                <a:sym typeface="Arial"/>
              </a:endParaRPr>
            </a:p>
            <a:p>
              <a:pPr marL="457200" marR="0" lvl="0" indent="-304800" algn="just" rtl="0">
                <a:lnSpc>
                  <a:spcPct val="115000"/>
                </a:lnSpc>
                <a:spcBef>
                  <a:spcPts val="1000"/>
                </a:spcBef>
                <a:spcAft>
                  <a:spcPts val="0"/>
                </a:spcAft>
                <a:buClr>
                  <a:srgbClr val="0032A1"/>
                </a:buClr>
                <a:buSzPts val="1200"/>
                <a:buFont typeface="Titillium Web"/>
                <a:buChar char="●"/>
              </a:pPr>
              <a:r>
                <a:rPr lang="it-IT" sz="1200" b="1" i="0" u="none" strike="noStrike" cap="none">
                  <a:solidFill>
                    <a:srgbClr val="0032A1"/>
                  </a:solidFill>
                  <a:latin typeface="Arial"/>
                  <a:ea typeface="Arial"/>
                  <a:cs typeface="Arial"/>
                  <a:sym typeface="Arial"/>
                </a:rPr>
                <a:t>garantire le comunicazioni</a:t>
              </a:r>
              <a:r>
                <a:rPr lang="it-IT" sz="1200" b="0" i="0" u="none" strike="noStrike" cap="none">
                  <a:solidFill>
                    <a:srgbClr val="0032A1"/>
                  </a:solidFill>
                  <a:latin typeface="Arial"/>
                  <a:ea typeface="Arial"/>
                  <a:cs typeface="Arial"/>
                  <a:sym typeface="Arial"/>
                </a:rPr>
                <a:t> con le altre componenti SSU</a:t>
              </a:r>
              <a:endParaRPr sz="1200" b="0" i="0" u="none" strike="noStrike" cap="none">
                <a:solidFill>
                  <a:srgbClr val="0032A1"/>
                </a:solidFill>
                <a:latin typeface="Arial"/>
                <a:ea typeface="Arial"/>
                <a:cs typeface="Arial"/>
                <a:sym typeface="Arial"/>
              </a:endParaRPr>
            </a:p>
            <a:p>
              <a:pPr marL="457200" marR="0" lvl="0" indent="-304800" algn="just" rtl="0">
                <a:lnSpc>
                  <a:spcPct val="115000"/>
                </a:lnSpc>
                <a:spcBef>
                  <a:spcPts val="1000"/>
                </a:spcBef>
                <a:spcAft>
                  <a:spcPts val="0"/>
                </a:spcAft>
                <a:buClr>
                  <a:srgbClr val="0032A1"/>
                </a:buClr>
                <a:buSzPts val="1200"/>
                <a:buFont typeface="Titillium Web"/>
                <a:buChar char="●"/>
              </a:pPr>
              <a:r>
                <a:rPr lang="it-IT" sz="1200" b="1" i="0" u="none" strike="noStrike" cap="none">
                  <a:solidFill>
                    <a:srgbClr val="0032A1"/>
                  </a:solidFill>
                  <a:latin typeface="Arial"/>
                  <a:ea typeface="Arial"/>
                  <a:cs typeface="Arial"/>
                  <a:sym typeface="Arial"/>
                </a:rPr>
                <a:t>ricezione dell’istanza</a:t>
              </a:r>
              <a:r>
                <a:rPr lang="it-IT" sz="1200" b="0" i="0" u="none" strike="noStrike" cap="none">
                  <a:solidFill>
                    <a:srgbClr val="0032A1"/>
                  </a:solidFill>
                  <a:latin typeface="Arial"/>
                  <a:ea typeface="Arial"/>
                  <a:cs typeface="Arial"/>
                  <a:sym typeface="Arial"/>
                </a:rPr>
                <a:t> e ogni eventuale documentazione prevista dal procedimento</a:t>
              </a:r>
              <a:endParaRPr sz="1200" b="0" i="0" u="none" strike="noStrike" cap="none">
                <a:solidFill>
                  <a:srgbClr val="0032A1"/>
                </a:solidFill>
                <a:latin typeface="Arial"/>
                <a:ea typeface="Arial"/>
                <a:cs typeface="Arial"/>
                <a:sym typeface="Arial"/>
              </a:endParaRPr>
            </a:p>
            <a:p>
              <a:pPr marL="457200" marR="0" lvl="0" indent="-304800" algn="just" rtl="0">
                <a:lnSpc>
                  <a:spcPct val="115000"/>
                </a:lnSpc>
                <a:spcBef>
                  <a:spcPts val="1000"/>
                </a:spcBef>
                <a:spcAft>
                  <a:spcPts val="1000"/>
                </a:spcAft>
                <a:buClr>
                  <a:srgbClr val="0032A1"/>
                </a:buClr>
                <a:buSzPts val="1200"/>
                <a:buFont typeface="Titillium Web"/>
                <a:buChar char="●"/>
              </a:pPr>
              <a:r>
                <a:rPr lang="it-IT" sz="1200" b="0" i="0" u="none" strike="noStrike" cap="none">
                  <a:solidFill>
                    <a:srgbClr val="0032A1"/>
                  </a:solidFill>
                  <a:latin typeface="Arial"/>
                  <a:ea typeface="Arial"/>
                  <a:cs typeface="Arial"/>
                  <a:sym typeface="Arial"/>
                </a:rPr>
                <a:t>indicazione dei </a:t>
              </a:r>
              <a:r>
                <a:rPr lang="it-IT" sz="1200" b="1" i="0" u="none" strike="noStrike" cap="none">
                  <a:solidFill>
                    <a:srgbClr val="0032A1"/>
                  </a:solidFill>
                  <a:latin typeface="Arial"/>
                  <a:ea typeface="Arial"/>
                  <a:cs typeface="Arial"/>
                  <a:sym typeface="Arial"/>
                </a:rPr>
                <a:t>servizi </a:t>
              </a:r>
              <a:r>
                <a:rPr lang="it-IT" sz="1200" b="0" i="0" u="none" strike="noStrike" cap="none">
                  <a:solidFill>
                    <a:srgbClr val="0032A1"/>
                  </a:solidFill>
                  <a:latin typeface="Arial"/>
                  <a:ea typeface="Arial"/>
                  <a:cs typeface="Arial"/>
                  <a:sym typeface="Arial"/>
                </a:rPr>
                <a:t>messi a disposizione </a:t>
              </a:r>
              <a:r>
                <a:rPr lang="it-IT" sz="1200" b="1" i="0" u="none" strike="noStrike" cap="none">
                  <a:solidFill>
                    <a:srgbClr val="0032A1"/>
                  </a:solidFill>
                  <a:latin typeface="Arial"/>
                  <a:ea typeface="Arial"/>
                  <a:cs typeface="Arial"/>
                  <a:sym typeface="Arial"/>
                </a:rPr>
                <a:t>di chiamate verso Bo SUAP</a:t>
              </a:r>
              <a:endParaRPr sz="1200" b="1" i="0" u="none" strike="noStrike" cap="none">
                <a:solidFill>
                  <a:srgbClr val="0032A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g2bbf2f46c1d_1_2595"/>
          <p:cNvSpPr/>
          <p:nvPr/>
        </p:nvSpPr>
        <p:spPr>
          <a:xfrm>
            <a:off x="4448300" y="2487650"/>
            <a:ext cx="3251100" cy="3137100"/>
          </a:xfrm>
          <a:prstGeom prst="roundRect">
            <a:avLst>
              <a:gd name="adj" fmla="val 16667"/>
            </a:avLst>
          </a:prstGeom>
          <a:solidFill>
            <a:srgbClr val="9BBB58">
              <a:alpha val="36078"/>
            </a:srgbClr>
          </a:solidFill>
          <a:ln>
            <a:noFill/>
          </a:ln>
        </p:spPr>
        <p:txBody>
          <a:bodyPr spcFirstLastPara="1" wrap="square" lIns="91425" tIns="91425" rIns="91425" bIns="91425" anchor="t" anchorCtr="0">
            <a:noAutofit/>
          </a:bodyPr>
          <a:lstStyle/>
          <a:p>
            <a:pPr marL="45720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0944A1"/>
              </a:solidFill>
              <a:latin typeface="Arial"/>
              <a:ea typeface="Arial"/>
              <a:cs typeface="Arial"/>
              <a:sym typeface="Arial"/>
            </a:endParaRPr>
          </a:p>
        </p:txBody>
      </p:sp>
      <p:sp>
        <p:nvSpPr>
          <p:cNvPr id="1387" name="Google Shape;1387;g2bbf2f46c1d_1_2595"/>
          <p:cNvSpPr/>
          <p:nvPr/>
        </p:nvSpPr>
        <p:spPr>
          <a:xfrm>
            <a:off x="8132975" y="2487650"/>
            <a:ext cx="3251100" cy="3137100"/>
          </a:xfrm>
          <a:prstGeom prst="roundRect">
            <a:avLst>
              <a:gd name="adj" fmla="val 16667"/>
            </a:avLst>
          </a:prstGeom>
          <a:solidFill>
            <a:srgbClr val="9BBB58">
              <a:alpha val="3607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88" name="Google Shape;1388;g2bbf2f46c1d_1_2595"/>
          <p:cNvGrpSpPr/>
          <p:nvPr/>
        </p:nvGrpSpPr>
        <p:grpSpPr>
          <a:xfrm>
            <a:off x="11192074" y="0"/>
            <a:ext cx="1041400" cy="6858000"/>
            <a:chOff x="8114930" y="0"/>
            <a:chExt cx="1041400" cy="6858000"/>
          </a:xfrm>
        </p:grpSpPr>
        <p:pic>
          <p:nvPicPr>
            <p:cNvPr id="1389" name="Google Shape;1389;g2bbf2f46c1d_1_2595"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390" name="Google Shape;1390;g2bbf2f46c1d_1_2595"/>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33</a:t>
              </a:fld>
              <a:endParaRPr sz="1300" b="0" i="0" u="none" strike="noStrike" cap="none">
                <a:solidFill>
                  <a:srgbClr val="0031A2"/>
                </a:solidFill>
                <a:latin typeface="Arial"/>
                <a:ea typeface="Arial"/>
                <a:cs typeface="Arial"/>
                <a:sym typeface="Arial"/>
              </a:endParaRPr>
            </a:p>
          </p:txBody>
        </p:sp>
        <p:pic>
          <p:nvPicPr>
            <p:cNvPr id="1391" name="Google Shape;1391;g2bbf2f46c1d_1_2595"/>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392" name="Google Shape;1392;g2bbf2f46c1d_1_2595"/>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393" name="Google Shape;1393;g2bbf2f46c1d_1_2595"/>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394" name="Google Shape;1394;g2bbf2f46c1d_1_2595"/>
          <p:cNvSpPr/>
          <p:nvPr/>
        </p:nvSpPr>
        <p:spPr>
          <a:xfrm>
            <a:off x="456700" y="271700"/>
            <a:ext cx="93996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Adeguamento Back Office Enti Terzi</a:t>
            </a:r>
            <a:endParaRPr sz="3200" b="1" i="0" u="none" strike="noStrike" cap="none">
              <a:solidFill>
                <a:srgbClr val="24509A"/>
              </a:solidFill>
              <a:latin typeface="Arial"/>
              <a:ea typeface="Arial"/>
              <a:cs typeface="Arial"/>
              <a:sym typeface="Arial"/>
            </a:endParaRPr>
          </a:p>
        </p:txBody>
      </p:sp>
      <p:grpSp>
        <p:nvGrpSpPr>
          <p:cNvPr id="1395" name="Google Shape;1395;g2bbf2f46c1d_1_2595"/>
          <p:cNvGrpSpPr/>
          <p:nvPr/>
        </p:nvGrpSpPr>
        <p:grpSpPr>
          <a:xfrm>
            <a:off x="884050" y="2466050"/>
            <a:ext cx="10379600" cy="3158700"/>
            <a:chOff x="960250" y="2389850"/>
            <a:chExt cx="10379600" cy="3158700"/>
          </a:xfrm>
        </p:grpSpPr>
        <p:sp>
          <p:nvSpPr>
            <p:cNvPr id="1396" name="Google Shape;1396;g2bbf2f46c1d_1_2595"/>
            <p:cNvSpPr/>
            <p:nvPr/>
          </p:nvSpPr>
          <p:spPr>
            <a:xfrm>
              <a:off x="960250" y="2389850"/>
              <a:ext cx="3251100" cy="3158700"/>
            </a:xfrm>
            <a:prstGeom prst="roundRect">
              <a:avLst>
                <a:gd name="adj" fmla="val 16667"/>
              </a:avLst>
            </a:prstGeom>
            <a:solidFill>
              <a:srgbClr val="9BBB58">
                <a:alpha val="36078"/>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g2bbf2f46c1d_1_2595"/>
            <p:cNvSpPr/>
            <p:nvPr/>
          </p:nvSpPr>
          <p:spPr>
            <a:xfrm>
              <a:off x="8088750" y="3800725"/>
              <a:ext cx="3251100" cy="1732200"/>
            </a:xfrm>
            <a:prstGeom prst="rect">
              <a:avLst/>
            </a:prstGeom>
            <a:noFill/>
            <a:ln>
              <a:noFill/>
            </a:ln>
          </p:spPr>
          <p:txBody>
            <a:bodyPr spcFirstLastPara="1" wrap="square" lIns="90000" tIns="121900" rIns="121900" bIns="121900" anchor="t" anchorCtr="0">
              <a:noAutofit/>
            </a:bodyPr>
            <a:lstStyle/>
            <a:p>
              <a:pPr marL="457200" marR="0" lvl="0" indent="-2984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Il</a:t>
              </a:r>
              <a:r>
                <a:rPr lang="it-IT" sz="1100" b="1" i="0" u="none" strike="noStrike" cap="none">
                  <a:solidFill>
                    <a:srgbClr val="0944A1"/>
                  </a:solidFill>
                  <a:latin typeface="Arial"/>
                  <a:ea typeface="Arial"/>
                  <a:cs typeface="Arial"/>
                  <a:sym typeface="Arial"/>
                </a:rPr>
                <a:t> Sistema Camerale</a:t>
              </a:r>
              <a:r>
                <a:rPr lang="it-IT" sz="1100" b="0" i="0" u="none" strike="noStrike" cap="none">
                  <a:solidFill>
                    <a:srgbClr val="0944A1"/>
                  </a:solidFill>
                  <a:latin typeface="Arial"/>
                  <a:ea typeface="Arial"/>
                  <a:cs typeface="Arial"/>
                  <a:sym typeface="Arial"/>
                </a:rPr>
                <a:t> su mandato di Funzione Pubblica realizza una componente di BO Enti Terzi - Soluzione Sussidiaria Enti Terzi -  come strumento sussidiario per garantire la piena operatività degli Enti all’interno del nuovo Sistema Informatico degli Sportelli Unici</a:t>
              </a:r>
              <a:endParaRPr sz="1100" b="1" i="0" u="none" strike="noStrike" cap="none">
                <a:solidFill>
                  <a:srgbClr val="0944A1"/>
                </a:solidFill>
                <a:latin typeface="Arial"/>
                <a:ea typeface="Arial"/>
                <a:cs typeface="Arial"/>
                <a:sym typeface="Arial"/>
              </a:endParaRPr>
            </a:p>
          </p:txBody>
        </p:sp>
      </p:grpSp>
      <p:sp>
        <p:nvSpPr>
          <p:cNvPr id="1398" name="Google Shape;1398;g2bbf2f46c1d_1_2595"/>
          <p:cNvSpPr/>
          <p:nvPr/>
        </p:nvSpPr>
        <p:spPr>
          <a:xfrm>
            <a:off x="4448300" y="3892550"/>
            <a:ext cx="3251100" cy="1302900"/>
          </a:xfrm>
          <a:prstGeom prst="rect">
            <a:avLst/>
          </a:prstGeom>
          <a:noFill/>
          <a:ln>
            <a:noFill/>
          </a:ln>
        </p:spPr>
        <p:txBody>
          <a:bodyPr spcFirstLastPara="1" wrap="square" lIns="121900" tIns="121900" rIns="121900" bIns="121900" anchor="t" anchorCtr="0">
            <a:noAutofit/>
          </a:bodyPr>
          <a:lstStyle/>
          <a:p>
            <a:pPr marL="609600" marR="0" lvl="0" indent="-374650" algn="just" rtl="0">
              <a:lnSpc>
                <a:spcPct val="115000"/>
              </a:lnSpc>
              <a:spcBef>
                <a:spcPts val="0"/>
              </a:spcBef>
              <a:spcAft>
                <a:spcPts val="0"/>
              </a:spcAft>
              <a:buClr>
                <a:srgbClr val="0944A1"/>
              </a:buClr>
              <a:buSzPts val="1100"/>
              <a:buFont typeface="Roboto"/>
              <a:buChar char="●"/>
            </a:pPr>
            <a:r>
              <a:rPr lang="it-IT" sz="1100" b="0" i="0" u="none" strike="noStrike" cap="none">
                <a:solidFill>
                  <a:srgbClr val="0944A1"/>
                </a:solidFill>
                <a:latin typeface="Arial"/>
                <a:ea typeface="Arial"/>
                <a:cs typeface="Arial"/>
                <a:sym typeface="Arial"/>
              </a:rPr>
              <a:t>Le</a:t>
            </a:r>
            <a:r>
              <a:rPr lang="it-IT" sz="1100" b="1" i="0" u="none" strike="noStrike" cap="none">
                <a:solidFill>
                  <a:srgbClr val="0944A1"/>
                </a:solidFill>
                <a:latin typeface="Arial"/>
                <a:ea typeface="Arial"/>
                <a:cs typeface="Arial"/>
                <a:sym typeface="Arial"/>
              </a:rPr>
              <a:t> Regioni/Ministeri</a:t>
            </a:r>
            <a:r>
              <a:rPr lang="it-IT" sz="1100" b="0" i="0" u="none" strike="noStrike" cap="none">
                <a:solidFill>
                  <a:srgbClr val="0944A1"/>
                </a:solidFill>
                <a:latin typeface="Arial"/>
                <a:ea typeface="Arial"/>
                <a:cs typeface="Arial"/>
                <a:sym typeface="Arial"/>
              </a:rPr>
              <a:t> provvedono autonomamente  all’adeguamento della componente secondo le specifiche tecniche pubblicate in data 25.11.2023 </a:t>
            </a:r>
            <a:endParaRPr sz="1100" b="0" i="0" u="none" strike="noStrike" cap="none">
              <a:solidFill>
                <a:srgbClr val="0944A1"/>
              </a:solidFill>
              <a:latin typeface="Arial"/>
              <a:ea typeface="Arial"/>
              <a:cs typeface="Arial"/>
              <a:sym typeface="Arial"/>
            </a:endParaRPr>
          </a:p>
          <a:p>
            <a:pPr marL="609600" marR="0" lvl="0" indent="0" algn="just" rtl="0">
              <a:lnSpc>
                <a:spcPct val="115000"/>
              </a:lnSpc>
              <a:spcBef>
                <a:spcPts val="0"/>
              </a:spcBef>
              <a:spcAft>
                <a:spcPts val="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sp>
        <p:nvSpPr>
          <p:cNvPr id="1399" name="Google Shape;1399;g2bbf2f46c1d_1_2595"/>
          <p:cNvSpPr txBox="1"/>
          <p:nvPr/>
        </p:nvSpPr>
        <p:spPr>
          <a:xfrm>
            <a:off x="807675" y="5822875"/>
            <a:ext cx="11384400" cy="681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rgbClr val="0944A1"/>
                </a:solidFill>
                <a:latin typeface="Arial"/>
                <a:ea typeface="Arial"/>
                <a:cs typeface="Arial"/>
                <a:sym typeface="Arial"/>
              </a:rPr>
              <a:t>Il Gestore del Catalogo fornisce supporto per integrazione delle componenti  al fine di garantire il funzionamento del sistema SSU</a:t>
            </a:r>
            <a:endParaRPr sz="3200" b="1" i="0" u="none" strike="noStrike" cap="none">
              <a:solidFill>
                <a:schemeClr val="dk1"/>
              </a:solidFill>
              <a:latin typeface="Arial"/>
              <a:ea typeface="Arial"/>
              <a:cs typeface="Arial"/>
              <a:sym typeface="Arial"/>
            </a:endParaRPr>
          </a:p>
        </p:txBody>
      </p:sp>
      <p:grpSp>
        <p:nvGrpSpPr>
          <p:cNvPr id="1400" name="Google Shape;1400;g2bbf2f46c1d_1_2595"/>
          <p:cNvGrpSpPr/>
          <p:nvPr/>
        </p:nvGrpSpPr>
        <p:grpSpPr>
          <a:xfrm>
            <a:off x="4257375" y="971750"/>
            <a:ext cx="3251100" cy="2920800"/>
            <a:chOff x="4233000" y="971750"/>
            <a:chExt cx="3251100" cy="2920800"/>
          </a:xfrm>
        </p:grpSpPr>
        <p:sp>
          <p:nvSpPr>
            <p:cNvPr id="1401" name="Google Shape;1401;g2bbf2f46c1d_1_2595"/>
            <p:cNvSpPr/>
            <p:nvPr/>
          </p:nvSpPr>
          <p:spPr>
            <a:xfrm>
              <a:off x="4233000" y="971750"/>
              <a:ext cx="3251100" cy="2920800"/>
            </a:xfrm>
            <a:prstGeom prst="roundRect">
              <a:avLst>
                <a:gd name="adj" fmla="val 16667"/>
              </a:avLst>
            </a:prstGeom>
            <a:solidFill>
              <a:srgbClr val="FFFDF7"/>
            </a:solidFill>
            <a:ln w="19050" cap="flat" cmpd="sng">
              <a:solidFill>
                <a:srgbClr val="9BBB58"/>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402" name="Google Shape;1402;g2bbf2f46c1d_1_2595"/>
            <p:cNvSpPr/>
            <p:nvPr/>
          </p:nvSpPr>
          <p:spPr>
            <a:xfrm>
              <a:off x="4247825" y="1080750"/>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400"/>
                <a:buFont typeface="Arial"/>
                <a:buNone/>
              </a:pPr>
              <a:r>
                <a:rPr lang="it-IT" sz="2400" b="1" i="0" u="none" strike="noStrike" cap="none">
                  <a:solidFill>
                    <a:srgbClr val="0944A1"/>
                  </a:solidFill>
                  <a:latin typeface="Arial"/>
                  <a:ea typeface="Arial"/>
                  <a:cs typeface="Arial"/>
                  <a:sym typeface="Arial"/>
                </a:rPr>
                <a:t>Back Office Ente Terzo fornito dalle </a:t>
              </a:r>
              <a:r>
                <a:rPr lang="it-IT" sz="2400" b="1" i="0" u="none" strike="noStrike" cap="none">
                  <a:solidFill>
                    <a:srgbClr val="0944A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Regioni/Ministeri</a:t>
              </a:r>
              <a:endParaRPr sz="2500" b="0" i="0" u="none" strike="noStrike" cap="none">
                <a:solidFill>
                  <a:srgbClr val="0944A1"/>
                </a:solidFill>
                <a:latin typeface="Arial"/>
                <a:ea typeface="Arial"/>
                <a:cs typeface="Arial"/>
                <a:sym typeface="Arial"/>
              </a:endParaRPr>
            </a:p>
          </p:txBody>
        </p:sp>
      </p:grpSp>
      <p:grpSp>
        <p:nvGrpSpPr>
          <p:cNvPr id="1403" name="Google Shape;1403;g2bbf2f46c1d_1_2595"/>
          <p:cNvGrpSpPr/>
          <p:nvPr/>
        </p:nvGrpSpPr>
        <p:grpSpPr>
          <a:xfrm>
            <a:off x="693125" y="971750"/>
            <a:ext cx="3251100" cy="2920800"/>
            <a:chOff x="616925" y="971750"/>
            <a:chExt cx="3251100" cy="2920800"/>
          </a:xfrm>
        </p:grpSpPr>
        <p:sp>
          <p:nvSpPr>
            <p:cNvPr id="1404" name="Google Shape;1404;g2bbf2f46c1d_1_2595"/>
            <p:cNvSpPr/>
            <p:nvPr/>
          </p:nvSpPr>
          <p:spPr>
            <a:xfrm>
              <a:off x="616925" y="971750"/>
              <a:ext cx="3251100" cy="2920800"/>
            </a:xfrm>
            <a:prstGeom prst="roundRect">
              <a:avLst>
                <a:gd name="adj" fmla="val 16667"/>
              </a:avLst>
            </a:prstGeom>
            <a:solidFill>
              <a:srgbClr val="FFFDF7"/>
            </a:solidFill>
            <a:ln w="19050" cap="flat" cmpd="sng">
              <a:solidFill>
                <a:srgbClr val="9BBB58"/>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405" name="Google Shape;1405;g2bbf2f46c1d_1_2595"/>
            <p:cNvSpPr/>
            <p:nvPr/>
          </p:nvSpPr>
          <p:spPr>
            <a:xfrm>
              <a:off x="759175" y="2604650"/>
              <a:ext cx="3042600" cy="12213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a:t>
              </a:r>
              <a:r>
                <a:rPr lang="it-IT" sz="1100" b="1" i="0" u="none" strike="noStrike" cap="none">
                  <a:solidFill>
                    <a:srgbClr val="0944A1"/>
                  </a:solidFill>
                  <a:latin typeface="Arial"/>
                  <a:ea typeface="Arial"/>
                  <a:cs typeface="Arial"/>
                  <a:sym typeface="Arial"/>
                </a:rPr>
                <a:t> </a:t>
              </a:r>
              <a:r>
                <a:rPr lang="it-IT" sz="1100" b="0" i="0" u="none" strike="noStrike" cap="none">
                  <a:solidFill>
                    <a:srgbClr val="0944A1"/>
                  </a:solidFill>
                  <a:latin typeface="Arial"/>
                  <a:ea typeface="Arial"/>
                  <a:cs typeface="Arial"/>
                  <a:sym typeface="Arial"/>
                </a:rPr>
                <a:t>Office Enti Terzi al fine di operare all’interno del Sistema Informatico degli Sportelli Unici dovrà essere compliance al dettato normativo del Decreto Interministeriale 26.09.2023 (G.U. 25.11.2023)</a:t>
              </a:r>
              <a:endParaRPr sz="1400" b="0" i="0" u="none" strike="noStrike" cap="none">
                <a:solidFill>
                  <a:srgbClr val="0944A1"/>
                </a:solidFill>
                <a:latin typeface="Arial"/>
                <a:ea typeface="Arial"/>
                <a:cs typeface="Arial"/>
                <a:sym typeface="Arial"/>
              </a:endParaRPr>
            </a:p>
            <a:p>
              <a:pPr marL="0" marR="0" lvl="0" indent="0" algn="just" rtl="0">
                <a:lnSpc>
                  <a:spcPct val="100000"/>
                </a:lnSpc>
                <a:spcBef>
                  <a:spcPts val="0"/>
                </a:spcBef>
                <a:spcAft>
                  <a:spcPts val="100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grpSp>
      <p:grpSp>
        <p:nvGrpSpPr>
          <p:cNvPr id="1406" name="Google Shape;1406;g2bbf2f46c1d_1_2595"/>
          <p:cNvGrpSpPr/>
          <p:nvPr/>
        </p:nvGrpSpPr>
        <p:grpSpPr>
          <a:xfrm>
            <a:off x="7942050" y="971750"/>
            <a:ext cx="3251100" cy="2920800"/>
            <a:chOff x="4233000" y="971750"/>
            <a:chExt cx="3251100" cy="2920800"/>
          </a:xfrm>
        </p:grpSpPr>
        <p:sp>
          <p:nvSpPr>
            <p:cNvPr id="1407" name="Google Shape;1407;g2bbf2f46c1d_1_2595"/>
            <p:cNvSpPr/>
            <p:nvPr/>
          </p:nvSpPr>
          <p:spPr>
            <a:xfrm>
              <a:off x="4233000" y="971750"/>
              <a:ext cx="3251100" cy="2920800"/>
            </a:xfrm>
            <a:prstGeom prst="roundRect">
              <a:avLst>
                <a:gd name="adj" fmla="val 16667"/>
              </a:avLst>
            </a:prstGeom>
            <a:solidFill>
              <a:srgbClr val="FFFDF7"/>
            </a:solidFill>
            <a:ln w="19050" cap="flat" cmpd="sng">
              <a:solidFill>
                <a:srgbClr val="9BBB58"/>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1000"/>
                </a:spcAft>
                <a:buClr>
                  <a:srgbClr val="000000"/>
                </a:buClr>
                <a:buSzPts val="3000"/>
                <a:buFont typeface="Arial"/>
                <a:buNone/>
              </a:pPr>
              <a:endParaRPr sz="3000" b="1" i="0" u="none" strike="noStrike" cap="none">
                <a:solidFill>
                  <a:srgbClr val="0944A1"/>
                </a:solidFill>
                <a:latin typeface="Arial"/>
                <a:ea typeface="Arial"/>
                <a:cs typeface="Arial"/>
                <a:sym typeface="Arial"/>
              </a:endParaRPr>
            </a:p>
          </p:txBody>
        </p:sp>
        <p:sp>
          <p:nvSpPr>
            <p:cNvPr id="1408" name="Google Shape;1408;g2bbf2f46c1d_1_2595"/>
            <p:cNvSpPr/>
            <p:nvPr/>
          </p:nvSpPr>
          <p:spPr>
            <a:xfrm>
              <a:off x="4247825" y="1080750"/>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500"/>
                <a:buFont typeface="Arial"/>
                <a:buNone/>
              </a:pPr>
              <a:endParaRPr sz="2500" b="0" i="0" u="none" strike="noStrike" cap="none">
                <a:solidFill>
                  <a:srgbClr val="0944A1"/>
                </a:solidFill>
                <a:latin typeface="Arial"/>
                <a:ea typeface="Arial"/>
                <a:cs typeface="Arial"/>
                <a:sym typeface="Arial"/>
              </a:endParaRPr>
            </a:p>
          </p:txBody>
        </p:sp>
      </p:grpSp>
      <p:sp>
        <p:nvSpPr>
          <p:cNvPr id="1409" name="Google Shape;1409;g2bbf2f46c1d_1_2595"/>
          <p:cNvSpPr/>
          <p:nvPr/>
        </p:nvSpPr>
        <p:spPr>
          <a:xfrm>
            <a:off x="4416775" y="2604650"/>
            <a:ext cx="3042600" cy="12213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a:t>
            </a:r>
            <a:r>
              <a:rPr lang="it-IT" sz="1100" b="1" i="0" u="none" strike="noStrike" cap="none">
                <a:solidFill>
                  <a:srgbClr val="0944A1"/>
                </a:solidFill>
                <a:latin typeface="Arial"/>
                <a:ea typeface="Arial"/>
                <a:cs typeface="Arial"/>
                <a:sym typeface="Arial"/>
              </a:rPr>
              <a:t> </a:t>
            </a:r>
            <a:r>
              <a:rPr lang="it-IT" sz="1100" b="0" i="0" u="none" strike="noStrike" cap="none">
                <a:solidFill>
                  <a:srgbClr val="0944A1"/>
                </a:solidFill>
                <a:latin typeface="Arial"/>
                <a:ea typeface="Arial"/>
                <a:cs typeface="Arial"/>
                <a:sym typeface="Arial"/>
              </a:rPr>
              <a:t>Office Enti Terzi al fine di operare all’interno del Sistema Informatico degli Sportelli Unici dovrà essere compliance al dettato normativo del Decreto Interministeriale 26.09.2023 (G.U. 25.11.2023)</a:t>
            </a:r>
            <a:endParaRPr sz="1400" b="0" i="0" u="none" strike="noStrike" cap="none">
              <a:solidFill>
                <a:srgbClr val="0944A1"/>
              </a:solidFill>
              <a:latin typeface="Arial"/>
              <a:ea typeface="Arial"/>
              <a:cs typeface="Arial"/>
              <a:sym typeface="Arial"/>
            </a:endParaRPr>
          </a:p>
          <a:p>
            <a:pPr marL="0" marR="0" lvl="0" indent="0" algn="just" rtl="0">
              <a:lnSpc>
                <a:spcPct val="100000"/>
              </a:lnSpc>
              <a:spcBef>
                <a:spcPts val="0"/>
              </a:spcBef>
              <a:spcAft>
                <a:spcPts val="100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sp>
        <p:nvSpPr>
          <p:cNvPr id="1410" name="Google Shape;1410;g2bbf2f46c1d_1_2595"/>
          <p:cNvSpPr/>
          <p:nvPr/>
        </p:nvSpPr>
        <p:spPr>
          <a:xfrm>
            <a:off x="8046300" y="2604650"/>
            <a:ext cx="3042600" cy="12213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100"/>
              <a:buFont typeface="Arial"/>
              <a:buNone/>
            </a:pPr>
            <a:r>
              <a:rPr lang="it-IT" sz="1100" b="0" i="0" u="none" strike="noStrike" cap="none">
                <a:solidFill>
                  <a:srgbClr val="0944A1"/>
                </a:solidFill>
                <a:latin typeface="Arial"/>
                <a:ea typeface="Arial"/>
                <a:cs typeface="Arial"/>
                <a:sym typeface="Arial"/>
              </a:rPr>
              <a:t>La componente di Back</a:t>
            </a:r>
            <a:r>
              <a:rPr lang="it-IT" sz="1100" b="1" i="0" u="none" strike="noStrike" cap="none">
                <a:solidFill>
                  <a:srgbClr val="0944A1"/>
                </a:solidFill>
                <a:latin typeface="Arial"/>
                <a:ea typeface="Arial"/>
                <a:cs typeface="Arial"/>
                <a:sym typeface="Arial"/>
              </a:rPr>
              <a:t> </a:t>
            </a:r>
            <a:r>
              <a:rPr lang="it-IT" sz="1100" b="0" i="0" u="none" strike="noStrike" cap="none">
                <a:solidFill>
                  <a:srgbClr val="0944A1"/>
                </a:solidFill>
                <a:latin typeface="Arial"/>
                <a:ea typeface="Arial"/>
                <a:cs typeface="Arial"/>
                <a:sym typeface="Arial"/>
              </a:rPr>
              <a:t>Office Enti Terzi al fine di operare all’interno del Sistema Informatico degli Sportelli Unici dovrà essere compliance al dettato normativo del Decreto Interministeriale 26.09.2023 (G.U. 25.11.2023)</a:t>
            </a:r>
            <a:endParaRPr sz="1400" b="0" i="0" u="none" strike="noStrike" cap="none">
              <a:solidFill>
                <a:srgbClr val="0944A1"/>
              </a:solidFill>
              <a:latin typeface="Arial"/>
              <a:ea typeface="Arial"/>
              <a:cs typeface="Arial"/>
              <a:sym typeface="Arial"/>
            </a:endParaRPr>
          </a:p>
          <a:p>
            <a:pPr marL="0" marR="0" lvl="0" indent="0" algn="just" rtl="0">
              <a:lnSpc>
                <a:spcPct val="100000"/>
              </a:lnSpc>
              <a:spcBef>
                <a:spcPts val="0"/>
              </a:spcBef>
              <a:spcAft>
                <a:spcPts val="1000"/>
              </a:spcAft>
              <a:buClr>
                <a:srgbClr val="000000"/>
              </a:buClr>
              <a:buSzPts val="1100"/>
              <a:buFont typeface="Arial"/>
              <a:buNone/>
            </a:pPr>
            <a:endParaRPr sz="1100" b="1" i="0" u="none" strike="noStrike" cap="none">
              <a:solidFill>
                <a:srgbClr val="0944A1"/>
              </a:solidFill>
              <a:latin typeface="Arial"/>
              <a:ea typeface="Arial"/>
              <a:cs typeface="Arial"/>
              <a:sym typeface="Arial"/>
            </a:endParaRPr>
          </a:p>
        </p:txBody>
      </p:sp>
      <p:sp>
        <p:nvSpPr>
          <p:cNvPr id="1411" name="Google Shape;1411;g2bbf2f46c1d_1_2595"/>
          <p:cNvSpPr/>
          <p:nvPr/>
        </p:nvSpPr>
        <p:spPr>
          <a:xfrm>
            <a:off x="7957650" y="1124175"/>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400"/>
              <a:buFont typeface="Arial"/>
              <a:buNone/>
            </a:pPr>
            <a:r>
              <a:rPr lang="it-IT" sz="2400" b="1" i="0" u="none" strike="noStrike" cap="none">
                <a:solidFill>
                  <a:srgbClr val="0944A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Enti Terzi senza proprio Back Office</a:t>
            </a:r>
            <a:endParaRPr sz="2500" b="0" i="0" u="none" strike="noStrike" cap="none">
              <a:solidFill>
                <a:srgbClr val="0944A1"/>
              </a:solidFill>
              <a:latin typeface="Arial"/>
              <a:ea typeface="Arial"/>
              <a:cs typeface="Arial"/>
              <a:sym typeface="Arial"/>
            </a:endParaRPr>
          </a:p>
        </p:txBody>
      </p:sp>
      <p:sp>
        <p:nvSpPr>
          <p:cNvPr id="1412" name="Google Shape;1412;g2bbf2f46c1d_1_2595"/>
          <p:cNvSpPr/>
          <p:nvPr/>
        </p:nvSpPr>
        <p:spPr>
          <a:xfrm>
            <a:off x="708725" y="1102575"/>
            <a:ext cx="3219900" cy="6186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1000"/>
              </a:spcAft>
              <a:buClr>
                <a:srgbClr val="000000"/>
              </a:buClr>
              <a:buSzPts val="2400"/>
              <a:buFont typeface="Arial"/>
              <a:buNone/>
            </a:pPr>
            <a:r>
              <a:rPr lang="it-IT" sz="2400" b="1" i="0" u="none" strike="noStrike" cap="none">
                <a:solidFill>
                  <a:srgbClr val="0944A1"/>
                </a:solidFill>
                <a:latin typeface="Arial"/>
                <a:ea typeface="Arial"/>
                <a:cs typeface="Arial"/>
                <a:sym typeface="Arial"/>
              </a:rPr>
              <a:t>Enti Terzi con Back Office proprio</a:t>
            </a:r>
            <a:endParaRPr sz="2500" b="0" i="0" u="none" strike="noStrike" cap="none">
              <a:solidFill>
                <a:srgbClr val="0944A1"/>
              </a:solidFill>
              <a:latin typeface="Arial"/>
              <a:ea typeface="Arial"/>
              <a:cs typeface="Arial"/>
              <a:sym typeface="Arial"/>
            </a:endParaRPr>
          </a:p>
        </p:txBody>
      </p:sp>
      <p:sp>
        <p:nvSpPr>
          <p:cNvPr id="1413" name="Google Shape;1413;g2bbf2f46c1d_1_2595"/>
          <p:cNvSpPr/>
          <p:nvPr/>
        </p:nvSpPr>
        <p:spPr>
          <a:xfrm>
            <a:off x="516125" y="3876925"/>
            <a:ext cx="3605100" cy="1732200"/>
          </a:xfrm>
          <a:prstGeom prst="rect">
            <a:avLst/>
          </a:prstGeom>
          <a:noFill/>
          <a:ln>
            <a:noFill/>
          </a:ln>
        </p:spPr>
        <p:txBody>
          <a:bodyPr spcFirstLastPara="1" wrap="square" lIns="121900" tIns="121900" rIns="121900" bIns="121900" anchor="t" anchorCtr="0">
            <a:noAutofit/>
          </a:bodyPr>
          <a:lstStyle/>
          <a:p>
            <a:pPr marL="609600" marR="0" lvl="0" indent="-223098" algn="just" rtl="0">
              <a:lnSpc>
                <a:spcPct val="115000"/>
              </a:lnSpc>
              <a:spcBef>
                <a:spcPts val="0"/>
              </a:spcBef>
              <a:spcAft>
                <a:spcPts val="0"/>
              </a:spcAft>
              <a:buClr>
                <a:srgbClr val="0944A1"/>
              </a:buClr>
              <a:buSzPts val="1000"/>
              <a:buFont typeface="Roboto"/>
              <a:buChar char="●"/>
            </a:pPr>
            <a:r>
              <a:rPr lang="it-IT" sz="1000" b="0" i="0" u="none" strike="noStrike" cap="none">
                <a:solidFill>
                  <a:srgbClr val="0944A1"/>
                </a:solidFill>
                <a:latin typeface="Arial"/>
                <a:ea typeface="Arial"/>
                <a:cs typeface="Arial"/>
                <a:sym typeface="Arial"/>
              </a:rPr>
              <a:t>Gli </a:t>
            </a:r>
            <a:r>
              <a:rPr lang="it-IT" sz="1000" b="1" i="0" u="none" strike="noStrike" cap="none">
                <a:solidFill>
                  <a:srgbClr val="0944A1"/>
                </a:solidFill>
                <a:latin typeface="Arial"/>
                <a:ea typeface="Arial"/>
                <a:cs typeface="Arial"/>
                <a:sym typeface="Arial"/>
              </a:rPr>
              <a:t>Enti Terzi</a:t>
            </a:r>
            <a:r>
              <a:rPr lang="it-IT" sz="1000" b="0" i="0" u="none" strike="noStrike" cap="none">
                <a:solidFill>
                  <a:srgbClr val="0944A1"/>
                </a:solidFill>
                <a:latin typeface="Arial"/>
                <a:ea typeface="Arial"/>
                <a:cs typeface="Arial"/>
                <a:sym typeface="Arial"/>
              </a:rPr>
              <a:t> che scelgono una componente di mercato dovranno accertarsi che tale componente sia adeguata specifiche tecniche pubblicate in data 25.11.2023</a:t>
            </a:r>
            <a:endParaRPr sz="1000" b="0" i="0" u="none" strike="noStrike" cap="none">
              <a:solidFill>
                <a:srgbClr val="0944A1"/>
              </a:solidFill>
              <a:latin typeface="Arial"/>
              <a:ea typeface="Arial"/>
              <a:cs typeface="Arial"/>
              <a:sym typeface="Arial"/>
            </a:endParaRPr>
          </a:p>
          <a:p>
            <a:pPr marL="609600" marR="0" lvl="0" indent="-223098" algn="just" rtl="0">
              <a:lnSpc>
                <a:spcPct val="115000"/>
              </a:lnSpc>
              <a:spcBef>
                <a:spcPts val="0"/>
              </a:spcBef>
              <a:spcAft>
                <a:spcPts val="0"/>
              </a:spcAft>
              <a:buClr>
                <a:srgbClr val="0944A1"/>
              </a:buClr>
              <a:buSzPts val="1000"/>
              <a:buFont typeface="Arial"/>
              <a:buChar char="●"/>
            </a:pPr>
            <a:r>
              <a:rPr lang="it-IT" sz="1000" b="0" i="0" u="none" strike="noStrike" cap="none">
                <a:solidFill>
                  <a:srgbClr val="0944A1"/>
                </a:solidFill>
                <a:latin typeface="Arial"/>
                <a:ea typeface="Arial"/>
                <a:cs typeface="Arial"/>
                <a:sym typeface="Arial"/>
              </a:rPr>
              <a:t>Gli operatori di mercato provvedono autonomamente  all’adeguamento della componente secondo le specifiche tecniche pubblicate in data 25.11.2023 </a:t>
            </a:r>
            <a:endParaRPr sz="1000" b="0" i="0" u="none" strike="noStrike" cap="none">
              <a:solidFill>
                <a:srgbClr val="0944A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g2bbf2f46c1d_1_2627"/>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ctr" anchorCtr="0">
            <a:noAutofit/>
          </a:bodyPr>
          <a:lstStyle/>
          <a:p>
            <a:pPr marL="38100" lvl="0" indent="0" algn="r" rtl="0">
              <a:lnSpc>
                <a:spcPct val="118214"/>
              </a:lnSpc>
              <a:spcBef>
                <a:spcPts val="0"/>
              </a:spcBef>
              <a:spcAft>
                <a:spcPts val="0"/>
              </a:spcAft>
              <a:buSzPts val="1200"/>
              <a:buNone/>
            </a:pPr>
            <a:fld id="{00000000-1234-1234-1234-123412341234}" type="slidenum">
              <a:rPr lang="it-IT"/>
              <a:t>34</a:t>
            </a:fld>
            <a:endParaRPr/>
          </a:p>
        </p:txBody>
      </p:sp>
      <p:grpSp>
        <p:nvGrpSpPr>
          <p:cNvPr id="1420" name="Google Shape;1420;g2bbf2f46c1d_1_2627"/>
          <p:cNvGrpSpPr/>
          <p:nvPr/>
        </p:nvGrpSpPr>
        <p:grpSpPr>
          <a:xfrm>
            <a:off x="11192074" y="0"/>
            <a:ext cx="1041400" cy="6858000"/>
            <a:chOff x="8114930" y="0"/>
            <a:chExt cx="1041400" cy="6858000"/>
          </a:xfrm>
        </p:grpSpPr>
        <p:pic>
          <p:nvPicPr>
            <p:cNvPr id="1421" name="Google Shape;1421;g2bbf2f46c1d_1_2627"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422" name="Google Shape;1422;g2bbf2f46c1d_1_2627"/>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34</a:t>
              </a:fld>
              <a:endParaRPr sz="1300" b="0" i="0" u="none" strike="noStrike" cap="none">
                <a:solidFill>
                  <a:srgbClr val="0031A2"/>
                </a:solidFill>
                <a:latin typeface="Arial"/>
                <a:ea typeface="Arial"/>
                <a:cs typeface="Arial"/>
                <a:sym typeface="Arial"/>
              </a:endParaRPr>
            </a:p>
          </p:txBody>
        </p:sp>
        <p:pic>
          <p:nvPicPr>
            <p:cNvPr id="1423" name="Google Shape;1423;g2bbf2f46c1d_1_2627"/>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424" name="Google Shape;1424;g2bbf2f46c1d_1_2627"/>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425" name="Google Shape;1425;g2bbf2f46c1d_1_2627"/>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426" name="Google Shape;1426;g2bbf2f46c1d_1_2627"/>
          <p:cNvSpPr/>
          <p:nvPr/>
        </p:nvSpPr>
        <p:spPr>
          <a:xfrm>
            <a:off x="431520" y="447840"/>
            <a:ext cx="60525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ruolo del Sistema Camerale</a:t>
            </a:r>
            <a:endParaRPr sz="3200" b="1" i="0" u="none" strike="noStrike" cap="none">
              <a:solidFill>
                <a:srgbClr val="24509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per i Back Office Enti Terzi</a:t>
            </a:r>
            <a:endParaRPr sz="3200" b="1" i="0" u="none" strike="noStrike" cap="none">
              <a:solidFill>
                <a:srgbClr val="24509A"/>
              </a:solidFill>
              <a:latin typeface="Arial"/>
              <a:ea typeface="Arial"/>
              <a:cs typeface="Arial"/>
              <a:sym typeface="Arial"/>
            </a:endParaRPr>
          </a:p>
        </p:txBody>
      </p:sp>
      <p:sp>
        <p:nvSpPr>
          <p:cNvPr id="1427" name="Google Shape;1427;g2bbf2f46c1d_1_2627"/>
          <p:cNvSpPr/>
          <p:nvPr/>
        </p:nvSpPr>
        <p:spPr>
          <a:xfrm>
            <a:off x="1008775" y="2107501"/>
            <a:ext cx="4949400" cy="1788000"/>
          </a:xfrm>
          <a:prstGeom prst="roundRect">
            <a:avLst>
              <a:gd name="adj" fmla="val 16667"/>
            </a:avLst>
          </a:prstGeom>
          <a:solidFill>
            <a:srgbClr val="9BBB58">
              <a:alpha val="36078"/>
            </a:srgbClr>
          </a:solidFill>
          <a:ln w="25400" cap="flat" cmpd="sng">
            <a:solidFill>
              <a:srgbClr val="9BBB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g2bbf2f46c1d_1_2627"/>
          <p:cNvSpPr/>
          <p:nvPr/>
        </p:nvSpPr>
        <p:spPr>
          <a:xfrm>
            <a:off x="5324475" y="2883875"/>
            <a:ext cx="5654700" cy="2662800"/>
          </a:xfrm>
          <a:prstGeom prst="roundRect">
            <a:avLst>
              <a:gd name="adj" fmla="val 16667"/>
            </a:avLst>
          </a:prstGeom>
          <a:solidFill>
            <a:schemeClr val="lt1"/>
          </a:solidFill>
          <a:ln w="25400" cap="flat" cmpd="sng">
            <a:solidFill>
              <a:srgbClr val="9BBB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g2bbf2f46c1d_1_2627"/>
          <p:cNvSpPr/>
          <p:nvPr/>
        </p:nvSpPr>
        <p:spPr>
          <a:xfrm>
            <a:off x="5477367" y="3102735"/>
            <a:ext cx="5348700" cy="22251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it-IT" sz="1600" b="0" i="0" u="none" strike="noStrike" cap="none">
                <a:solidFill>
                  <a:srgbClr val="24509A"/>
                </a:solidFill>
                <a:latin typeface="Arial"/>
                <a:ea typeface="Arial"/>
                <a:cs typeface="Arial"/>
                <a:sym typeface="Arial"/>
              </a:rPr>
              <a:t>Il Sistema camerale, incaricato dal </a:t>
            </a:r>
            <a:r>
              <a:rPr lang="it-IT" sz="1600" b="1" i="0" u="none" strike="noStrike" cap="none">
                <a:solidFill>
                  <a:srgbClr val="24509A"/>
                </a:solidFill>
                <a:latin typeface="Arial"/>
                <a:ea typeface="Arial"/>
                <a:cs typeface="Arial"/>
                <a:sym typeface="Arial"/>
              </a:rPr>
              <a:t>Dipartimento Funzione Pubblica</a:t>
            </a:r>
            <a:r>
              <a:rPr lang="it-IT" sz="1600" b="0" i="0" u="none" strike="noStrike" cap="none">
                <a:solidFill>
                  <a:srgbClr val="24509A"/>
                </a:solidFill>
                <a:latin typeface="Arial"/>
                <a:ea typeface="Arial"/>
                <a:cs typeface="Arial"/>
                <a:sym typeface="Arial"/>
              </a:rPr>
              <a:t>, si occuperà di fornire la </a:t>
            </a:r>
            <a:r>
              <a:rPr lang="it-IT" sz="1600" b="1" i="0" u="none" strike="noStrike" cap="none">
                <a:solidFill>
                  <a:srgbClr val="24509A"/>
                </a:solidFill>
                <a:latin typeface="Arial"/>
                <a:ea typeface="Arial"/>
                <a:cs typeface="Arial"/>
                <a:sym typeface="Arial"/>
              </a:rPr>
              <a:t>Soluzione Sussidiaria Enti Terzi</a:t>
            </a:r>
            <a:r>
              <a:rPr lang="it-IT" sz="1600" b="0" i="0" u="none" strike="noStrike" cap="none">
                <a:solidFill>
                  <a:srgbClr val="24509A"/>
                </a:solidFill>
                <a:latin typeface="Arial"/>
                <a:ea typeface="Arial"/>
                <a:cs typeface="Arial"/>
                <a:sym typeface="Arial"/>
              </a:rPr>
              <a:t>, ovvero la componente informatica necessaria agli enti per interagire con gli altri sportelli SUAP.</a:t>
            </a:r>
            <a:endParaRPr sz="1600" b="0" i="0" u="none" strike="noStrike" cap="none">
              <a:solidFill>
                <a:srgbClr val="24509A"/>
              </a:solidFill>
              <a:latin typeface="Arial"/>
              <a:ea typeface="Arial"/>
              <a:cs typeface="Arial"/>
              <a:sym typeface="Arial"/>
            </a:endParaRPr>
          </a:p>
          <a:p>
            <a:pPr marL="0" marR="0" lvl="0" indent="0" algn="just" rtl="0">
              <a:lnSpc>
                <a:spcPct val="115000"/>
              </a:lnSpc>
              <a:spcBef>
                <a:spcPts val="1000"/>
              </a:spcBef>
              <a:spcAft>
                <a:spcPts val="0"/>
              </a:spcAft>
              <a:buClr>
                <a:schemeClr val="dk1"/>
              </a:buClr>
              <a:buSzPts val="1100"/>
              <a:buFont typeface="Arial"/>
              <a:buNone/>
            </a:pPr>
            <a:r>
              <a:rPr lang="it-IT" sz="1600" b="0" i="0" u="none" strike="noStrike" cap="none">
                <a:solidFill>
                  <a:srgbClr val="24509A"/>
                </a:solidFill>
                <a:latin typeface="Arial"/>
                <a:ea typeface="Arial"/>
                <a:cs typeface="Arial"/>
                <a:sym typeface="Arial"/>
              </a:rPr>
              <a:t>Questa </a:t>
            </a:r>
            <a:r>
              <a:rPr lang="it-IT" sz="1600" b="1" i="0" u="none" strike="noStrike" cap="none">
                <a:solidFill>
                  <a:srgbClr val="24509A"/>
                </a:solidFill>
                <a:latin typeface="Arial"/>
                <a:ea typeface="Arial"/>
                <a:cs typeface="Arial"/>
                <a:sym typeface="Arial"/>
              </a:rPr>
              <a:t>viene fornita in sussidiarietà</a:t>
            </a:r>
            <a:r>
              <a:rPr lang="it-IT" sz="1600" b="0" i="0" u="none" strike="noStrike" cap="none">
                <a:solidFill>
                  <a:srgbClr val="24509A"/>
                </a:solidFill>
                <a:latin typeface="Arial"/>
                <a:ea typeface="Arial"/>
                <a:cs typeface="Arial"/>
                <a:sym typeface="Arial"/>
              </a:rPr>
              <a:t> a tutti gli </a:t>
            </a:r>
            <a:r>
              <a:rPr lang="it-IT" sz="1600" b="1" i="0" u="none" strike="noStrike" cap="none">
                <a:solidFill>
                  <a:srgbClr val="24509A"/>
                </a:solidFill>
                <a:latin typeface="Arial"/>
                <a:ea typeface="Arial"/>
                <a:cs typeface="Arial"/>
                <a:sym typeface="Arial"/>
              </a:rPr>
              <a:t>enti che non sono già dotati di una propria componente</a:t>
            </a:r>
            <a:r>
              <a:rPr lang="it-IT" sz="1600" b="0" i="0" u="none" strike="noStrike" cap="none">
                <a:solidFill>
                  <a:srgbClr val="24509A"/>
                </a:solidFill>
                <a:latin typeface="Arial"/>
                <a:ea typeface="Arial"/>
                <a:cs typeface="Arial"/>
                <a:sym typeface="Arial"/>
              </a:rPr>
              <a:t> di Back Office Enti Terzi.</a:t>
            </a:r>
            <a:r>
              <a:rPr lang="it-IT"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15000"/>
              </a:lnSpc>
              <a:spcBef>
                <a:spcPts val="1000"/>
              </a:spcBef>
              <a:spcAft>
                <a:spcPts val="0"/>
              </a:spcAft>
              <a:buClr>
                <a:schemeClr val="dk1"/>
              </a:buClr>
              <a:buSzPts val="1400"/>
              <a:buFont typeface="Arial"/>
              <a:buNone/>
            </a:pPr>
            <a:endParaRPr sz="1600" b="0" i="0" u="none" strike="noStrike" cap="none">
              <a:solidFill>
                <a:srgbClr val="24509A"/>
              </a:solidFill>
              <a:latin typeface="Arial"/>
              <a:ea typeface="Arial"/>
              <a:cs typeface="Arial"/>
              <a:sym typeface="Arial"/>
            </a:endParaRPr>
          </a:p>
        </p:txBody>
      </p:sp>
      <p:sp>
        <p:nvSpPr>
          <p:cNvPr id="1430" name="Google Shape;1430;g2bbf2f46c1d_1_2627"/>
          <p:cNvSpPr txBox="1"/>
          <p:nvPr/>
        </p:nvSpPr>
        <p:spPr>
          <a:xfrm>
            <a:off x="1008775" y="2542188"/>
            <a:ext cx="4949400" cy="918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2222"/>
              <a:buFont typeface="Arial"/>
              <a:buNone/>
            </a:pPr>
            <a:r>
              <a:rPr lang="it-IT" sz="2222" b="1" i="0" u="none" strike="noStrike" cap="none">
                <a:solidFill>
                  <a:srgbClr val="24509A"/>
                </a:solidFill>
                <a:latin typeface="Arial"/>
                <a:ea typeface="Arial"/>
                <a:cs typeface="Arial"/>
                <a:sym typeface="Arial"/>
              </a:rPr>
              <a:t>Fornitore Soluzione Sussidiaria</a:t>
            </a:r>
            <a:endParaRPr sz="2222" b="1" i="0" u="none" strike="noStrike" cap="none">
              <a:solidFill>
                <a:srgbClr val="24509A"/>
              </a:solidFill>
              <a:latin typeface="Arial"/>
              <a:ea typeface="Arial"/>
              <a:cs typeface="Arial"/>
              <a:sym typeface="Arial"/>
            </a:endParaRPr>
          </a:p>
          <a:p>
            <a:pPr marL="0" marR="0" lvl="0" indent="0" algn="ctr" rtl="0">
              <a:lnSpc>
                <a:spcPct val="100000"/>
              </a:lnSpc>
              <a:spcBef>
                <a:spcPts val="1000"/>
              </a:spcBef>
              <a:spcAft>
                <a:spcPts val="1000"/>
              </a:spcAft>
              <a:buClr>
                <a:schemeClr val="dk1"/>
              </a:buClr>
              <a:buSzPts val="1100"/>
              <a:buFont typeface="Arial"/>
              <a:buNone/>
            </a:pPr>
            <a:r>
              <a:rPr lang="it-IT" sz="1620" b="1" i="0" u="none" strike="noStrike" cap="none">
                <a:solidFill>
                  <a:srgbClr val="24509A"/>
                </a:solidFill>
                <a:latin typeface="Arial"/>
                <a:ea typeface="Arial"/>
                <a:cs typeface="Arial"/>
                <a:sym typeface="Arial"/>
              </a:rPr>
              <a:t>Art.9</a:t>
            </a:r>
            <a:br>
              <a:rPr lang="it-IT" sz="1620" b="1" i="0" u="none" strike="noStrike" cap="none">
                <a:solidFill>
                  <a:srgbClr val="24509A"/>
                </a:solidFill>
                <a:latin typeface="Arial"/>
                <a:ea typeface="Arial"/>
                <a:cs typeface="Arial"/>
                <a:sym typeface="Arial"/>
              </a:rPr>
            </a:br>
            <a:r>
              <a:rPr lang="it-IT" sz="1620" b="1" i="0" u="none" strike="noStrike" cap="none">
                <a:solidFill>
                  <a:srgbClr val="24509A"/>
                </a:solidFill>
                <a:latin typeface="Arial"/>
                <a:ea typeface="Arial"/>
                <a:cs typeface="Arial"/>
                <a:sym typeface="Arial"/>
              </a:rPr>
              <a:t> Allegato Tecnico DPR n. 160/2010</a:t>
            </a:r>
            <a:endParaRPr sz="1000" b="1" i="0" u="none" strike="noStrike" cap="none">
              <a:solidFill>
                <a:srgbClr val="24509A"/>
              </a:solidFill>
              <a:highlight>
                <a:srgbClr val="FFFF00"/>
              </a:highlight>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g2bf2c73f37d_0_0"/>
          <p:cNvSpPr/>
          <p:nvPr/>
        </p:nvSpPr>
        <p:spPr>
          <a:xfrm>
            <a:off x="7308257" y="2151140"/>
            <a:ext cx="1382700" cy="1382700"/>
          </a:xfrm>
          <a:prstGeom prst="ellipse">
            <a:avLst/>
          </a:prstGeom>
          <a:solidFill>
            <a:srgbClr val="6AAA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36" name="Google Shape;1436;g2bf2c73f37d_0_0"/>
          <p:cNvSpPr/>
          <p:nvPr/>
        </p:nvSpPr>
        <p:spPr>
          <a:xfrm>
            <a:off x="3169245" y="2516539"/>
            <a:ext cx="3078300" cy="2889600"/>
          </a:xfrm>
          <a:prstGeom prst="ellipse">
            <a:avLst/>
          </a:prstGeom>
          <a:solidFill>
            <a:srgbClr val="DAE5F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hlink"/>
              </a:buClr>
              <a:buSzPts val="1400"/>
              <a:buFont typeface="Arial"/>
              <a:buNone/>
            </a:pPr>
            <a:endParaRPr sz="1400" b="0" i="0" u="none" strike="noStrike" cap="none">
              <a:solidFill>
                <a:schemeClr val="hlink"/>
              </a:solidFill>
              <a:latin typeface="Arial"/>
              <a:ea typeface="Arial"/>
              <a:cs typeface="Arial"/>
              <a:sym typeface="Arial"/>
            </a:endParaRPr>
          </a:p>
        </p:txBody>
      </p:sp>
      <p:sp>
        <p:nvSpPr>
          <p:cNvPr id="1437" name="Google Shape;1437;g2bf2c73f37d_0_0"/>
          <p:cNvSpPr/>
          <p:nvPr/>
        </p:nvSpPr>
        <p:spPr>
          <a:xfrm>
            <a:off x="10318607" y="2698459"/>
            <a:ext cx="1232700" cy="288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a:solidFill>
                  <a:srgbClr val="0032A1"/>
                </a:solidFill>
                <a:latin typeface="Arial"/>
                <a:ea typeface="Arial"/>
                <a:cs typeface="Arial"/>
                <a:sym typeface="Arial"/>
              </a:rPr>
              <a:t>PDND</a:t>
            </a:r>
            <a:endParaRPr sz="1900" b="0" i="0" u="none" strike="noStrike" cap="none">
              <a:solidFill>
                <a:srgbClr val="000000"/>
              </a:solidFill>
              <a:latin typeface="Arial"/>
              <a:ea typeface="Arial"/>
              <a:cs typeface="Arial"/>
              <a:sym typeface="Arial"/>
            </a:endParaRPr>
          </a:p>
        </p:txBody>
      </p:sp>
      <p:grpSp>
        <p:nvGrpSpPr>
          <p:cNvPr id="1438" name="Google Shape;1438;g2bf2c73f37d_0_0"/>
          <p:cNvGrpSpPr/>
          <p:nvPr/>
        </p:nvGrpSpPr>
        <p:grpSpPr>
          <a:xfrm>
            <a:off x="11192074" y="0"/>
            <a:ext cx="1041400" cy="6858000"/>
            <a:chOff x="8114930" y="0"/>
            <a:chExt cx="1041400" cy="6858000"/>
          </a:xfrm>
        </p:grpSpPr>
        <p:pic>
          <p:nvPicPr>
            <p:cNvPr id="1439" name="Google Shape;1439;g2bf2c73f37d_0_0"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440" name="Google Shape;1440;g2bf2c73f37d_0_0"/>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35</a:t>
              </a:fld>
              <a:endParaRPr sz="1300" b="0" i="0" u="none" strike="noStrike" cap="none">
                <a:solidFill>
                  <a:srgbClr val="0031A2"/>
                </a:solidFill>
                <a:latin typeface="Arial"/>
                <a:ea typeface="Arial"/>
                <a:cs typeface="Arial"/>
                <a:sym typeface="Arial"/>
              </a:endParaRPr>
            </a:p>
          </p:txBody>
        </p:sp>
        <p:pic>
          <p:nvPicPr>
            <p:cNvPr id="1441" name="Google Shape;1441;g2bf2c73f37d_0_0"/>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442" name="Google Shape;1442;g2bf2c73f37d_0_0"/>
          <p:cNvSpPr/>
          <p:nvPr/>
        </p:nvSpPr>
        <p:spPr>
          <a:xfrm>
            <a:off x="431371" y="447964"/>
            <a:ext cx="9878400" cy="10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Componenti informatiche strutturali</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509A"/>
              </a:buClr>
              <a:buSzPts val="1500"/>
              <a:buFont typeface="Arial"/>
              <a:buNone/>
            </a:pPr>
            <a:r>
              <a:rPr lang="it-IT" sz="2400" b="0" i="0" u="none" strike="noStrike" cap="none">
                <a:solidFill>
                  <a:srgbClr val="5B6770"/>
                </a:solidFill>
                <a:latin typeface="Arial"/>
                <a:ea typeface="Arial"/>
                <a:cs typeface="Arial"/>
                <a:sym typeface="Arial"/>
              </a:rPr>
              <a:t>Nuova architettura del Front-Office ComUnica</a:t>
            </a:r>
            <a:endParaRPr sz="2700" b="1" i="0" u="none" strike="noStrike" cap="none">
              <a:solidFill>
                <a:srgbClr val="2C486C"/>
              </a:solidFill>
              <a:latin typeface="Arial"/>
              <a:ea typeface="Arial"/>
              <a:cs typeface="Arial"/>
              <a:sym typeface="Arial"/>
            </a:endParaRPr>
          </a:p>
        </p:txBody>
      </p:sp>
      <p:sp>
        <p:nvSpPr>
          <p:cNvPr id="1443" name="Google Shape;1443;g2bf2c73f37d_0_0"/>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444" name="Google Shape;1444;g2bf2c73f37d_0_0"/>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445" name="Google Shape;1445;g2bf2c73f37d_0_0"/>
          <p:cNvSpPr/>
          <p:nvPr/>
        </p:nvSpPr>
        <p:spPr>
          <a:xfrm>
            <a:off x="756149" y="1719907"/>
            <a:ext cx="1397100" cy="1397100"/>
          </a:xfrm>
          <a:prstGeom prst="ellipse">
            <a:avLst/>
          </a:prstGeom>
          <a:solidFill>
            <a:srgbClr val="D99593"/>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446" name="Google Shape;1446;g2bf2c73f37d_0_0" descr="building 2.png"/>
          <p:cNvPicPr preferRelativeResize="0"/>
          <p:nvPr/>
        </p:nvPicPr>
        <p:blipFill rotWithShape="1">
          <a:blip r:embed="rId6">
            <a:alphaModFix/>
          </a:blip>
          <a:srcRect/>
          <a:stretch/>
        </p:blipFill>
        <p:spPr>
          <a:xfrm>
            <a:off x="1152272" y="2512201"/>
            <a:ext cx="604993" cy="604944"/>
          </a:xfrm>
          <a:prstGeom prst="rect">
            <a:avLst/>
          </a:prstGeom>
          <a:noFill/>
          <a:ln>
            <a:noFill/>
          </a:ln>
        </p:spPr>
      </p:pic>
      <p:pic>
        <p:nvPicPr>
          <p:cNvPr id="1447" name="Google Shape;1447;g2bf2c73f37d_0_0" descr="persona.png"/>
          <p:cNvPicPr preferRelativeResize="0"/>
          <p:nvPr/>
        </p:nvPicPr>
        <p:blipFill rotWithShape="1">
          <a:blip r:embed="rId7">
            <a:alphaModFix/>
          </a:blip>
          <a:srcRect/>
          <a:stretch/>
        </p:blipFill>
        <p:spPr>
          <a:xfrm>
            <a:off x="1254565" y="4291113"/>
            <a:ext cx="475500" cy="475500"/>
          </a:xfrm>
          <a:prstGeom prst="ellipse">
            <a:avLst/>
          </a:prstGeom>
          <a:noFill/>
          <a:ln>
            <a:noFill/>
          </a:ln>
        </p:spPr>
      </p:pic>
      <p:grpSp>
        <p:nvGrpSpPr>
          <p:cNvPr id="1448" name="Google Shape;1448;g2bf2c73f37d_0_0"/>
          <p:cNvGrpSpPr/>
          <p:nvPr/>
        </p:nvGrpSpPr>
        <p:grpSpPr>
          <a:xfrm>
            <a:off x="755979" y="3216477"/>
            <a:ext cx="1446930" cy="1397316"/>
            <a:chOff x="5206440" y="2786554"/>
            <a:chExt cx="1114309" cy="1076100"/>
          </a:xfrm>
        </p:grpSpPr>
        <p:sp>
          <p:nvSpPr>
            <p:cNvPr id="1449" name="Google Shape;1449;g2bf2c73f37d_0_0"/>
            <p:cNvSpPr/>
            <p:nvPr/>
          </p:nvSpPr>
          <p:spPr>
            <a:xfrm>
              <a:off x="5206440" y="2786554"/>
              <a:ext cx="1076100" cy="1076100"/>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50" name="Google Shape;1450;g2bf2c73f37d_0_0"/>
            <p:cNvSpPr/>
            <p:nvPr/>
          </p:nvSpPr>
          <p:spPr>
            <a:xfrm>
              <a:off x="5240749" y="3139139"/>
              <a:ext cx="1080000" cy="216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Professionista</a:t>
              </a:r>
              <a:endParaRPr sz="1900" b="0" i="0" u="none" strike="noStrike" cap="none">
                <a:solidFill>
                  <a:schemeClr val="lt1"/>
                </a:solidFill>
                <a:latin typeface="Arial"/>
                <a:ea typeface="Arial"/>
                <a:cs typeface="Arial"/>
                <a:sym typeface="Arial"/>
              </a:endParaRPr>
            </a:p>
          </p:txBody>
        </p:sp>
      </p:grpSp>
      <p:pic>
        <p:nvPicPr>
          <p:cNvPr id="1451" name="Google Shape;1451;g2bf2c73f37d_0_0" descr="persona.png"/>
          <p:cNvPicPr preferRelativeResize="0"/>
          <p:nvPr/>
        </p:nvPicPr>
        <p:blipFill rotWithShape="1">
          <a:blip r:embed="rId7">
            <a:alphaModFix/>
          </a:blip>
          <a:srcRect/>
          <a:stretch/>
        </p:blipFill>
        <p:spPr>
          <a:xfrm>
            <a:off x="1226620" y="4138239"/>
            <a:ext cx="475500" cy="475500"/>
          </a:xfrm>
          <a:prstGeom prst="ellipse">
            <a:avLst/>
          </a:prstGeom>
          <a:noFill/>
          <a:ln>
            <a:noFill/>
          </a:ln>
        </p:spPr>
      </p:pic>
      <p:sp>
        <p:nvSpPr>
          <p:cNvPr id="1452" name="Google Shape;1452;g2bf2c73f37d_0_0"/>
          <p:cNvSpPr/>
          <p:nvPr/>
        </p:nvSpPr>
        <p:spPr>
          <a:xfrm>
            <a:off x="750817" y="2138011"/>
            <a:ext cx="1402500" cy="280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Impresa</a:t>
            </a:r>
            <a:endParaRPr sz="1900" b="0" i="0" u="none" strike="noStrike" cap="none">
              <a:solidFill>
                <a:schemeClr val="lt1"/>
              </a:solidFill>
              <a:latin typeface="Arial"/>
              <a:ea typeface="Arial"/>
              <a:cs typeface="Arial"/>
              <a:sym typeface="Arial"/>
            </a:endParaRPr>
          </a:p>
        </p:txBody>
      </p:sp>
      <p:sp>
        <p:nvSpPr>
          <p:cNvPr id="1453" name="Google Shape;1453;g2bf2c73f37d_0_0"/>
          <p:cNvSpPr/>
          <p:nvPr/>
        </p:nvSpPr>
        <p:spPr>
          <a:xfrm>
            <a:off x="765787" y="4670036"/>
            <a:ext cx="1397100" cy="1397100"/>
          </a:xfrm>
          <a:prstGeom prst="ellipse">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454" name="Google Shape;1454;g2bf2c73f37d_0_0" descr="building 2.png"/>
          <p:cNvPicPr preferRelativeResize="0"/>
          <p:nvPr/>
        </p:nvPicPr>
        <p:blipFill rotWithShape="1">
          <a:blip r:embed="rId6">
            <a:alphaModFix/>
          </a:blip>
          <a:srcRect/>
          <a:stretch/>
        </p:blipFill>
        <p:spPr>
          <a:xfrm>
            <a:off x="1161909" y="5462331"/>
            <a:ext cx="604993" cy="604944"/>
          </a:xfrm>
          <a:prstGeom prst="rect">
            <a:avLst/>
          </a:prstGeom>
          <a:noFill/>
          <a:ln>
            <a:noFill/>
          </a:ln>
        </p:spPr>
      </p:pic>
      <p:sp>
        <p:nvSpPr>
          <p:cNvPr id="1455" name="Google Shape;1455;g2bf2c73f37d_0_0"/>
          <p:cNvSpPr/>
          <p:nvPr/>
        </p:nvSpPr>
        <p:spPr>
          <a:xfrm>
            <a:off x="800701" y="5088140"/>
            <a:ext cx="1402500" cy="280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Ass. di categoria</a:t>
            </a:r>
            <a:endParaRPr sz="1900" b="0" i="0" u="none" strike="noStrike" cap="none">
              <a:solidFill>
                <a:schemeClr val="lt1"/>
              </a:solidFill>
              <a:latin typeface="Arial"/>
              <a:ea typeface="Arial"/>
              <a:cs typeface="Arial"/>
              <a:sym typeface="Arial"/>
            </a:endParaRPr>
          </a:p>
        </p:txBody>
      </p:sp>
      <p:cxnSp>
        <p:nvCxnSpPr>
          <p:cNvPr id="1456" name="Google Shape;1456;g2bf2c73f37d_0_0"/>
          <p:cNvCxnSpPr>
            <a:stCxn id="1445" idx="5"/>
          </p:cNvCxnSpPr>
          <p:nvPr/>
        </p:nvCxnSpPr>
        <p:spPr>
          <a:xfrm>
            <a:off x="1948648" y="2912406"/>
            <a:ext cx="1386900" cy="521100"/>
          </a:xfrm>
          <a:prstGeom prst="straightConnector1">
            <a:avLst/>
          </a:prstGeom>
          <a:noFill/>
          <a:ln w="15875" cap="flat" cmpd="sng">
            <a:solidFill>
              <a:srgbClr val="3F3F3F"/>
            </a:solidFill>
            <a:prstDash val="dash"/>
            <a:round/>
            <a:headEnd type="none" w="sm" len="sm"/>
            <a:tailEnd type="triangle" w="med" len="med"/>
          </a:ln>
        </p:spPr>
      </p:cxnSp>
      <p:cxnSp>
        <p:nvCxnSpPr>
          <p:cNvPr id="1457" name="Google Shape;1457;g2bf2c73f37d_0_0"/>
          <p:cNvCxnSpPr>
            <a:stCxn id="1449" idx="6"/>
          </p:cNvCxnSpPr>
          <p:nvPr/>
        </p:nvCxnSpPr>
        <p:spPr>
          <a:xfrm>
            <a:off x="2153295" y="3915135"/>
            <a:ext cx="1016100" cy="223200"/>
          </a:xfrm>
          <a:prstGeom prst="straightConnector1">
            <a:avLst/>
          </a:prstGeom>
          <a:noFill/>
          <a:ln w="15875" cap="flat" cmpd="sng">
            <a:solidFill>
              <a:srgbClr val="3F3F3F"/>
            </a:solidFill>
            <a:prstDash val="dash"/>
            <a:round/>
            <a:headEnd type="none" w="sm" len="sm"/>
            <a:tailEnd type="triangle" w="med" len="med"/>
          </a:ln>
        </p:spPr>
      </p:cxnSp>
      <p:cxnSp>
        <p:nvCxnSpPr>
          <p:cNvPr id="1458" name="Google Shape;1458;g2bf2c73f37d_0_0"/>
          <p:cNvCxnSpPr>
            <a:stCxn id="1453" idx="6"/>
          </p:cNvCxnSpPr>
          <p:nvPr/>
        </p:nvCxnSpPr>
        <p:spPr>
          <a:xfrm rot="10800000" flipH="1">
            <a:off x="2162887" y="4729286"/>
            <a:ext cx="1261200" cy="639300"/>
          </a:xfrm>
          <a:prstGeom prst="straightConnector1">
            <a:avLst/>
          </a:prstGeom>
          <a:noFill/>
          <a:ln w="15875" cap="flat" cmpd="sng">
            <a:solidFill>
              <a:srgbClr val="3F3F3F"/>
            </a:solidFill>
            <a:prstDash val="dash"/>
            <a:round/>
            <a:headEnd type="none" w="sm" len="sm"/>
            <a:tailEnd type="triangle" w="med" len="med"/>
          </a:ln>
        </p:spPr>
      </p:cxnSp>
      <p:sp>
        <p:nvSpPr>
          <p:cNvPr id="1459" name="Google Shape;1459;g2bf2c73f37d_0_0"/>
          <p:cNvSpPr/>
          <p:nvPr/>
        </p:nvSpPr>
        <p:spPr>
          <a:xfrm>
            <a:off x="7402787" y="2528425"/>
            <a:ext cx="1228800" cy="5337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Sistema</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Proxy</a:t>
            </a:r>
            <a:endParaRPr sz="1300" b="0" i="0" u="none" strike="noStrike" cap="none">
              <a:solidFill>
                <a:schemeClr val="lt1"/>
              </a:solidFill>
              <a:latin typeface="Arial"/>
              <a:ea typeface="Arial"/>
              <a:cs typeface="Arial"/>
              <a:sym typeface="Arial"/>
            </a:endParaRPr>
          </a:p>
        </p:txBody>
      </p:sp>
      <p:cxnSp>
        <p:nvCxnSpPr>
          <p:cNvPr id="1460" name="Google Shape;1460;g2bf2c73f37d_0_0"/>
          <p:cNvCxnSpPr>
            <a:endCxn id="1435" idx="6"/>
          </p:cNvCxnSpPr>
          <p:nvPr/>
        </p:nvCxnSpPr>
        <p:spPr>
          <a:xfrm rot="10800000">
            <a:off x="8690957" y="2842490"/>
            <a:ext cx="1644000" cy="0"/>
          </a:xfrm>
          <a:prstGeom prst="straightConnector1">
            <a:avLst/>
          </a:prstGeom>
          <a:noFill/>
          <a:ln w="15875" cap="flat" cmpd="sng">
            <a:solidFill>
              <a:srgbClr val="3F3F3F"/>
            </a:solidFill>
            <a:prstDash val="dash"/>
            <a:round/>
            <a:headEnd type="triangle" w="med" len="med"/>
            <a:tailEnd type="triangle" w="med" len="med"/>
          </a:ln>
        </p:spPr>
      </p:cxnSp>
      <p:cxnSp>
        <p:nvCxnSpPr>
          <p:cNvPr id="1461" name="Google Shape;1461;g2bf2c73f37d_0_0"/>
          <p:cNvCxnSpPr/>
          <p:nvPr/>
        </p:nvCxnSpPr>
        <p:spPr>
          <a:xfrm flipH="1">
            <a:off x="6095960" y="2823924"/>
            <a:ext cx="1212300" cy="517200"/>
          </a:xfrm>
          <a:prstGeom prst="straightConnector1">
            <a:avLst/>
          </a:prstGeom>
          <a:noFill/>
          <a:ln w="15875" cap="flat" cmpd="sng">
            <a:solidFill>
              <a:srgbClr val="3F3F3F"/>
            </a:solidFill>
            <a:prstDash val="dash"/>
            <a:round/>
            <a:headEnd type="triangle" w="med" len="med"/>
            <a:tailEnd type="triangle" w="med" len="med"/>
          </a:ln>
        </p:spPr>
      </p:cxnSp>
      <p:sp>
        <p:nvSpPr>
          <p:cNvPr id="1462" name="Google Shape;1462;g2bf2c73f37d_0_0"/>
          <p:cNvSpPr/>
          <p:nvPr/>
        </p:nvSpPr>
        <p:spPr>
          <a:xfrm>
            <a:off x="3342175" y="2089692"/>
            <a:ext cx="2817600" cy="41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it-IT" sz="1900" b="1" i="0" u="none" strike="noStrike" cap="none">
                <a:solidFill>
                  <a:srgbClr val="0058A2"/>
                </a:solidFill>
                <a:latin typeface="Arial"/>
                <a:ea typeface="Arial"/>
                <a:cs typeface="Arial"/>
                <a:sym typeface="Arial"/>
              </a:rPr>
              <a:t>Front-office ComUnica</a:t>
            </a:r>
            <a:endParaRPr sz="1900" b="0" i="0" u="none" strike="noStrike" cap="none">
              <a:solidFill>
                <a:srgbClr val="000000"/>
              </a:solidFill>
              <a:latin typeface="Arial"/>
              <a:ea typeface="Arial"/>
              <a:cs typeface="Arial"/>
              <a:sym typeface="Arial"/>
            </a:endParaRPr>
          </a:p>
        </p:txBody>
      </p:sp>
      <p:sp>
        <p:nvSpPr>
          <p:cNvPr id="1463" name="Google Shape;1463;g2bf2c73f37d_0_0"/>
          <p:cNvSpPr/>
          <p:nvPr/>
        </p:nvSpPr>
        <p:spPr>
          <a:xfrm>
            <a:off x="3622848" y="3206644"/>
            <a:ext cx="495300" cy="467700"/>
          </a:xfrm>
          <a:prstGeom prst="ellipse">
            <a:avLst/>
          </a:prstGeom>
          <a:noFill/>
          <a:ln w="19050" cap="flat" cmpd="sng">
            <a:solidFill>
              <a:schemeClr val="accen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64" name="Google Shape;1464;g2bf2c73f37d_0_0"/>
          <p:cNvSpPr/>
          <p:nvPr/>
        </p:nvSpPr>
        <p:spPr>
          <a:xfrm>
            <a:off x="4117936" y="3173788"/>
            <a:ext cx="1827600" cy="5337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1300" b="1" i="0" u="none" strike="noStrike" cap="none">
                <a:solidFill>
                  <a:srgbClr val="0058A2"/>
                </a:solidFill>
                <a:latin typeface="Arial"/>
                <a:ea typeface="Arial"/>
                <a:cs typeface="Arial"/>
                <a:sym typeface="Arial"/>
              </a:rPr>
              <a:t>Soluzioni Software di mercato</a:t>
            </a:r>
            <a:endParaRPr sz="1300" b="0" i="0" u="none" strike="noStrike" cap="none">
              <a:solidFill>
                <a:srgbClr val="000000"/>
              </a:solidFill>
              <a:latin typeface="Arial"/>
              <a:ea typeface="Arial"/>
              <a:cs typeface="Arial"/>
              <a:sym typeface="Arial"/>
            </a:endParaRPr>
          </a:p>
        </p:txBody>
      </p:sp>
      <p:sp>
        <p:nvSpPr>
          <p:cNvPr id="1465" name="Google Shape;1465;g2bf2c73f37d_0_0"/>
          <p:cNvSpPr/>
          <p:nvPr/>
        </p:nvSpPr>
        <p:spPr>
          <a:xfrm>
            <a:off x="3622848" y="4261708"/>
            <a:ext cx="495300" cy="467700"/>
          </a:xfrm>
          <a:prstGeom prst="ellipse">
            <a:avLst/>
          </a:prstGeom>
          <a:noFill/>
          <a:ln w="19050" cap="flat" cmpd="sng">
            <a:solidFill>
              <a:schemeClr val="accen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66" name="Google Shape;1466;g2bf2c73f37d_0_0"/>
          <p:cNvSpPr/>
          <p:nvPr/>
        </p:nvSpPr>
        <p:spPr>
          <a:xfrm>
            <a:off x="10074757" y="4725276"/>
            <a:ext cx="1002900" cy="972000"/>
          </a:xfrm>
          <a:prstGeom prst="ellipse">
            <a:avLst/>
          </a:prstGeom>
          <a:noFill/>
          <a:ln w="2540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67" name="Google Shape;1467;g2bf2c73f37d_0_0"/>
          <p:cNvSpPr/>
          <p:nvPr/>
        </p:nvSpPr>
        <p:spPr>
          <a:xfrm>
            <a:off x="10011116" y="4626788"/>
            <a:ext cx="1002900" cy="972000"/>
          </a:xfrm>
          <a:prstGeom prst="ellipse">
            <a:avLst/>
          </a:prstGeom>
          <a:noFill/>
          <a:ln w="2540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68" name="Google Shape;1468;g2bf2c73f37d_0_0"/>
          <p:cNvSpPr/>
          <p:nvPr/>
        </p:nvSpPr>
        <p:spPr>
          <a:xfrm>
            <a:off x="7308260" y="3985987"/>
            <a:ext cx="1382700" cy="1382700"/>
          </a:xfrm>
          <a:prstGeom prst="ellipse">
            <a:avLst/>
          </a:prstGeom>
          <a:solidFill>
            <a:srgbClr val="6AAA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1469" name="Google Shape;1469;g2bf2c73f37d_0_0"/>
          <p:cNvCxnSpPr>
            <a:endCxn id="1468" idx="2"/>
          </p:cNvCxnSpPr>
          <p:nvPr/>
        </p:nvCxnSpPr>
        <p:spPr>
          <a:xfrm>
            <a:off x="6159560" y="4376137"/>
            <a:ext cx="1148700" cy="301200"/>
          </a:xfrm>
          <a:prstGeom prst="straightConnector1">
            <a:avLst/>
          </a:prstGeom>
          <a:noFill/>
          <a:ln w="15875" cap="flat" cmpd="sng">
            <a:solidFill>
              <a:srgbClr val="3F3F3F"/>
            </a:solidFill>
            <a:prstDash val="dash"/>
            <a:round/>
            <a:headEnd type="none" w="sm" len="sm"/>
            <a:tailEnd type="triangle" w="med" len="med"/>
          </a:ln>
        </p:spPr>
      </p:cxnSp>
      <p:sp>
        <p:nvSpPr>
          <p:cNvPr id="1470" name="Google Shape;1470;g2bf2c73f37d_0_0"/>
          <p:cNvSpPr/>
          <p:nvPr/>
        </p:nvSpPr>
        <p:spPr>
          <a:xfrm>
            <a:off x="7402787" y="4528897"/>
            <a:ext cx="1193700" cy="280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chemeClr val="lt1"/>
                </a:solidFill>
                <a:latin typeface="Arial"/>
                <a:ea typeface="Arial"/>
                <a:cs typeface="Arial"/>
                <a:sym typeface="Arial"/>
              </a:rPr>
              <a:t>Back- Office ComUnica</a:t>
            </a:r>
            <a:endParaRPr sz="1900" b="0" i="0" u="none" strike="noStrike" cap="none">
              <a:solidFill>
                <a:schemeClr val="lt1"/>
              </a:solidFill>
              <a:latin typeface="Arial"/>
              <a:ea typeface="Arial"/>
              <a:cs typeface="Arial"/>
              <a:sym typeface="Arial"/>
            </a:endParaRPr>
          </a:p>
        </p:txBody>
      </p:sp>
      <p:cxnSp>
        <p:nvCxnSpPr>
          <p:cNvPr id="1471" name="Google Shape;1471;g2bf2c73f37d_0_0"/>
          <p:cNvCxnSpPr/>
          <p:nvPr/>
        </p:nvCxnSpPr>
        <p:spPr>
          <a:xfrm>
            <a:off x="8690931" y="4885451"/>
            <a:ext cx="1229100" cy="127200"/>
          </a:xfrm>
          <a:prstGeom prst="straightConnector1">
            <a:avLst/>
          </a:prstGeom>
          <a:noFill/>
          <a:ln w="15875" cap="flat" cmpd="sng">
            <a:solidFill>
              <a:srgbClr val="3F3F3F"/>
            </a:solidFill>
            <a:prstDash val="dash"/>
            <a:round/>
            <a:headEnd type="none" w="sm" len="sm"/>
            <a:tailEnd type="triangle" w="med" len="med"/>
          </a:ln>
        </p:spPr>
      </p:cxnSp>
      <p:grpSp>
        <p:nvGrpSpPr>
          <p:cNvPr id="1472" name="Google Shape;1472;g2bf2c73f37d_0_0"/>
          <p:cNvGrpSpPr/>
          <p:nvPr/>
        </p:nvGrpSpPr>
        <p:grpSpPr>
          <a:xfrm>
            <a:off x="9932102" y="4563805"/>
            <a:ext cx="1003033" cy="972256"/>
            <a:chOff x="4012839" y="2931790"/>
            <a:chExt cx="1076100" cy="1076100"/>
          </a:xfrm>
        </p:grpSpPr>
        <p:sp>
          <p:nvSpPr>
            <p:cNvPr id="1473" name="Google Shape;1473;g2bf2c73f37d_0_0"/>
            <p:cNvSpPr/>
            <p:nvPr/>
          </p:nvSpPr>
          <p:spPr>
            <a:xfrm>
              <a:off x="4012839" y="2931790"/>
              <a:ext cx="1076100" cy="1076100"/>
            </a:xfrm>
            <a:prstGeom prst="ellipse">
              <a:avLst/>
            </a:prstGeom>
            <a:solidFill>
              <a:schemeClr val="lt1"/>
            </a:solidFill>
            <a:ln w="2540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74" name="Google Shape;1474;g2bf2c73f37d_0_0"/>
            <p:cNvSpPr/>
            <p:nvPr/>
          </p:nvSpPr>
          <p:spPr>
            <a:xfrm>
              <a:off x="4081587" y="3361784"/>
              <a:ext cx="889800" cy="2160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rgbClr val="1F497D"/>
                  </a:solidFill>
                  <a:latin typeface="Arial"/>
                  <a:ea typeface="Arial"/>
                  <a:cs typeface="Arial"/>
                  <a:sym typeface="Arial"/>
                </a:rPr>
                <a:t>INPS</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rgbClr val="1F497D"/>
                  </a:solidFill>
                  <a:latin typeface="Arial"/>
                  <a:ea typeface="Arial"/>
                  <a:cs typeface="Arial"/>
                  <a:sym typeface="Arial"/>
                </a:rPr>
                <a:t>INAIL</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1" i="0" u="none" strike="noStrike" cap="none">
                  <a:solidFill>
                    <a:srgbClr val="1F497D"/>
                  </a:solidFill>
                  <a:latin typeface="Arial"/>
                  <a:ea typeface="Arial"/>
                  <a:cs typeface="Arial"/>
                  <a:sym typeface="Arial"/>
                </a:rPr>
                <a:t>Agenzia Entrate</a:t>
              </a:r>
              <a:endParaRPr sz="1900" b="0" i="0" u="none" strike="noStrike" cap="none">
                <a:solidFill>
                  <a:srgbClr val="000000"/>
                </a:solidFill>
                <a:latin typeface="Arial"/>
                <a:ea typeface="Arial"/>
                <a:cs typeface="Arial"/>
                <a:sym typeface="Arial"/>
              </a:endParaRPr>
            </a:p>
          </p:txBody>
        </p:sp>
      </p:grpSp>
      <p:sp>
        <p:nvSpPr>
          <p:cNvPr id="1475" name="Google Shape;1475;g2bf2c73f37d_0_0"/>
          <p:cNvSpPr/>
          <p:nvPr/>
        </p:nvSpPr>
        <p:spPr>
          <a:xfrm>
            <a:off x="4192369" y="4362280"/>
            <a:ext cx="1753200" cy="280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1300" b="1" i="0" u="none" strike="noStrike" cap="none">
                <a:solidFill>
                  <a:srgbClr val="0058A2"/>
                </a:solidFill>
                <a:latin typeface="Arial"/>
                <a:ea typeface="Arial"/>
                <a:cs typeface="Arial"/>
                <a:sym typeface="Arial"/>
              </a:rPr>
              <a:t>Soluzioni software del sistema Camerale</a:t>
            </a:r>
            <a:endParaRPr sz="1300" b="0" i="0" u="none" strike="noStrike" cap="none">
              <a:solidFill>
                <a:srgbClr val="538CD5"/>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pic>
        <p:nvPicPr>
          <p:cNvPr id="1480" name="Google Shape;1480;g2bbf2f46c1d_1_2643"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1481" name="Google Shape;1481;g2bbf2f46c1d_1_2643"/>
          <p:cNvSpPr/>
          <p:nvPr/>
        </p:nvSpPr>
        <p:spPr>
          <a:xfrm>
            <a:off x="30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chemeClr val="dk1"/>
              </a:solidFill>
              <a:latin typeface="Arial"/>
              <a:ea typeface="Arial"/>
              <a:cs typeface="Arial"/>
              <a:sym typeface="Arial"/>
            </a:endParaRPr>
          </a:p>
        </p:txBody>
      </p:sp>
      <p:sp>
        <p:nvSpPr>
          <p:cNvPr id="1482" name="Google Shape;1482;g2bbf2f46c1d_1_2643"/>
          <p:cNvSpPr/>
          <p:nvPr/>
        </p:nvSpPr>
        <p:spPr>
          <a:xfrm>
            <a:off x="2060160" y="18345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I Portali di supporto</a:t>
            </a:r>
            <a:endParaRPr sz="6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1483" name="Google Shape;1483;g2bbf2f46c1d_1_2643"/>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4" name="Google Shape;1484;g2bbf2f46c1d_1_2643"/>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g2bbf2f46c1d_1_2653"/>
          <p:cNvSpPr/>
          <p:nvPr/>
        </p:nvSpPr>
        <p:spPr>
          <a:xfrm>
            <a:off x="4199500" y="1428375"/>
            <a:ext cx="6625800" cy="43311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g2bbf2f46c1d_1_2653"/>
          <p:cNvSpPr/>
          <p:nvPr/>
        </p:nvSpPr>
        <p:spPr>
          <a:xfrm>
            <a:off x="392745" y="229832"/>
            <a:ext cx="9878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 Portali Supporto</a:t>
            </a:r>
            <a:endParaRPr sz="3200" b="0" i="0" u="none" strike="noStrike" cap="none">
              <a:solidFill>
                <a:schemeClr val="dk1"/>
              </a:solidFill>
              <a:latin typeface="Arial"/>
              <a:ea typeface="Arial"/>
              <a:cs typeface="Arial"/>
              <a:sym typeface="Arial"/>
            </a:endParaRPr>
          </a:p>
        </p:txBody>
      </p:sp>
      <p:sp>
        <p:nvSpPr>
          <p:cNvPr id="1491" name="Google Shape;1491;g2bbf2f46c1d_1_2653"/>
          <p:cNvSpPr/>
          <p:nvPr/>
        </p:nvSpPr>
        <p:spPr>
          <a:xfrm>
            <a:off x="6863033" y="1556800"/>
            <a:ext cx="3710400" cy="1294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200" b="1" i="0" u="none" strike="noStrike" cap="none">
                <a:solidFill>
                  <a:srgbClr val="24509A"/>
                </a:solidFill>
                <a:latin typeface="Arial"/>
                <a:ea typeface="Arial"/>
                <a:cs typeface="Arial"/>
                <a:sym typeface="Arial"/>
              </a:rPr>
              <a:t>A chi è rivolto</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a tutte le P.A.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Finalità:</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Fornire informazioni sul progetto “Digitalizzazione delle procedure per edilizia ed attività produttive e operatività degli sportelli unici”</a:t>
            </a: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200" b="1" i="0" u="none" strike="noStrike" cap="none">
                <a:solidFill>
                  <a:srgbClr val="24509A"/>
                </a:solidFill>
                <a:latin typeface="Arial"/>
                <a:ea typeface="Arial"/>
                <a:cs typeface="Arial"/>
                <a:sym typeface="Arial"/>
              </a:rPr>
              <a:t>In linea da:</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dicembre 2023</a:t>
            </a:r>
            <a:endParaRPr sz="1200" b="0" i="0" u="none" strike="noStrike" cap="none">
              <a:solidFill>
                <a:srgbClr val="000000"/>
              </a:solidFill>
              <a:latin typeface="Arial"/>
              <a:ea typeface="Arial"/>
              <a:cs typeface="Arial"/>
              <a:sym typeface="Arial"/>
            </a:endParaRPr>
          </a:p>
        </p:txBody>
      </p:sp>
      <p:grpSp>
        <p:nvGrpSpPr>
          <p:cNvPr id="1492" name="Google Shape;1492;g2bbf2f46c1d_1_2653"/>
          <p:cNvGrpSpPr/>
          <p:nvPr/>
        </p:nvGrpSpPr>
        <p:grpSpPr>
          <a:xfrm>
            <a:off x="11150905" y="213"/>
            <a:ext cx="1041094" cy="6857587"/>
            <a:chOff x="8394120" y="0"/>
            <a:chExt cx="780840" cy="5143319"/>
          </a:xfrm>
        </p:grpSpPr>
        <p:pic>
          <p:nvPicPr>
            <p:cNvPr id="1493" name="Google Shape;1493;g2bbf2f46c1d_1_2653" descr="angoli-bianchi-bordino.eps"/>
            <p:cNvPicPr preferRelativeResize="0"/>
            <p:nvPr/>
          </p:nvPicPr>
          <p:blipFill rotWithShape="1">
            <a:blip r:embed="rId3">
              <a:alphaModFix/>
            </a:blip>
            <a:srcRect/>
            <a:stretch/>
          </p:blipFill>
          <p:spPr>
            <a:xfrm>
              <a:off x="8394120" y="0"/>
              <a:ext cx="780840" cy="5143319"/>
            </a:xfrm>
            <a:prstGeom prst="rect">
              <a:avLst/>
            </a:prstGeom>
            <a:noFill/>
            <a:ln>
              <a:noFill/>
            </a:ln>
          </p:spPr>
        </p:pic>
        <p:sp>
          <p:nvSpPr>
            <p:cNvPr id="1494" name="Google Shape;1494;g2bbf2f46c1d_1_2653"/>
            <p:cNvSpPr/>
            <p:nvPr/>
          </p:nvSpPr>
          <p:spPr>
            <a:xfrm>
              <a:off x="8848440" y="4901400"/>
              <a:ext cx="315000" cy="1380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0000"/>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pic>
          <p:nvPicPr>
            <p:cNvPr id="1495" name="Google Shape;1495;g2bbf2f46c1d_1_2653"/>
            <p:cNvPicPr preferRelativeResize="0"/>
            <p:nvPr/>
          </p:nvPicPr>
          <p:blipFill rotWithShape="1">
            <a:blip r:embed="rId4">
              <a:alphaModFix/>
            </a:blip>
            <a:srcRect/>
            <a:stretch/>
          </p:blipFill>
          <p:spPr>
            <a:xfrm>
              <a:off x="8556840" y="103680"/>
              <a:ext cx="538560" cy="332640"/>
            </a:xfrm>
            <a:prstGeom prst="rect">
              <a:avLst/>
            </a:prstGeom>
            <a:noFill/>
            <a:ln>
              <a:noFill/>
            </a:ln>
          </p:spPr>
        </p:pic>
      </p:grpSp>
      <p:sp>
        <p:nvSpPr>
          <p:cNvPr id="1496" name="Google Shape;1496;g2bbf2f46c1d_1_2653"/>
          <p:cNvSpPr/>
          <p:nvPr/>
        </p:nvSpPr>
        <p:spPr>
          <a:xfrm>
            <a:off x="753211" y="2872032"/>
            <a:ext cx="2372700" cy="5055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it-IT" sz="1200" b="0" i="0" u="none" strike="noStrike" cap="none">
                <a:solidFill>
                  <a:srgbClr val="5B6770"/>
                </a:solidFill>
                <a:latin typeface="Arial"/>
                <a:ea typeface="Arial"/>
                <a:cs typeface="Arial"/>
                <a:sym typeface="Arial"/>
              </a:rPr>
              <a:t>Per imprese e professionisti che compilano le pratiche</a:t>
            </a:r>
            <a:endParaRPr sz="1200" b="0" i="0" u="none" strike="noStrike" cap="none">
              <a:solidFill>
                <a:srgbClr val="000000"/>
              </a:solidFill>
              <a:latin typeface="Arial"/>
              <a:ea typeface="Arial"/>
              <a:cs typeface="Arial"/>
              <a:sym typeface="Arial"/>
            </a:endParaRPr>
          </a:p>
        </p:txBody>
      </p:sp>
      <p:sp>
        <p:nvSpPr>
          <p:cNvPr id="1497" name="Google Shape;1497;g2bbf2f46c1d_1_2653"/>
          <p:cNvSpPr/>
          <p:nvPr/>
        </p:nvSpPr>
        <p:spPr>
          <a:xfrm>
            <a:off x="600179" y="3878249"/>
            <a:ext cx="1813500" cy="751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200" b="1" i="0" u="none" strike="noStrike" cap="none">
                <a:solidFill>
                  <a:srgbClr val="FFFFFF"/>
                </a:solidFill>
                <a:latin typeface="Arial"/>
                <a:ea typeface="Arial"/>
                <a:cs typeface="Arial"/>
                <a:sym typeface="Arial"/>
              </a:rPr>
              <a:t>SCRIVANIA SUAP</a:t>
            </a:r>
            <a:endParaRPr sz="1200" b="0" i="0" u="none" strike="noStrike" cap="none">
              <a:solidFill>
                <a:schemeClr val="dk1"/>
              </a:solidFill>
              <a:latin typeface="Arial"/>
              <a:ea typeface="Arial"/>
              <a:cs typeface="Arial"/>
              <a:sym typeface="Arial"/>
            </a:endParaRPr>
          </a:p>
        </p:txBody>
      </p:sp>
      <p:sp>
        <p:nvSpPr>
          <p:cNvPr id="1498" name="Google Shape;1498;g2bbf2f46c1d_1_2653"/>
          <p:cNvSpPr/>
          <p:nvPr/>
        </p:nvSpPr>
        <p:spPr>
          <a:xfrm>
            <a:off x="700911" y="4783459"/>
            <a:ext cx="2372700" cy="751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it-IT" sz="1200" b="0" i="0" u="none" strike="noStrike" cap="none">
                <a:solidFill>
                  <a:srgbClr val="5B6770"/>
                </a:solidFill>
                <a:latin typeface="Arial"/>
                <a:ea typeface="Arial"/>
                <a:cs typeface="Arial"/>
                <a:sym typeface="Arial"/>
              </a:rPr>
              <a:t>Per gli operatori che utilizzano la scrivania Suap per l’istruttoria delle pratiche</a:t>
            </a:r>
            <a:endParaRPr sz="1200" b="0" i="0" u="none" strike="noStrike" cap="none">
              <a:solidFill>
                <a:srgbClr val="5B6770"/>
              </a:solidFill>
              <a:latin typeface="Arial"/>
              <a:ea typeface="Arial"/>
              <a:cs typeface="Arial"/>
              <a:sym typeface="Arial"/>
            </a:endParaRPr>
          </a:p>
        </p:txBody>
      </p:sp>
      <p:sp>
        <p:nvSpPr>
          <p:cNvPr id="1499" name="Google Shape;1499;g2bbf2f46c1d_1_2653"/>
          <p:cNvSpPr/>
          <p:nvPr/>
        </p:nvSpPr>
        <p:spPr>
          <a:xfrm>
            <a:off x="6863033" y="4411000"/>
            <a:ext cx="3502800" cy="1374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A chi è rivolto:</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agli Enti Terzi utenti della soluzione sussidiaria </a:t>
            </a: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Finalità</a:t>
            </a:r>
            <a:r>
              <a:rPr lang="it-IT" sz="1200" b="1" i="0" u="none" strike="noStrike" cap="none">
                <a:solidFill>
                  <a:srgbClr val="5B6770"/>
                </a:solidFill>
                <a:latin typeface="Arial"/>
                <a:ea typeface="Arial"/>
                <a:cs typeface="Arial"/>
                <a:sym typeface="Arial"/>
              </a:rPr>
              <a:t>:</a:t>
            </a:r>
            <a:r>
              <a:rPr lang="it-IT" sz="1200" b="0" i="0" u="none" strike="noStrike" cap="none">
                <a:solidFill>
                  <a:srgbClr val="5B6770"/>
                </a:solidFill>
                <a:latin typeface="Arial"/>
                <a:ea typeface="Arial"/>
                <a:cs typeface="Arial"/>
                <a:sym typeface="Arial"/>
              </a:rPr>
              <a:t> Fornire supporto formativo sulla soluzione sussidiaria</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In linea da</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gennaio 2025</a:t>
            </a: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00" name="Google Shape;1500;g2bbf2f46c1d_1_2653"/>
          <p:cNvSpPr/>
          <p:nvPr/>
        </p:nvSpPr>
        <p:spPr>
          <a:xfrm>
            <a:off x="6861071" y="3126167"/>
            <a:ext cx="3474900" cy="1374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A chi è rivolto</a:t>
            </a:r>
            <a:r>
              <a:rPr lang="it-IT" sz="1200" b="0" i="0" u="none" strike="noStrike" cap="none">
                <a:solidFill>
                  <a:srgbClr val="5B6770"/>
                </a:solidFill>
                <a:latin typeface="Arial"/>
                <a:ea typeface="Arial"/>
                <a:cs typeface="Arial"/>
                <a:sym typeface="Arial"/>
              </a:rPr>
              <a:t>: alle P.A. utenti del Catalogo </a:t>
            </a: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Finalità:</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Fornire supporto formativo sul Catalogo</a:t>
            </a: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IT" sz="1200" b="1" i="0" u="none" strike="noStrike" cap="none">
                <a:solidFill>
                  <a:srgbClr val="24509A"/>
                </a:solidFill>
                <a:latin typeface="Arial"/>
                <a:ea typeface="Arial"/>
                <a:cs typeface="Arial"/>
                <a:sym typeface="Arial"/>
              </a:rPr>
              <a:t>In linea da:</a:t>
            </a:r>
            <a:r>
              <a:rPr lang="it-IT" sz="1200" b="1" i="0" u="none" strike="noStrike" cap="none">
                <a:solidFill>
                  <a:srgbClr val="5B6770"/>
                </a:solidFill>
                <a:latin typeface="Arial"/>
                <a:ea typeface="Arial"/>
                <a:cs typeface="Arial"/>
                <a:sym typeface="Arial"/>
              </a:rPr>
              <a:t> </a:t>
            </a:r>
            <a:r>
              <a:rPr lang="it-IT" sz="1200" b="0" i="0" u="none" strike="noStrike" cap="none">
                <a:solidFill>
                  <a:srgbClr val="5B6770"/>
                </a:solidFill>
                <a:latin typeface="Arial"/>
                <a:ea typeface="Arial"/>
                <a:cs typeface="Arial"/>
                <a:sym typeface="Arial"/>
              </a:rPr>
              <a:t>marzo 2024</a:t>
            </a:r>
            <a:endParaRPr sz="1200" b="0" i="0" u="none" strike="noStrike" cap="none">
              <a:solidFill>
                <a:srgbClr val="5B67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01" name="Google Shape;1501;g2bbf2f46c1d_1_2653"/>
          <p:cNvSpPr/>
          <p:nvPr/>
        </p:nvSpPr>
        <p:spPr>
          <a:xfrm>
            <a:off x="802500" y="1850201"/>
            <a:ext cx="2169600" cy="1029900"/>
          </a:xfrm>
          <a:prstGeom prst="round1Rect">
            <a:avLst>
              <a:gd name="adj" fmla="val 16667"/>
            </a:avLst>
          </a:prstGeom>
          <a:solidFill>
            <a:srgbClr val="E2DBBE"/>
          </a:solid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it-IT" sz="1600" b="1" i="0" u="none" strike="noStrike" cap="none">
                <a:solidFill>
                  <a:srgbClr val="4F6367"/>
                </a:solidFill>
                <a:latin typeface="Arial"/>
                <a:ea typeface="Arial"/>
                <a:cs typeface="Arial"/>
                <a:sym typeface="Arial"/>
              </a:rPr>
              <a:t>FRONT OFFICE</a:t>
            </a:r>
            <a:endParaRPr sz="1600" b="1" i="0" u="none" strike="noStrike" cap="none">
              <a:solidFill>
                <a:srgbClr val="4F6367"/>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it-IT" sz="1200" b="1" i="0" u="none" strike="noStrike" cap="none">
                <a:solidFill>
                  <a:srgbClr val="4F6367"/>
                </a:solidFill>
                <a:latin typeface="Arial"/>
                <a:ea typeface="Arial"/>
                <a:cs typeface="Arial"/>
                <a:sym typeface="Arial"/>
              </a:rPr>
              <a:t>Impresa in un </a:t>
            </a:r>
            <a:endParaRPr sz="1200" b="1" i="0" u="none" strike="noStrike" cap="none">
              <a:solidFill>
                <a:srgbClr val="4F6367"/>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it-IT" sz="1200" b="1" i="0" u="none" strike="noStrike" cap="none">
                <a:solidFill>
                  <a:srgbClr val="4F6367"/>
                </a:solidFill>
                <a:latin typeface="Arial"/>
                <a:ea typeface="Arial"/>
                <a:cs typeface="Arial"/>
                <a:sym typeface="Arial"/>
              </a:rPr>
              <a:t>giorno (I1G)</a:t>
            </a:r>
            <a:endParaRPr sz="1900" b="0" i="0" u="none" strike="noStrike" cap="none">
              <a:solidFill>
                <a:srgbClr val="4F6367"/>
              </a:solidFill>
              <a:latin typeface="Arial"/>
              <a:ea typeface="Arial"/>
              <a:cs typeface="Arial"/>
              <a:sym typeface="Arial"/>
            </a:endParaRPr>
          </a:p>
        </p:txBody>
      </p:sp>
      <p:sp>
        <p:nvSpPr>
          <p:cNvPr id="1502" name="Google Shape;1502;g2bbf2f46c1d_1_2653"/>
          <p:cNvSpPr/>
          <p:nvPr/>
        </p:nvSpPr>
        <p:spPr>
          <a:xfrm>
            <a:off x="4722917" y="3205417"/>
            <a:ext cx="2121300" cy="1029900"/>
          </a:xfrm>
          <a:prstGeom prst="round1Rect">
            <a:avLst>
              <a:gd name="adj" fmla="val 16667"/>
            </a:avLst>
          </a:prstGeom>
          <a:solidFill>
            <a:srgbClr val="769FB6"/>
          </a:solid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Portale della Componente</a:t>
            </a:r>
            <a:endParaRPr sz="13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Catalogo</a:t>
            </a:r>
            <a:endParaRPr sz="2000" b="0" i="0" u="none" strike="noStrike" cap="none">
              <a:solidFill>
                <a:srgbClr val="000000"/>
              </a:solidFill>
              <a:latin typeface="Arial"/>
              <a:ea typeface="Arial"/>
              <a:cs typeface="Arial"/>
              <a:sym typeface="Arial"/>
            </a:endParaRPr>
          </a:p>
        </p:txBody>
      </p:sp>
      <p:grpSp>
        <p:nvGrpSpPr>
          <p:cNvPr id="1503" name="Google Shape;1503;g2bbf2f46c1d_1_2653"/>
          <p:cNvGrpSpPr/>
          <p:nvPr/>
        </p:nvGrpSpPr>
        <p:grpSpPr>
          <a:xfrm>
            <a:off x="4722637" y="1602176"/>
            <a:ext cx="2121147" cy="1170284"/>
            <a:chOff x="8840824" y="1744975"/>
            <a:chExt cx="1590900" cy="877735"/>
          </a:xfrm>
        </p:grpSpPr>
        <p:sp>
          <p:nvSpPr>
            <p:cNvPr id="1504" name="Google Shape;1504;g2bbf2f46c1d_1_2653"/>
            <p:cNvSpPr/>
            <p:nvPr/>
          </p:nvSpPr>
          <p:spPr>
            <a:xfrm>
              <a:off x="8840824" y="1744975"/>
              <a:ext cx="1590900" cy="772500"/>
            </a:xfrm>
            <a:prstGeom prst="round1Rect">
              <a:avLst>
                <a:gd name="adj" fmla="val 16667"/>
              </a:avLst>
            </a:prstGeom>
            <a:solidFill>
              <a:srgbClr val="9DBBAE"/>
            </a:solid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it-IT" sz="1600" b="1" i="0" u="none" strike="noStrike" cap="none">
                  <a:solidFill>
                    <a:schemeClr val="lt1"/>
                  </a:solidFill>
                  <a:latin typeface="Arial"/>
                  <a:ea typeface="Arial"/>
                  <a:cs typeface="Arial"/>
                  <a:sym typeface="Arial"/>
                </a:rPr>
                <a:t>Portale </a:t>
              </a:r>
              <a:r>
                <a:rPr lang="it-IT" sz="1600" b="0" i="0" u="none" strike="noStrike" cap="none">
                  <a:solidFill>
                    <a:schemeClr val="dk1"/>
                  </a:solidFill>
                  <a:latin typeface="Arial"/>
                  <a:ea typeface="Arial"/>
                  <a:cs typeface="Arial"/>
                  <a:sym typeface="Arial"/>
                </a:rPr>
                <a:t> </a:t>
              </a:r>
              <a:r>
                <a:rPr lang="it-IT" sz="1600" b="1" i="0" u="none" strike="noStrike" cap="none">
                  <a:solidFill>
                    <a:schemeClr val="lt1"/>
                  </a:solidFill>
                  <a:latin typeface="Arial"/>
                  <a:ea typeface="Arial"/>
                  <a:cs typeface="Arial"/>
                  <a:sym typeface="Arial"/>
                </a:rPr>
                <a:t>Informativo</a:t>
              </a:r>
              <a:endParaRPr sz="1600" b="1" i="0" u="none" strike="noStrike" cap="none">
                <a:solidFill>
                  <a:schemeClr val="lt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600"/>
                <a:buFont typeface="Arial"/>
                <a:buNone/>
              </a:pPr>
              <a:r>
                <a:rPr lang="it-IT" sz="1600" b="1" i="0" u="none" strike="noStrike" cap="none">
                  <a:solidFill>
                    <a:schemeClr val="lt1"/>
                  </a:solidFill>
                  <a:latin typeface="Arial"/>
                  <a:ea typeface="Arial"/>
                  <a:cs typeface="Arial"/>
                  <a:sym typeface="Arial"/>
                </a:rPr>
                <a:t>per le P.A</a:t>
              </a:r>
              <a:endParaRPr sz="1900" b="0" i="0" u="none" strike="noStrike" cap="none">
                <a:solidFill>
                  <a:srgbClr val="000000"/>
                </a:solidFill>
                <a:latin typeface="Arial"/>
                <a:ea typeface="Arial"/>
                <a:cs typeface="Arial"/>
                <a:sym typeface="Arial"/>
              </a:endParaRPr>
            </a:p>
          </p:txBody>
        </p:sp>
        <p:pic>
          <p:nvPicPr>
            <p:cNvPr id="1505" name="Google Shape;1505;g2bbf2f46c1d_1_2653" descr="ente--.png"/>
            <p:cNvPicPr preferRelativeResize="0"/>
            <p:nvPr/>
          </p:nvPicPr>
          <p:blipFill rotWithShape="1">
            <a:blip r:embed="rId5">
              <a:alphaModFix/>
            </a:blip>
            <a:srcRect/>
            <a:stretch/>
          </p:blipFill>
          <p:spPr>
            <a:xfrm>
              <a:off x="8881503" y="1954460"/>
              <a:ext cx="668250" cy="668250"/>
            </a:xfrm>
            <a:prstGeom prst="rect">
              <a:avLst/>
            </a:prstGeom>
            <a:noFill/>
            <a:ln>
              <a:noFill/>
            </a:ln>
          </p:spPr>
        </p:pic>
      </p:grpSp>
      <p:grpSp>
        <p:nvGrpSpPr>
          <p:cNvPr id="1506" name="Google Shape;1506;g2bbf2f46c1d_1_2653"/>
          <p:cNvGrpSpPr/>
          <p:nvPr/>
        </p:nvGrpSpPr>
        <p:grpSpPr>
          <a:xfrm>
            <a:off x="4723693" y="4543742"/>
            <a:ext cx="2121147" cy="1109045"/>
            <a:chOff x="9706113" y="3594925"/>
            <a:chExt cx="1590900" cy="831804"/>
          </a:xfrm>
        </p:grpSpPr>
        <p:sp>
          <p:nvSpPr>
            <p:cNvPr id="1507" name="Google Shape;1507;g2bbf2f46c1d_1_2653"/>
            <p:cNvSpPr/>
            <p:nvPr/>
          </p:nvSpPr>
          <p:spPr>
            <a:xfrm>
              <a:off x="9706113" y="3594925"/>
              <a:ext cx="1590900" cy="772500"/>
            </a:xfrm>
            <a:prstGeom prst="round1Rect">
              <a:avLst>
                <a:gd name="adj" fmla="val 16667"/>
              </a:avLst>
            </a:prstGeom>
            <a:solidFill>
              <a:srgbClr val="188FA7"/>
            </a:solid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Portale della soluzione</a:t>
              </a:r>
              <a:endParaRPr sz="13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sussidiaria</a:t>
              </a:r>
              <a:endParaRPr sz="13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300"/>
                <a:buFont typeface="Arial"/>
                <a:buNone/>
              </a:pPr>
              <a:r>
                <a:rPr lang="it-IT" sz="1300" b="1" i="0" u="none" strike="noStrike" cap="none">
                  <a:solidFill>
                    <a:schemeClr val="lt1"/>
                  </a:solidFill>
                  <a:latin typeface="Arial"/>
                  <a:ea typeface="Arial"/>
                  <a:cs typeface="Arial"/>
                  <a:sym typeface="Arial"/>
                </a:rPr>
                <a:t>Enti Terzi</a:t>
              </a:r>
              <a:endParaRPr sz="2000" b="0" i="0" u="none" strike="noStrike" cap="none">
                <a:solidFill>
                  <a:srgbClr val="000000"/>
                </a:solidFill>
                <a:latin typeface="Arial"/>
                <a:ea typeface="Arial"/>
                <a:cs typeface="Arial"/>
                <a:sym typeface="Arial"/>
              </a:endParaRPr>
            </a:p>
          </p:txBody>
        </p:sp>
        <p:pic>
          <p:nvPicPr>
            <p:cNvPr id="1508" name="Google Shape;1508;g2bbf2f46c1d_1_2653" descr="Preview"/>
            <p:cNvPicPr preferRelativeResize="0"/>
            <p:nvPr/>
          </p:nvPicPr>
          <p:blipFill rotWithShape="1">
            <a:blip r:embed="rId6">
              <a:alphaModFix/>
            </a:blip>
            <a:srcRect/>
            <a:stretch/>
          </p:blipFill>
          <p:spPr>
            <a:xfrm>
              <a:off x="9722463" y="3863279"/>
              <a:ext cx="563450" cy="563450"/>
            </a:xfrm>
            <a:prstGeom prst="rect">
              <a:avLst/>
            </a:prstGeom>
            <a:noFill/>
            <a:ln>
              <a:noFill/>
            </a:ln>
          </p:spPr>
        </p:pic>
      </p:grpSp>
      <p:grpSp>
        <p:nvGrpSpPr>
          <p:cNvPr id="1509" name="Google Shape;1509;g2bbf2f46c1d_1_2653"/>
          <p:cNvGrpSpPr/>
          <p:nvPr/>
        </p:nvGrpSpPr>
        <p:grpSpPr>
          <a:xfrm>
            <a:off x="937832" y="2289428"/>
            <a:ext cx="685385" cy="581537"/>
            <a:chOff x="10" y="2568555"/>
            <a:chExt cx="658770" cy="558955"/>
          </a:xfrm>
        </p:grpSpPr>
        <p:pic>
          <p:nvPicPr>
            <p:cNvPr id="1510" name="Google Shape;1510;g2bbf2f46c1d_1_2653" descr="building 2.png"/>
            <p:cNvPicPr preferRelativeResize="0"/>
            <p:nvPr/>
          </p:nvPicPr>
          <p:blipFill rotWithShape="1">
            <a:blip r:embed="rId7">
              <a:alphaModFix/>
            </a:blip>
            <a:srcRect/>
            <a:stretch/>
          </p:blipFill>
          <p:spPr>
            <a:xfrm>
              <a:off x="146641" y="2568555"/>
              <a:ext cx="512139" cy="512139"/>
            </a:xfrm>
            <a:prstGeom prst="rect">
              <a:avLst/>
            </a:prstGeom>
            <a:noFill/>
            <a:ln>
              <a:noFill/>
            </a:ln>
          </p:spPr>
        </p:pic>
        <p:pic>
          <p:nvPicPr>
            <p:cNvPr id="1511" name="Google Shape;1511;g2bbf2f46c1d_1_2653" descr="persona.png"/>
            <p:cNvPicPr preferRelativeResize="0"/>
            <p:nvPr/>
          </p:nvPicPr>
          <p:blipFill rotWithShape="1">
            <a:blip r:embed="rId8">
              <a:alphaModFix/>
            </a:blip>
            <a:srcRect/>
            <a:stretch/>
          </p:blipFill>
          <p:spPr>
            <a:xfrm>
              <a:off x="10" y="2834249"/>
              <a:ext cx="293261" cy="293261"/>
            </a:xfrm>
            <a:prstGeom prst="rect">
              <a:avLst/>
            </a:prstGeom>
            <a:noFill/>
            <a:ln>
              <a:noFill/>
            </a:ln>
          </p:spPr>
        </p:pic>
      </p:grpSp>
      <p:sp>
        <p:nvSpPr>
          <p:cNvPr id="1512" name="Google Shape;1512;g2bbf2f46c1d_1_2653"/>
          <p:cNvSpPr txBox="1"/>
          <p:nvPr/>
        </p:nvSpPr>
        <p:spPr>
          <a:xfrm>
            <a:off x="4722944" y="3579621"/>
            <a:ext cx="1217700" cy="738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chemeClr val="lt1"/>
                </a:solidFill>
                <a:latin typeface="Arial"/>
                <a:ea typeface="Arial"/>
                <a:cs typeface="Arial"/>
                <a:sym typeface="Arial"/>
              </a:rPr>
              <a:t>SSU</a:t>
            </a:r>
            <a:endParaRPr sz="1900" b="0" i="0" u="none" strike="noStrike" cap="none">
              <a:solidFill>
                <a:schemeClr val="lt1"/>
              </a:solidFill>
              <a:latin typeface="Arial"/>
              <a:ea typeface="Arial"/>
              <a:cs typeface="Arial"/>
              <a:sym typeface="Arial"/>
            </a:endParaRPr>
          </a:p>
        </p:txBody>
      </p:sp>
      <p:grpSp>
        <p:nvGrpSpPr>
          <p:cNvPr id="1513" name="Google Shape;1513;g2bbf2f46c1d_1_2653"/>
          <p:cNvGrpSpPr/>
          <p:nvPr/>
        </p:nvGrpSpPr>
        <p:grpSpPr>
          <a:xfrm>
            <a:off x="854796" y="3694096"/>
            <a:ext cx="2169546" cy="1154432"/>
            <a:chOff x="114250" y="2846845"/>
            <a:chExt cx="1627200" cy="865846"/>
          </a:xfrm>
        </p:grpSpPr>
        <p:sp>
          <p:nvSpPr>
            <p:cNvPr id="1514" name="Google Shape;1514;g2bbf2f46c1d_1_2653"/>
            <p:cNvSpPr/>
            <p:nvPr/>
          </p:nvSpPr>
          <p:spPr>
            <a:xfrm>
              <a:off x="114250" y="2846845"/>
              <a:ext cx="1627200" cy="772500"/>
            </a:xfrm>
            <a:prstGeom prst="round1Rect">
              <a:avLst>
                <a:gd name="adj" fmla="val 16667"/>
              </a:avLst>
            </a:prstGeom>
            <a:solidFill>
              <a:srgbClr val="D5D6AA"/>
            </a:solid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900"/>
                <a:buFont typeface="Arial"/>
                <a:buNone/>
              </a:pPr>
              <a:r>
                <a:rPr lang="it-IT" sz="1900" b="1" i="0" u="none" strike="noStrike" cap="none">
                  <a:solidFill>
                    <a:srgbClr val="4F6367"/>
                  </a:solidFill>
                  <a:latin typeface="Arial"/>
                  <a:ea typeface="Arial"/>
                  <a:cs typeface="Arial"/>
                  <a:sym typeface="Arial"/>
                </a:rPr>
                <a:t>SCRIVANIA</a:t>
              </a:r>
              <a:endParaRPr sz="1900" b="1" i="0" u="none" strike="noStrike" cap="none">
                <a:solidFill>
                  <a:srgbClr val="4F6367"/>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00"/>
                <a:buFont typeface="Arial"/>
                <a:buNone/>
              </a:pPr>
              <a:r>
                <a:rPr lang="it-IT" sz="1900" b="1" i="0" u="none" strike="noStrike" cap="none">
                  <a:solidFill>
                    <a:srgbClr val="4F6367"/>
                  </a:solidFill>
                  <a:latin typeface="Arial"/>
                  <a:ea typeface="Arial"/>
                  <a:cs typeface="Arial"/>
                  <a:sym typeface="Arial"/>
                </a:rPr>
                <a:t>SUAP</a:t>
              </a:r>
              <a:endParaRPr sz="2500" b="0" i="0" u="none" strike="noStrike" cap="none">
                <a:solidFill>
                  <a:srgbClr val="4F6367"/>
                </a:solidFill>
                <a:latin typeface="Arial"/>
                <a:ea typeface="Arial"/>
                <a:cs typeface="Arial"/>
                <a:sym typeface="Arial"/>
              </a:endParaRPr>
            </a:p>
          </p:txBody>
        </p:sp>
        <p:grpSp>
          <p:nvGrpSpPr>
            <p:cNvPr id="1515" name="Google Shape;1515;g2bbf2f46c1d_1_2653"/>
            <p:cNvGrpSpPr/>
            <p:nvPr/>
          </p:nvGrpSpPr>
          <p:grpSpPr>
            <a:xfrm>
              <a:off x="135617" y="3149250"/>
              <a:ext cx="563441" cy="563441"/>
              <a:chOff x="2643868" y="2077066"/>
              <a:chExt cx="845754" cy="845754"/>
            </a:xfrm>
          </p:grpSpPr>
          <p:pic>
            <p:nvPicPr>
              <p:cNvPr id="1516" name="Google Shape;1516;g2bbf2f46c1d_1_2653" descr="laptop.png"/>
              <p:cNvPicPr preferRelativeResize="0"/>
              <p:nvPr/>
            </p:nvPicPr>
            <p:blipFill rotWithShape="1">
              <a:blip r:embed="rId9">
                <a:alphaModFix/>
              </a:blip>
              <a:srcRect/>
              <a:stretch/>
            </p:blipFill>
            <p:spPr>
              <a:xfrm>
                <a:off x="2643868" y="2077066"/>
                <a:ext cx="845754" cy="845754"/>
              </a:xfrm>
              <a:prstGeom prst="rect">
                <a:avLst/>
              </a:prstGeom>
              <a:noFill/>
              <a:ln>
                <a:noFill/>
              </a:ln>
            </p:spPr>
          </p:pic>
          <p:pic>
            <p:nvPicPr>
              <p:cNvPr id="1517" name="Google Shape;1517;g2bbf2f46c1d_1_2653" descr="persona.png"/>
              <p:cNvPicPr preferRelativeResize="0"/>
              <p:nvPr/>
            </p:nvPicPr>
            <p:blipFill rotWithShape="1">
              <a:blip r:embed="rId8">
                <a:alphaModFix/>
              </a:blip>
              <a:srcRect/>
              <a:stretch/>
            </p:blipFill>
            <p:spPr>
              <a:xfrm>
                <a:off x="2893238" y="2339412"/>
                <a:ext cx="431550" cy="431550"/>
              </a:xfrm>
              <a:prstGeom prst="rect">
                <a:avLst/>
              </a:prstGeom>
              <a:noFill/>
              <a:ln>
                <a:noFill/>
              </a:ln>
            </p:spPr>
          </p:pic>
        </p:grpSp>
      </p:grpSp>
      <p:sp>
        <p:nvSpPr>
          <p:cNvPr id="1518" name="Google Shape;1518;g2bbf2f46c1d_1_2653"/>
          <p:cNvSpPr/>
          <p:nvPr/>
        </p:nvSpPr>
        <p:spPr>
          <a:xfrm rot="-217">
            <a:off x="4925796" y="832765"/>
            <a:ext cx="4754400" cy="61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it-IT" sz="1600" b="1" i="0" u="none" strike="noStrike" cap="none">
                <a:solidFill>
                  <a:srgbClr val="24509A"/>
                </a:solidFill>
                <a:latin typeface="Arial"/>
                <a:ea typeface="Arial"/>
                <a:cs typeface="Arial"/>
                <a:sym typeface="Arial"/>
              </a:rPr>
              <a:t>Nuovi:</a:t>
            </a:r>
            <a:r>
              <a:rPr lang="it-IT" sz="1600" b="0" i="0" u="none" strike="noStrike" cap="none">
                <a:solidFill>
                  <a:srgbClr val="24509A"/>
                </a:solidFill>
                <a:latin typeface="Arial"/>
                <a:ea typeface="Arial"/>
                <a:cs typeface="Arial"/>
                <a:sym typeface="Arial"/>
              </a:rPr>
              <a:t> PNRR - Digitalizzazione Sportelli Unici</a:t>
            </a:r>
            <a:endParaRPr sz="1100" b="0" i="0" u="none" strike="noStrike" cap="none">
              <a:solidFill>
                <a:srgbClr val="000000"/>
              </a:solidFill>
              <a:latin typeface="Arial"/>
              <a:ea typeface="Arial"/>
              <a:cs typeface="Arial"/>
              <a:sym typeface="Arial"/>
            </a:endParaRPr>
          </a:p>
        </p:txBody>
      </p:sp>
      <p:sp>
        <p:nvSpPr>
          <p:cNvPr id="1519" name="Google Shape;1519;g2bbf2f46c1d_1_2653"/>
          <p:cNvSpPr/>
          <p:nvPr/>
        </p:nvSpPr>
        <p:spPr>
          <a:xfrm rot="-338">
            <a:off x="360640" y="832766"/>
            <a:ext cx="3053100" cy="61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it-IT" sz="1600" b="1" i="0" u="none" strike="noStrike" cap="none">
                <a:solidFill>
                  <a:srgbClr val="24509A"/>
                </a:solidFill>
                <a:latin typeface="Arial"/>
                <a:ea typeface="Arial"/>
                <a:cs typeface="Arial"/>
                <a:sym typeface="Arial"/>
              </a:rPr>
              <a:t>Attuali:</a:t>
            </a:r>
            <a:r>
              <a:rPr lang="it-IT" sz="1600" b="0" i="0" u="none" strike="noStrike" cap="none">
                <a:solidFill>
                  <a:srgbClr val="24509A"/>
                </a:solidFill>
                <a:latin typeface="Arial"/>
                <a:ea typeface="Arial"/>
                <a:cs typeface="Arial"/>
                <a:sym typeface="Arial"/>
              </a:rPr>
              <a:t> SUAP Camerale</a:t>
            </a:r>
            <a:endParaRPr sz="1100" b="0" i="0" u="none" strike="noStrike" cap="none">
              <a:solidFill>
                <a:srgbClr val="000000"/>
              </a:solidFill>
              <a:latin typeface="Arial"/>
              <a:ea typeface="Arial"/>
              <a:cs typeface="Arial"/>
              <a:sym typeface="Arial"/>
            </a:endParaRPr>
          </a:p>
        </p:txBody>
      </p:sp>
      <p:sp>
        <p:nvSpPr>
          <p:cNvPr id="1520" name="Google Shape;1520;g2bbf2f46c1d_1_2653"/>
          <p:cNvSpPr txBox="1"/>
          <p:nvPr/>
        </p:nvSpPr>
        <p:spPr>
          <a:xfrm>
            <a:off x="3413896" y="3201525"/>
            <a:ext cx="685200" cy="7848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it-IT" sz="4300" b="1" i="0" u="none" strike="noStrike" cap="none">
                <a:solidFill>
                  <a:srgbClr val="0070C0"/>
                </a:solidFill>
                <a:latin typeface="Arial"/>
                <a:ea typeface="Arial"/>
                <a:cs typeface="Arial"/>
                <a:sym typeface="Arial"/>
              </a:rPr>
              <a:t>+</a:t>
            </a:r>
            <a:endParaRPr sz="4300" b="1" i="0" u="none" strike="noStrike" cap="none">
              <a:solidFill>
                <a:srgbClr val="0070C0"/>
              </a:solidFill>
              <a:latin typeface="Arial"/>
              <a:ea typeface="Arial"/>
              <a:cs typeface="Arial"/>
              <a:sym typeface="Arial"/>
            </a:endParaRPr>
          </a:p>
        </p:txBody>
      </p:sp>
      <p:pic>
        <p:nvPicPr>
          <p:cNvPr id="1521" name="Google Shape;1521;g2bbf2f46c1d_1_2653">
            <a:hlinkClick r:id="rId10"/>
          </p:cNvPr>
          <p:cNvPicPr preferRelativeResize="0"/>
          <p:nvPr/>
        </p:nvPicPr>
        <p:blipFill rotWithShape="1">
          <a:blip r:embed="rId11">
            <a:alphaModFix/>
          </a:blip>
          <a:srcRect/>
          <a:stretch/>
        </p:blipFill>
        <p:spPr>
          <a:xfrm>
            <a:off x="10210065" y="1689542"/>
            <a:ext cx="1813600" cy="615253"/>
          </a:xfrm>
          <a:prstGeom prst="rect">
            <a:avLst/>
          </a:prstGeom>
          <a:noFill/>
          <a:ln>
            <a:noFill/>
          </a:ln>
        </p:spPr>
      </p:pic>
      <p:sp>
        <p:nvSpPr>
          <p:cNvPr id="1522" name="Google Shape;1522;g2bbf2f46c1d_1_2653"/>
          <p:cNvSpPr/>
          <p:nvPr/>
        </p:nvSpPr>
        <p:spPr>
          <a:xfrm>
            <a:off x="479700" y="1428375"/>
            <a:ext cx="2833800" cy="43311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3" name="Google Shape;1523;g2bbf2f46c1d_1_2653"/>
          <p:cNvPicPr preferRelativeResize="0"/>
          <p:nvPr/>
        </p:nvPicPr>
        <p:blipFill rotWithShape="1">
          <a:blip r:embed="rId12">
            <a:alphaModFix/>
          </a:blip>
          <a:srcRect/>
          <a:stretch/>
        </p:blipFill>
        <p:spPr>
          <a:xfrm>
            <a:off x="3695733" y="6452128"/>
            <a:ext cx="4800533" cy="33724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pic>
        <p:nvPicPr>
          <p:cNvPr id="1528" name="Google Shape;1528;g2bbf2f46c1d_1_2691"/>
          <p:cNvPicPr preferRelativeResize="0"/>
          <p:nvPr/>
        </p:nvPicPr>
        <p:blipFill rotWithShape="1">
          <a:blip r:embed="rId3">
            <a:alphaModFix/>
          </a:blip>
          <a:srcRect/>
          <a:stretch/>
        </p:blipFill>
        <p:spPr>
          <a:xfrm>
            <a:off x="3695733" y="6452128"/>
            <a:ext cx="4800533" cy="337245"/>
          </a:xfrm>
          <a:prstGeom prst="rect">
            <a:avLst/>
          </a:prstGeom>
          <a:noFill/>
          <a:ln>
            <a:noFill/>
          </a:ln>
        </p:spPr>
      </p:pic>
      <p:grpSp>
        <p:nvGrpSpPr>
          <p:cNvPr id="1529" name="Google Shape;1529;g2bbf2f46c1d_1_2691"/>
          <p:cNvGrpSpPr/>
          <p:nvPr/>
        </p:nvGrpSpPr>
        <p:grpSpPr>
          <a:xfrm>
            <a:off x="11150607" y="0"/>
            <a:ext cx="1041400" cy="6858000"/>
            <a:chOff x="8114930" y="0"/>
            <a:chExt cx="1041400" cy="6858000"/>
          </a:xfrm>
        </p:grpSpPr>
        <p:pic>
          <p:nvPicPr>
            <p:cNvPr id="1530" name="Google Shape;1530;g2bbf2f46c1d_1_2691"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1531" name="Google Shape;1531;g2bbf2f46c1d_1_2691"/>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38</a:t>
              </a:fld>
              <a:endParaRPr sz="1300" b="0" i="0" u="none" strike="noStrike" cap="none">
                <a:solidFill>
                  <a:srgbClr val="0031A2"/>
                </a:solidFill>
                <a:latin typeface="Arial"/>
                <a:ea typeface="Arial"/>
                <a:cs typeface="Arial"/>
                <a:sym typeface="Arial"/>
              </a:endParaRPr>
            </a:p>
          </p:txBody>
        </p:sp>
        <p:pic>
          <p:nvPicPr>
            <p:cNvPr id="1532" name="Google Shape;1532;g2bbf2f46c1d_1_2691"/>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1533" name="Google Shape;1533;g2bbf2f46c1d_1_2691"/>
          <p:cNvSpPr txBox="1"/>
          <p:nvPr/>
        </p:nvSpPr>
        <p:spPr>
          <a:xfrm>
            <a:off x="279100" y="199342"/>
            <a:ext cx="8571600" cy="738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Portale informativo per le P.A.</a:t>
            </a:r>
            <a:endParaRPr sz="1900" b="0" i="0" u="none" strike="noStrike" cap="none">
              <a:solidFill>
                <a:srgbClr val="000000"/>
              </a:solidFill>
              <a:latin typeface="Arial"/>
              <a:ea typeface="Arial"/>
              <a:cs typeface="Arial"/>
              <a:sym typeface="Arial"/>
            </a:endParaRPr>
          </a:p>
        </p:txBody>
      </p:sp>
      <p:sp>
        <p:nvSpPr>
          <p:cNvPr id="1534" name="Google Shape;1534;g2bbf2f46c1d_1_2691"/>
          <p:cNvSpPr txBox="1"/>
          <p:nvPr/>
        </p:nvSpPr>
        <p:spPr>
          <a:xfrm>
            <a:off x="151808" y="804913"/>
            <a:ext cx="11888400" cy="738900"/>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Arial"/>
                <a:ea typeface="Arial"/>
                <a:cs typeface="Arial"/>
                <a:sym typeface="Arial"/>
              </a:rPr>
              <a:t>Il </a:t>
            </a:r>
            <a:r>
              <a:rPr lang="it-IT" sz="1600" b="0" i="0" u="sng" strike="noStrike" cap="none">
                <a:solidFill>
                  <a:schemeClr val="hlink"/>
                </a:solidFill>
                <a:latin typeface="Arial"/>
                <a:ea typeface="Arial"/>
                <a:cs typeface="Arial"/>
                <a:sym typeface="Arial"/>
                <a:hlinkClick r:id="rId6"/>
              </a:rPr>
              <a:t>Portale informativo per le P.A</a:t>
            </a:r>
            <a:r>
              <a:rPr lang="it-IT" sz="1600" b="0" i="0" u="none" strike="noStrike" cap="none">
                <a:solidFill>
                  <a:schemeClr val="dk1"/>
                </a:solidFill>
                <a:latin typeface="Arial"/>
                <a:ea typeface="Arial"/>
                <a:cs typeface="Arial"/>
                <a:sym typeface="Arial"/>
              </a:rPr>
              <a:t> è stato rilasciato a Dicembre 2023 ed è raggiungibile da </a:t>
            </a:r>
            <a:r>
              <a:rPr lang="it-IT" sz="1600" b="0" i="0" u="sng" strike="noStrike" cap="none">
                <a:solidFill>
                  <a:schemeClr val="hlink"/>
                </a:solidFill>
                <a:latin typeface="Arial"/>
                <a:ea typeface="Arial"/>
                <a:cs typeface="Arial"/>
                <a:sym typeface="Arial"/>
                <a:hlinkClick r:id="rId7"/>
              </a:rPr>
              <a:t>Impresainungiorno.gov</a:t>
            </a:r>
            <a:r>
              <a:rPr lang="it-IT" sz="1600" b="0" i="0" u="none" strike="noStrike" cap="none">
                <a:solidFill>
                  <a:schemeClr val="dk1"/>
                </a:solidFill>
                <a:latin typeface="Arial"/>
                <a:ea typeface="Arial"/>
                <a:cs typeface="Arial"/>
                <a:sym typeface="Arial"/>
              </a:rPr>
              <a:t>, dalla pagina dedicata al </a:t>
            </a:r>
            <a:r>
              <a:rPr lang="it-IT" sz="1600" b="1" i="0" u="none" strike="noStrike" cap="none">
                <a:solidFill>
                  <a:srgbClr val="24509A"/>
                </a:solidFill>
                <a:latin typeface="Arial"/>
                <a:ea typeface="Arial"/>
                <a:cs typeface="Arial"/>
                <a:sym typeface="Arial"/>
              </a:rPr>
              <a:t>Sistema Informatico degli Sportelli Unici,</a:t>
            </a:r>
            <a:r>
              <a:rPr lang="it-IT" sz="1600" b="1" i="0" u="none" strike="noStrike" cap="none">
                <a:solidFill>
                  <a:srgbClr val="0031A2"/>
                </a:solidFill>
                <a:latin typeface="Arial"/>
                <a:ea typeface="Arial"/>
                <a:cs typeface="Arial"/>
                <a:sym typeface="Arial"/>
              </a:rPr>
              <a:t> </a:t>
            </a:r>
            <a:r>
              <a:rPr lang="it-IT" sz="1600" b="0" i="0" u="none" strike="noStrike" cap="none">
                <a:solidFill>
                  <a:schemeClr val="dk1"/>
                </a:solidFill>
                <a:latin typeface="Arial"/>
                <a:ea typeface="Arial"/>
                <a:cs typeface="Arial"/>
                <a:sym typeface="Arial"/>
              </a:rPr>
              <a:t>inserita nella sezione “L’impresa e il Comune”.</a:t>
            </a:r>
            <a:endParaRPr sz="1200" b="0" i="0" u="none" strike="noStrike" cap="none">
              <a:solidFill>
                <a:srgbClr val="000000"/>
              </a:solidFill>
              <a:latin typeface="Arial"/>
              <a:ea typeface="Arial"/>
              <a:cs typeface="Arial"/>
              <a:sym typeface="Arial"/>
            </a:endParaRPr>
          </a:p>
        </p:txBody>
      </p:sp>
      <p:pic>
        <p:nvPicPr>
          <p:cNvPr id="1535" name="Google Shape;1535;g2bbf2f46c1d_1_2691"/>
          <p:cNvPicPr preferRelativeResize="0"/>
          <p:nvPr/>
        </p:nvPicPr>
        <p:blipFill rotWithShape="1">
          <a:blip r:embed="rId8">
            <a:alphaModFix/>
          </a:blip>
          <a:srcRect/>
          <a:stretch/>
        </p:blipFill>
        <p:spPr>
          <a:xfrm>
            <a:off x="1810200" y="1837412"/>
            <a:ext cx="8571600" cy="4469071"/>
          </a:xfrm>
          <a:prstGeom prst="rect">
            <a:avLst/>
          </a:prstGeom>
          <a:noFill/>
          <a:ln>
            <a:noFill/>
          </a:ln>
        </p:spPr>
      </p:pic>
      <p:sp>
        <p:nvSpPr>
          <p:cNvPr id="1536" name="Google Shape;1536;g2bbf2f46c1d_1_2691"/>
          <p:cNvSpPr/>
          <p:nvPr/>
        </p:nvSpPr>
        <p:spPr>
          <a:xfrm>
            <a:off x="4763750" y="4177833"/>
            <a:ext cx="2371200" cy="4503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37" name="Google Shape;1537;g2bbf2f46c1d_1_2691"/>
          <p:cNvSpPr/>
          <p:nvPr/>
        </p:nvSpPr>
        <p:spPr>
          <a:xfrm>
            <a:off x="1810197" y="2583667"/>
            <a:ext cx="1885500" cy="4503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38" name="Google Shape;1538;g2bbf2f46c1d_1_2691"/>
          <p:cNvSpPr/>
          <p:nvPr/>
        </p:nvSpPr>
        <p:spPr>
          <a:xfrm>
            <a:off x="6516433" y="2583667"/>
            <a:ext cx="828000" cy="4503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1543" name="Google Shape;1543;g2bbf2f46c1d_1_2705"/>
          <p:cNvPicPr preferRelativeResize="0"/>
          <p:nvPr/>
        </p:nvPicPr>
        <p:blipFill rotWithShape="1">
          <a:blip r:embed="rId3">
            <a:alphaModFix/>
          </a:blip>
          <a:srcRect/>
          <a:stretch/>
        </p:blipFill>
        <p:spPr>
          <a:xfrm>
            <a:off x="3695733" y="6452128"/>
            <a:ext cx="4800533" cy="337245"/>
          </a:xfrm>
          <a:prstGeom prst="rect">
            <a:avLst/>
          </a:prstGeom>
          <a:noFill/>
          <a:ln>
            <a:noFill/>
          </a:ln>
        </p:spPr>
      </p:pic>
      <p:grpSp>
        <p:nvGrpSpPr>
          <p:cNvPr id="1544" name="Google Shape;1544;g2bbf2f46c1d_1_2705"/>
          <p:cNvGrpSpPr/>
          <p:nvPr/>
        </p:nvGrpSpPr>
        <p:grpSpPr>
          <a:xfrm>
            <a:off x="11150607" y="0"/>
            <a:ext cx="1041400" cy="6858000"/>
            <a:chOff x="8114930" y="0"/>
            <a:chExt cx="1041400" cy="6858000"/>
          </a:xfrm>
        </p:grpSpPr>
        <p:pic>
          <p:nvPicPr>
            <p:cNvPr id="1545" name="Google Shape;1545;g2bbf2f46c1d_1_2705"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1546" name="Google Shape;1546;g2bbf2f46c1d_1_2705"/>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39</a:t>
              </a:fld>
              <a:endParaRPr sz="1300" b="0" i="0" u="none" strike="noStrike" cap="none">
                <a:solidFill>
                  <a:srgbClr val="0031A2"/>
                </a:solidFill>
                <a:latin typeface="Arial"/>
                <a:ea typeface="Arial"/>
                <a:cs typeface="Arial"/>
                <a:sym typeface="Arial"/>
              </a:endParaRPr>
            </a:p>
          </p:txBody>
        </p:sp>
        <p:pic>
          <p:nvPicPr>
            <p:cNvPr id="1547" name="Google Shape;1547;g2bbf2f46c1d_1_2705"/>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1548" name="Google Shape;1548;g2bbf2f46c1d_1_2705"/>
          <p:cNvSpPr txBox="1"/>
          <p:nvPr/>
        </p:nvSpPr>
        <p:spPr>
          <a:xfrm>
            <a:off x="152400" y="152392"/>
            <a:ext cx="8571600" cy="738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Portale informativo per le P.A.</a:t>
            </a:r>
            <a:endParaRPr sz="1900" b="0" i="0" u="none" strike="noStrike" cap="none">
              <a:solidFill>
                <a:srgbClr val="000000"/>
              </a:solidFill>
              <a:latin typeface="Arial"/>
              <a:ea typeface="Arial"/>
              <a:cs typeface="Arial"/>
              <a:sym typeface="Arial"/>
            </a:endParaRPr>
          </a:p>
        </p:txBody>
      </p:sp>
      <p:sp>
        <p:nvSpPr>
          <p:cNvPr id="1549" name="Google Shape;1549;g2bbf2f46c1d_1_2705"/>
          <p:cNvSpPr txBox="1"/>
          <p:nvPr/>
        </p:nvSpPr>
        <p:spPr>
          <a:xfrm>
            <a:off x="3348700" y="1005550"/>
            <a:ext cx="7009200" cy="642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it-IT" sz="2100" b="1" i="0" u="sng" strike="noStrike" cap="none">
                <a:solidFill>
                  <a:schemeClr val="hlink"/>
                </a:solidFill>
                <a:latin typeface="Arial"/>
                <a:ea typeface="Arial"/>
                <a:cs typeface="Arial"/>
                <a:sym typeface="Arial"/>
                <a:hlinkClick r:id="rId6"/>
              </a:rPr>
              <a:t>Sistema informatico degli Sportelli Unici</a:t>
            </a:r>
            <a:endParaRPr sz="2100" b="1" i="0" u="none" strike="noStrike" cap="none">
              <a:solidFill>
                <a:srgbClr val="2F5496"/>
              </a:solidFill>
              <a:latin typeface="Arial"/>
              <a:ea typeface="Arial"/>
              <a:cs typeface="Arial"/>
              <a:sym typeface="Arial"/>
            </a:endParaRPr>
          </a:p>
        </p:txBody>
      </p:sp>
      <p:pic>
        <p:nvPicPr>
          <p:cNvPr id="1550" name="Google Shape;1550;g2bbf2f46c1d_1_2705"/>
          <p:cNvPicPr preferRelativeResize="0"/>
          <p:nvPr/>
        </p:nvPicPr>
        <p:blipFill rotWithShape="1">
          <a:blip r:embed="rId7">
            <a:alphaModFix/>
          </a:blip>
          <a:srcRect/>
          <a:stretch/>
        </p:blipFill>
        <p:spPr>
          <a:xfrm>
            <a:off x="267167" y="1757800"/>
            <a:ext cx="6349334" cy="4203494"/>
          </a:xfrm>
          <a:prstGeom prst="rect">
            <a:avLst/>
          </a:prstGeom>
          <a:noFill/>
          <a:ln>
            <a:noFill/>
          </a:ln>
        </p:spPr>
      </p:pic>
      <p:pic>
        <p:nvPicPr>
          <p:cNvPr id="1551" name="Google Shape;1551;g2bbf2f46c1d_1_2705"/>
          <p:cNvPicPr preferRelativeResize="0"/>
          <p:nvPr/>
        </p:nvPicPr>
        <p:blipFill rotWithShape="1">
          <a:blip r:embed="rId8">
            <a:alphaModFix/>
          </a:blip>
          <a:srcRect/>
          <a:stretch/>
        </p:blipFill>
        <p:spPr>
          <a:xfrm>
            <a:off x="6751900" y="2320667"/>
            <a:ext cx="5020815" cy="3077768"/>
          </a:xfrm>
          <a:prstGeom prst="rect">
            <a:avLst/>
          </a:prstGeom>
          <a:noFill/>
          <a:ln>
            <a:noFill/>
          </a:ln>
        </p:spPr>
      </p:pic>
      <p:sp>
        <p:nvSpPr>
          <p:cNvPr id="1552" name="Google Shape;1552;g2bbf2f46c1d_1_2705"/>
          <p:cNvSpPr/>
          <p:nvPr/>
        </p:nvSpPr>
        <p:spPr>
          <a:xfrm>
            <a:off x="8496267" y="4682467"/>
            <a:ext cx="1736700" cy="6420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53" name="Google Shape;1553;g2bbf2f46c1d_1_2705"/>
          <p:cNvSpPr/>
          <p:nvPr/>
        </p:nvSpPr>
        <p:spPr>
          <a:xfrm>
            <a:off x="2865900" y="3662033"/>
            <a:ext cx="1736700" cy="6420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g2bbf2f46c1d_1_1731" descr="Immagine che contiene scena, interno, governo, parlamento&#10;&#10;Descrizione generata automaticamente"/>
          <p:cNvPicPr preferRelativeResize="0"/>
          <p:nvPr/>
        </p:nvPicPr>
        <p:blipFill rotWithShape="1">
          <a:blip r:embed="rId3">
            <a:alphaModFix/>
          </a:blip>
          <a:srcRect t="8483"/>
          <a:stretch/>
        </p:blipFill>
        <p:spPr>
          <a:xfrm>
            <a:off x="6108960" y="581760"/>
            <a:ext cx="6121440" cy="6275520"/>
          </a:xfrm>
          <a:prstGeom prst="rect">
            <a:avLst/>
          </a:prstGeom>
          <a:noFill/>
          <a:ln>
            <a:noFill/>
          </a:ln>
        </p:spPr>
      </p:pic>
      <p:sp>
        <p:nvSpPr>
          <p:cNvPr id="508" name="Google Shape;508;g2bbf2f46c1d_1_1731"/>
          <p:cNvSpPr/>
          <p:nvPr/>
        </p:nvSpPr>
        <p:spPr>
          <a:xfrm>
            <a:off x="0" y="1809600"/>
            <a:ext cx="12255900" cy="4196400"/>
          </a:xfrm>
          <a:prstGeom prst="rect">
            <a:avLst/>
          </a:prstGeom>
          <a:solidFill>
            <a:srgbClr val="6AAAE4">
              <a:alpha val="96078"/>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sp>
        <p:nvSpPr>
          <p:cNvPr id="509" name="Google Shape;509;g2bbf2f46c1d_1_1731"/>
          <p:cNvSpPr/>
          <p:nvPr/>
        </p:nvSpPr>
        <p:spPr>
          <a:xfrm>
            <a:off x="3279360" y="3945120"/>
            <a:ext cx="8951040"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grpSp>
        <p:nvGrpSpPr>
          <p:cNvPr id="510" name="Google Shape;510;g2bbf2f46c1d_1_1731"/>
          <p:cNvGrpSpPr/>
          <p:nvPr/>
        </p:nvGrpSpPr>
        <p:grpSpPr>
          <a:xfrm>
            <a:off x="111224" y="2071655"/>
            <a:ext cx="5348240" cy="3822776"/>
            <a:chOff x="83420" y="1553780"/>
            <a:chExt cx="4011280" cy="2867154"/>
          </a:xfrm>
        </p:grpSpPr>
        <p:sp>
          <p:nvSpPr>
            <p:cNvPr id="511" name="Google Shape;511;g2bbf2f46c1d_1_1731"/>
            <p:cNvSpPr/>
            <p:nvPr/>
          </p:nvSpPr>
          <p:spPr>
            <a:xfrm>
              <a:off x="741074" y="3292582"/>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Adeguamento alla Direttiva Servizi che garantisce l’iniziativa economica privata</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t>
              </a:r>
              <a:r>
                <a:rPr lang="it-IT" sz="1500" b="0" i="1" u="none" strike="noStrike" cap="none">
                  <a:solidFill>
                    <a:srgbClr val="FFFFFF"/>
                  </a:solidFill>
                  <a:latin typeface="Arial"/>
                  <a:ea typeface="Arial"/>
                  <a:cs typeface="Arial"/>
                  <a:sym typeface="Arial"/>
                </a:rPr>
                <a:t>Point of Single Contact</a:t>
              </a:r>
              <a:r>
                <a:rPr lang="it-IT" sz="1500" b="0" i="0" u="none" strike="noStrike" cap="none">
                  <a:solidFill>
                    <a:srgbClr val="FFFFFF"/>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12" name="Google Shape;512;g2bbf2f46c1d_1_1731"/>
            <p:cNvSpPr/>
            <p:nvPr/>
          </p:nvSpPr>
          <p:spPr>
            <a:xfrm rot="-5400000">
              <a:off x="-340180" y="3743534"/>
              <a:ext cx="1101000" cy="25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L. n. 133/2008</a:t>
              </a:r>
              <a:endParaRPr sz="1500" b="0" i="0" u="none" strike="noStrike" cap="none">
                <a:solidFill>
                  <a:schemeClr val="dk1"/>
                </a:solidFill>
                <a:latin typeface="Arial"/>
                <a:ea typeface="Arial"/>
                <a:cs typeface="Arial"/>
                <a:sym typeface="Arial"/>
              </a:endParaRPr>
            </a:p>
          </p:txBody>
        </p:sp>
        <p:sp>
          <p:nvSpPr>
            <p:cNvPr id="513" name="Google Shape;513;g2bbf2f46c1d_1_1731"/>
            <p:cNvSpPr/>
            <p:nvPr/>
          </p:nvSpPr>
          <p:spPr>
            <a:xfrm rot="-5400000">
              <a:off x="1445357" y="2049530"/>
              <a:ext cx="1231500" cy="24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D.P.R. 160/2010</a:t>
              </a:r>
              <a:r>
                <a:rPr lang="it-IT" sz="1500" b="0" i="0" u="none" strike="noStrike" cap="none">
                  <a:solidFill>
                    <a:srgbClr val="0032A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p:txBody>
        </p:sp>
        <p:sp>
          <p:nvSpPr>
            <p:cNvPr id="514" name="Google Shape;514;g2bbf2f46c1d_1_1731"/>
            <p:cNvSpPr/>
            <p:nvPr/>
          </p:nvSpPr>
          <p:spPr>
            <a:xfrm>
              <a:off x="2502000" y="1705320"/>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Pubblicazione delle regole tecniche che definiscono il SUAP uno strumento telematico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sp>
        <p:nvSpPr>
          <p:cNvPr id="515" name="Google Shape;515;g2bbf2f46c1d_1_1731"/>
          <p:cNvSpPr/>
          <p:nvPr/>
        </p:nvSpPr>
        <p:spPr>
          <a:xfrm>
            <a:off x="936960" y="3945120"/>
            <a:ext cx="2288142"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16" name="Google Shape;516;g2bbf2f46c1d_1_1731"/>
          <p:cNvSpPr/>
          <p:nvPr/>
        </p:nvSpPr>
        <p:spPr>
          <a:xfrm>
            <a:off x="-144480" y="3945120"/>
            <a:ext cx="1017576"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17" name="Google Shape;517;g2bbf2f46c1d_1_1731"/>
          <p:cNvSpPr/>
          <p:nvPr/>
        </p:nvSpPr>
        <p:spPr>
          <a:xfrm>
            <a:off x="831840" y="5119200"/>
            <a:ext cx="82500" cy="82500"/>
          </a:xfrm>
          <a:prstGeom prst="ellipse">
            <a:avLst/>
          </a:prstGeom>
          <a:solidFill>
            <a:srgbClr val="6AAA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518" name="Google Shape;518;g2bbf2f46c1d_1_1731"/>
          <p:cNvGrpSpPr/>
          <p:nvPr/>
        </p:nvGrpSpPr>
        <p:grpSpPr>
          <a:xfrm>
            <a:off x="602385" y="3681988"/>
            <a:ext cx="554386" cy="2154666"/>
            <a:chOff x="451800" y="2761560"/>
            <a:chExt cx="415800" cy="1616040"/>
          </a:xfrm>
        </p:grpSpPr>
        <p:sp>
          <p:nvSpPr>
            <p:cNvPr id="519" name="Google Shape;519;g2bbf2f46c1d_1_1731"/>
            <p:cNvSpPr/>
            <p:nvPr/>
          </p:nvSpPr>
          <p:spPr>
            <a:xfrm>
              <a:off x="607680" y="2911320"/>
              <a:ext cx="94800" cy="94800"/>
            </a:xfrm>
            <a:prstGeom prst="ellipse">
              <a:avLst/>
            </a:prstGeom>
            <a:solidFill>
              <a:srgbClr val="FFDF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0" name="Google Shape;520;g2bbf2f46c1d_1_1731"/>
            <p:cNvSpPr/>
            <p:nvPr/>
          </p:nvSpPr>
          <p:spPr>
            <a:xfrm>
              <a:off x="563760" y="2867040"/>
              <a:ext cx="183000" cy="183000"/>
            </a:xfrm>
            <a:prstGeom prst="ellipse">
              <a:avLst/>
            </a:prstGeom>
            <a:noFill/>
            <a:ln w="12600" cap="flat" cmpd="sng">
              <a:solidFill>
                <a:srgbClr val="FFDF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1" name="Google Shape;521;g2bbf2f46c1d_1_1731"/>
            <p:cNvSpPr/>
            <p:nvPr/>
          </p:nvSpPr>
          <p:spPr>
            <a:xfrm>
              <a:off x="506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2" name="Google Shape;522;g2bbf2f46c1d_1_1731"/>
            <p:cNvSpPr/>
            <p:nvPr/>
          </p:nvSpPr>
          <p:spPr>
            <a:xfrm rot="10800000">
              <a:off x="654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23" name="Google Shape;523;g2bbf2f46c1d_1_1731"/>
            <p:cNvSpPr/>
            <p:nvPr/>
          </p:nvSpPr>
          <p:spPr>
            <a:xfrm>
              <a:off x="451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524" name="Google Shape;524;g2bbf2f46c1d_1_1731"/>
          <p:cNvGrpSpPr/>
          <p:nvPr/>
        </p:nvGrpSpPr>
        <p:grpSpPr>
          <a:xfrm>
            <a:off x="3011448" y="1893049"/>
            <a:ext cx="554386" cy="2328926"/>
            <a:chOff x="2258640" y="1419822"/>
            <a:chExt cx="415800" cy="1746738"/>
          </a:xfrm>
        </p:grpSpPr>
        <p:sp>
          <p:nvSpPr>
            <p:cNvPr id="525" name="Google Shape;525;g2bbf2f46c1d_1_1731"/>
            <p:cNvSpPr/>
            <p:nvPr/>
          </p:nvSpPr>
          <p:spPr>
            <a:xfrm rot="10800000">
              <a:off x="2466342" y="1419822"/>
              <a:ext cx="378" cy="1499418"/>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26" name="Google Shape;526;g2bbf2f46c1d_1_1731"/>
            <p:cNvSpPr/>
            <p:nvPr/>
          </p:nvSpPr>
          <p:spPr>
            <a:xfrm>
              <a:off x="2419200" y="2911320"/>
              <a:ext cx="94800" cy="94800"/>
            </a:xfrm>
            <a:prstGeom prst="ellipse">
              <a:avLst/>
            </a:prstGeom>
            <a:solidFill>
              <a:srgbClr val="FF6B3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7" name="Google Shape;527;g2bbf2f46c1d_1_1731"/>
            <p:cNvSpPr/>
            <p:nvPr/>
          </p:nvSpPr>
          <p:spPr>
            <a:xfrm>
              <a:off x="2374920" y="2867040"/>
              <a:ext cx="183000" cy="183000"/>
            </a:xfrm>
            <a:prstGeom prst="ellipse">
              <a:avLst/>
            </a:prstGeom>
            <a:noFill/>
            <a:ln w="12600" cap="flat" cmpd="sng">
              <a:solidFill>
                <a:srgbClr val="FF6B3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8" name="Google Shape;528;g2bbf2f46c1d_1_1731"/>
            <p:cNvSpPr/>
            <p:nvPr/>
          </p:nvSpPr>
          <p:spPr>
            <a:xfrm>
              <a:off x="2318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29" name="Google Shape;529;g2bbf2f46c1d_1_1731"/>
            <p:cNvSpPr/>
            <p:nvPr/>
          </p:nvSpPr>
          <p:spPr>
            <a:xfrm>
              <a:off x="2258640" y="2750760"/>
              <a:ext cx="415800" cy="415800"/>
            </a:xfrm>
            <a:prstGeom prst="arc">
              <a:avLst>
                <a:gd name="adj1" fmla="val 10876096"/>
                <a:gd name="adj2" fmla="val 1629504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530" name="Google Shape;530;g2bbf2f46c1d_1_1731"/>
          <p:cNvSpPr/>
          <p:nvPr/>
        </p:nvSpPr>
        <p:spPr>
          <a:xfrm>
            <a:off x="-22560" y="6304800"/>
            <a:ext cx="12255900" cy="573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grpSp>
        <p:nvGrpSpPr>
          <p:cNvPr id="531" name="Google Shape;531;g2bbf2f46c1d_1_1731"/>
          <p:cNvGrpSpPr/>
          <p:nvPr/>
        </p:nvGrpSpPr>
        <p:grpSpPr>
          <a:xfrm>
            <a:off x="11192074" y="0"/>
            <a:ext cx="1041400" cy="6858000"/>
            <a:chOff x="8114930" y="0"/>
            <a:chExt cx="1041400" cy="6858000"/>
          </a:xfrm>
        </p:grpSpPr>
        <p:pic>
          <p:nvPicPr>
            <p:cNvPr id="532" name="Google Shape;532;g2bbf2f46c1d_1_1731"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533" name="Google Shape;533;g2bbf2f46c1d_1_1731"/>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500" b="0" i="0" u="none" strike="noStrike" cap="none">
                  <a:solidFill>
                    <a:srgbClr val="0031A2"/>
                  </a:solidFill>
                  <a:latin typeface="Arial"/>
                  <a:ea typeface="Arial"/>
                  <a:cs typeface="Arial"/>
                  <a:sym typeface="Arial"/>
                </a:rPr>
                <a:t>4</a:t>
              </a:fld>
              <a:endParaRPr sz="1500" b="0" i="0" u="none" strike="noStrike" cap="none">
                <a:solidFill>
                  <a:srgbClr val="0031A2"/>
                </a:solidFill>
                <a:latin typeface="Arial"/>
                <a:ea typeface="Arial"/>
                <a:cs typeface="Arial"/>
                <a:sym typeface="Arial"/>
              </a:endParaRPr>
            </a:p>
          </p:txBody>
        </p:sp>
        <p:pic>
          <p:nvPicPr>
            <p:cNvPr id="534" name="Google Shape;534;g2bbf2f46c1d_1_1731"/>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535" name="Google Shape;535;g2bbf2f46c1d_1_1731"/>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500" b="0" i="0" u="none" strike="noStrike" cap="none">
                <a:solidFill>
                  <a:schemeClr val="lt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pic>
        <p:nvPicPr>
          <p:cNvPr id="536" name="Google Shape;536;g2bbf2f46c1d_1_1731"/>
          <p:cNvPicPr preferRelativeResize="0"/>
          <p:nvPr/>
        </p:nvPicPr>
        <p:blipFill rotWithShape="1">
          <a:blip r:embed="rId6">
            <a:alphaModFix/>
          </a:blip>
          <a:srcRect/>
          <a:stretch/>
        </p:blipFill>
        <p:spPr>
          <a:xfrm>
            <a:off x="3695733" y="6452128"/>
            <a:ext cx="4800533" cy="337245"/>
          </a:xfrm>
          <a:prstGeom prst="rect">
            <a:avLst/>
          </a:prstGeom>
          <a:noFill/>
          <a:ln>
            <a:noFill/>
          </a:ln>
        </p:spPr>
      </p:pic>
      <p:sp>
        <p:nvSpPr>
          <p:cNvPr id="537" name="Google Shape;537;g2bbf2f46c1d_1_1731"/>
          <p:cNvSpPr/>
          <p:nvPr/>
        </p:nvSpPr>
        <p:spPr>
          <a:xfrm>
            <a:off x="111225" y="3682000"/>
            <a:ext cx="3102300" cy="2261400"/>
          </a:xfrm>
          <a:prstGeom prst="roundRect">
            <a:avLst>
              <a:gd name="adj" fmla="val 16667"/>
            </a:avLst>
          </a:prstGeom>
          <a:noFill/>
          <a:ln w="38100" cap="flat" cmpd="sng">
            <a:solidFill>
              <a:srgbClr val="FFDF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2bbf2f46c1d_1_1731"/>
          <p:cNvSpPr/>
          <p:nvPr/>
        </p:nvSpPr>
        <p:spPr>
          <a:xfrm>
            <a:off x="431520" y="447840"/>
            <a:ext cx="9878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it-IT" sz="3200" b="1" i="0" u="none" strike="noStrike" cap="none">
                <a:solidFill>
                  <a:srgbClr val="24509A"/>
                </a:solidFill>
                <a:latin typeface="Arial"/>
                <a:ea typeface="Arial"/>
                <a:cs typeface="Arial"/>
                <a:sym typeface="Arial"/>
              </a:rPr>
              <a:t>Dalla L. n. 133/2008 </a:t>
            </a:r>
            <a:endParaRPr sz="3200" b="1" i="0" u="none" strike="noStrike" cap="none">
              <a:solidFill>
                <a:srgbClr val="24509A"/>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r>
              <a:rPr lang="it-IT" sz="3200" b="1" i="0" u="none" strike="noStrike" cap="none">
                <a:solidFill>
                  <a:srgbClr val="24509A"/>
                </a:solidFill>
                <a:latin typeface="Arial"/>
                <a:ea typeface="Arial"/>
                <a:cs typeface="Arial"/>
                <a:sym typeface="Arial"/>
              </a:rPr>
              <a:t>al D.P.R. n.160/2010</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24509A"/>
              </a:solidFill>
              <a:latin typeface="Arial"/>
              <a:ea typeface="Arial"/>
              <a:cs typeface="Arial"/>
              <a:sym typeface="Arial"/>
            </a:endParaRPr>
          </a:p>
        </p:txBody>
      </p:sp>
      <p:sp>
        <p:nvSpPr>
          <p:cNvPr id="539" name="Google Shape;539;g2bbf2f46c1d_1_1731"/>
          <p:cNvSpPr/>
          <p:nvPr/>
        </p:nvSpPr>
        <p:spPr>
          <a:xfrm>
            <a:off x="2603875" y="1926812"/>
            <a:ext cx="2737200" cy="2261400"/>
          </a:xfrm>
          <a:prstGeom prst="roundRect">
            <a:avLst>
              <a:gd name="adj" fmla="val 16667"/>
            </a:avLst>
          </a:prstGeom>
          <a:noFill/>
          <a:ln w="38100" cap="flat" cmpd="sng">
            <a:solidFill>
              <a:srgbClr val="FFDF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2bbf2f46c1d_1_1731"/>
          <p:cNvSpPr/>
          <p:nvPr/>
        </p:nvSpPr>
        <p:spPr>
          <a:xfrm>
            <a:off x="7378929" y="2333900"/>
            <a:ext cx="3182100" cy="12246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marR="0" lvl="0" indent="0" algn="just" rtl="0">
              <a:lnSpc>
                <a:spcPct val="90000"/>
              </a:lnSpc>
              <a:spcBef>
                <a:spcPts val="0"/>
              </a:spcBef>
              <a:spcAft>
                <a:spcPts val="0"/>
              </a:spcAft>
              <a:buClr>
                <a:schemeClr val="dk1"/>
              </a:buClr>
              <a:buSzPts val="1400"/>
              <a:buFont typeface="Arial"/>
              <a:buNone/>
            </a:pPr>
            <a:r>
              <a:rPr lang="it-IT" sz="1400" b="1" i="0" u="none" strike="noStrike" cap="none">
                <a:solidFill>
                  <a:schemeClr val="lt1"/>
                </a:solidFill>
                <a:latin typeface="Arial"/>
                <a:ea typeface="Arial"/>
                <a:cs typeface="Arial"/>
                <a:sym typeface="Arial"/>
              </a:rPr>
              <a:t>Risposta telematica unica e tempestiva in luogo di tutte le amministrazioni pubbliche coinvolte nel procedimento</a:t>
            </a:r>
            <a:endParaRPr sz="1400" b="1" i="0" u="none" strike="noStrike" cap="none">
              <a:solidFill>
                <a:schemeClr val="lt1"/>
              </a:solidFill>
              <a:latin typeface="Arial"/>
              <a:ea typeface="Arial"/>
              <a:cs typeface="Arial"/>
              <a:sym typeface="Arial"/>
            </a:endParaRPr>
          </a:p>
        </p:txBody>
      </p:sp>
      <p:cxnSp>
        <p:nvCxnSpPr>
          <p:cNvPr id="541" name="Google Shape;541;g2bbf2f46c1d_1_1731"/>
          <p:cNvCxnSpPr/>
          <p:nvPr/>
        </p:nvCxnSpPr>
        <p:spPr>
          <a:xfrm rot="10800000" flipH="1">
            <a:off x="5796367" y="2978025"/>
            <a:ext cx="1416600" cy="1200"/>
          </a:xfrm>
          <a:prstGeom prst="straightConnector1">
            <a:avLst/>
          </a:prstGeom>
          <a:noFill/>
          <a:ln w="38100" cap="flat" cmpd="sng">
            <a:solidFill>
              <a:schemeClr val="lt1"/>
            </a:solidFill>
            <a:prstDash val="solid"/>
            <a:round/>
            <a:headEnd type="none" w="sm" len="sm"/>
            <a:tailEnd type="triangle" w="med" len="med"/>
          </a:ln>
        </p:spPr>
      </p:cxnSp>
      <p:sp>
        <p:nvSpPr>
          <p:cNvPr id="542" name="Google Shape;542;g2bbf2f46c1d_1_1731"/>
          <p:cNvSpPr/>
          <p:nvPr/>
        </p:nvSpPr>
        <p:spPr>
          <a:xfrm>
            <a:off x="5179950" y="4362325"/>
            <a:ext cx="3444300" cy="3891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it-IT" sz="1400" b="1" i="0" u="none" strike="noStrike" cap="none">
                <a:solidFill>
                  <a:schemeClr val="lt1"/>
                </a:solidFill>
                <a:latin typeface="Arial"/>
                <a:ea typeface="Arial"/>
                <a:cs typeface="Arial"/>
                <a:sym typeface="Arial"/>
              </a:rPr>
              <a:t>Livelli essenziali delle prestazioni</a:t>
            </a:r>
            <a:endParaRPr sz="1400" b="1" i="0" u="none" strike="noStrike" cap="none">
              <a:solidFill>
                <a:schemeClr val="lt1"/>
              </a:solidFill>
              <a:latin typeface="Arial"/>
              <a:ea typeface="Arial"/>
              <a:cs typeface="Arial"/>
              <a:sym typeface="Arial"/>
            </a:endParaRPr>
          </a:p>
        </p:txBody>
      </p:sp>
      <p:sp>
        <p:nvSpPr>
          <p:cNvPr id="543" name="Google Shape;543;g2bbf2f46c1d_1_1731"/>
          <p:cNvSpPr/>
          <p:nvPr/>
        </p:nvSpPr>
        <p:spPr>
          <a:xfrm>
            <a:off x="5179825" y="4790325"/>
            <a:ext cx="3444300" cy="3891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it-IT" sz="1400" b="1" i="0" u="none" strike="noStrike" cap="none">
                <a:solidFill>
                  <a:schemeClr val="lt1"/>
                </a:solidFill>
                <a:latin typeface="Arial"/>
                <a:ea typeface="Arial"/>
                <a:cs typeface="Arial"/>
                <a:sym typeface="Arial"/>
              </a:rPr>
              <a:t>Semplificazione</a:t>
            </a:r>
            <a:endParaRPr sz="1400" b="0" i="0" u="none" strike="noStrike" cap="none">
              <a:solidFill>
                <a:srgbClr val="000000"/>
              </a:solidFill>
              <a:latin typeface="Arial"/>
              <a:ea typeface="Arial"/>
              <a:cs typeface="Arial"/>
              <a:sym typeface="Arial"/>
            </a:endParaRPr>
          </a:p>
        </p:txBody>
      </p:sp>
      <p:sp>
        <p:nvSpPr>
          <p:cNvPr id="544" name="Google Shape;544;g2bbf2f46c1d_1_1731"/>
          <p:cNvSpPr/>
          <p:nvPr/>
        </p:nvSpPr>
        <p:spPr>
          <a:xfrm>
            <a:off x="5180025" y="5218318"/>
            <a:ext cx="3444300" cy="389100"/>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it-IT" sz="1400" b="1" i="0" u="none" strike="noStrike" cap="none">
                <a:solidFill>
                  <a:schemeClr val="lt1"/>
                </a:solidFill>
                <a:latin typeface="Arial"/>
                <a:ea typeface="Arial"/>
                <a:cs typeface="Arial"/>
                <a:sym typeface="Arial"/>
              </a:rPr>
              <a:t>SUAP unico punto di accesso</a:t>
            </a:r>
            <a:endParaRPr sz="1400" b="1" i="0" u="none" strike="noStrike" cap="none">
              <a:solidFill>
                <a:schemeClr val="lt1"/>
              </a:solidFill>
              <a:latin typeface="Arial"/>
              <a:ea typeface="Arial"/>
              <a:cs typeface="Arial"/>
              <a:sym typeface="Arial"/>
            </a:endParaRPr>
          </a:p>
        </p:txBody>
      </p:sp>
      <p:cxnSp>
        <p:nvCxnSpPr>
          <p:cNvPr id="545" name="Google Shape;545;g2bbf2f46c1d_1_1731"/>
          <p:cNvCxnSpPr/>
          <p:nvPr/>
        </p:nvCxnSpPr>
        <p:spPr>
          <a:xfrm rot="10800000" flipH="1">
            <a:off x="3659667" y="4556875"/>
            <a:ext cx="1416600" cy="1200"/>
          </a:xfrm>
          <a:prstGeom prst="straightConnector1">
            <a:avLst/>
          </a:prstGeom>
          <a:noFill/>
          <a:ln w="38100" cap="flat" cmpd="sng">
            <a:solidFill>
              <a:schemeClr val="lt1"/>
            </a:solidFill>
            <a:prstDash val="solid"/>
            <a:round/>
            <a:headEnd type="none" w="sm" len="sm"/>
            <a:tailEnd type="triangle" w="med" len="med"/>
          </a:ln>
        </p:spPr>
      </p:cxnSp>
      <p:cxnSp>
        <p:nvCxnSpPr>
          <p:cNvPr id="546" name="Google Shape;546;g2bbf2f46c1d_1_1731"/>
          <p:cNvCxnSpPr/>
          <p:nvPr/>
        </p:nvCxnSpPr>
        <p:spPr>
          <a:xfrm rot="10800000" flipH="1">
            <a:off x="3659667" y="5014075"/>
            <a:ext cx="1416600" cy="1200"/>
          </a:xfrm>
          <a:prstGeom prst="straightConnector1">
            <a:avLst/>
          </a:prstGeom>
          <a:noFill/>
          <a:ln w="38100" cap="flat" cmpd="sng">
            <a:solidFill>
              <a:schemeClr val="lt1"/>
            </a:solidFill>
            <a:prstDash val="solid"/>
            <a:round/>
            <a:headEnd type="none" w="sm" len="sm"/>
            <a:tailEnd type="triangle" w="med" len="med"/>
          </a:ln>
        </p:spPr>
      </p:cxnSp>
      <p:cxnSp>
        <p:nvCxnSpPr>
          <p:cNvPr id="547" name="Google Shape;547;g2bbf2f46c1d_1_1731"/>
          <p:cNvCxnSpPr/>
          <p:nvPr/>
        </p:nvCxnSpPr>
        <p:spPr>
          <a:xfrm rot="10800000" flipH="1">
            <a:off x="3659667" y="5395075"/>
            <a:ext cx="1416600" cy="1200"/>
          </a:xfrm>
          <a:prstGeom prst="straightConnector1">
            <a:avLst/>
          </a:prstGeom>
          <a:noFill/>
          <a:ln w="38100" cap="flat" cmpd="sng">
            <a:solidFill>
              <a:schemeClr val="lt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pic>
        <p:nvPicPr>
          <p:cNvPr id="1558" name="Google Shape;1558;g2bbf2f46c1d_1_2719"/>
          <p:cNvPicPr preferRelativeResize="0"/>
          <p:nvPr/>
        </p:nvPicPr>
        <p:blipFill rotWithShape="1">
          <a:blip r:embed="rId3">
            <a:alphaModFix/>
          </a:blip>
          <a:srcRect/>
          <a:stretch/>
        </p:blipFill>
        <p:spPr>
          <a:xfrm>
            <a:off x="3695733" y="6452128"/>
            <a:ext cx="4800533" cy="337245"/>
          </a:xfrm>
          <a:prstGeom prst="rect">
            <a:avLst/>
          </a:prstGeom>
          <a:noFill/>
          <a:ln>
            <a:noFill/>
          </a:ln>
        </p:spPr>
      </p:pic>
      <p:grpSp>
        <p:nvGrpSpPr>
          <p:cNvPr id="1559" name="Google Shape;1559;g2bbf2f46c1d_1_2719"/>
          <p:cNvGrpSpPr/>
          <p:nvPr/>
        </p:nvGrpSpPr>
        <p:grpSpPr>
          <a:xfrm>
            <a:off x="11150607" y="0"/>
            <a:ext cx="1041400" cy="6858000"/>
            <a:chOff x="8114930" y="0"/>
            <a:chExt cx="1041400" cy="6858000"/>
          </a:xfrm>
        </p:grpSpPr>
        <p:pic>
          <p:nvPicPr>
            <p:cNvPr id="1560" name="Google Shape;1560;g2bbf2f46c1d_1_2719"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1561" name="Google Shape;1561;g2bbf2f46c1d_1_2719"/>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40</a:t>
              </a:fld>
              <a:endParaRPr sz="1300" b="0" i="0" u="none" strike="noStrike" cap="none">
                <a:solidFill>
                  <a:srgbClr val="0031A2"/>
                </a:solidFill>
                <a:latin typeface="Arial"/>
                <a:ea typeface="Arial"/>
                <a:cs typeface="Arial"/>
                <a:sym typeface="Arial"/>
              </a:endParaRPr>
            </a:p>
          </p:txBody>
        </p:sp>
        <p:pic>
          <p:nvPicPr>
            <p:cNvPr id="1562" name="Google Shape;1562;g2bbf2f46c1d_1_2719"/>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1563" name="Google Shape;1563;g2bbf2f46c1d_1_2719"/>
          <p:cNvSpPr txBox="1"/>
          <p:nvPr/>
        </p:nvSpPr>
        <p:spPr>
          <a:xfrm>
            <a:off x="160950" y="735475"/>
            <a:ext cx="11228700" cy="738900"/>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highlight>
                  <a:schemeClr val="lt1"/>
                </a:highlight>
                <a:latin typeface="Arial"/>
                <a:ea typeface="Arial"/>
                <a:cs typeface="Arial"/>
                <a:sym typeface="Arial"/>
              </a:rPr>
              <a:t>Il Portale P.A. fornisce informazioni relative al progetto PNRR M1C1, subinvestimento 2.2.3, "Digitalizzazione delle procedure per edilizia ed attività produttive e operatività degli sportelli unici". </a:t>
            </a:r>
            <a:endParaRPr sz="1600" b="0" i="0" u="none" strike="noStrike" cap="none">
              <a:solidFill>
                <a:schemeClr val="dk1"/>
              </a:solidFill>
              <a:latin typeface="Arial"/>
              <a:ea typeface="Arial"/>
              <a:cs typeface="Arial"/>
              <a:sym typeface="Arial"/>
            </a:endParaRPr>
          </a:p>
        </p:txBody>
      </p:sp>
      <p:sp>
        <p:nvSpPr>
          <p:cNvPr id="1564" name="Google Shape;1564;g2bbf2f46c1d_1_2719"/>
          <p:cNvSpPr txBox="1"/>
          <p:nvPr/>
        </p:nvSpPr>
        <p:spPr>
          <a:xfrm>
            <a:off x="152392" y="76208"/>
            <a:ext cx="10762800" cy="738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Portale informativo per le P.A.</a:t>
            </a:r>
            <a:endParaRPr sz="1900" b="0" i="0" u="none" strike="noStrike" cap="none">
              <a:solidFill>
                <a:srgbClr val="000000"/>
              </a:solidFill>
              <a:latin typeface="Arial"/>
              <a:ea typeface="Arial"/>
              <a:cs typeface="Arial"/>
              <a:sym typeface="Arial"/>
            </a:endParaRPr>
          </a:p>
        </p:txBody>
      </p:sp>
      <p:pic>
        <p:nvPicPr>
          <p:cNvPr id="1565" name="Google Shape;1565;g2bbf2f46c1d_1_2719"/>
          <p:cNvPicPr preferRelativeResize="0"/>
          <p:nvPr/>
        </p:nvPicPr>
        <p:blipFill rotWithShape="1">
          <a:blip r:embed="rId6">
            <a:alphaModFix/>
          </a:blip>
          <a:srcRect/>
          <a:stretch/>
        </p:blipFill>
        <p:spPr>
          <a:xfrm>
            <a:off x="206742" y="1470783"/>
            <a:ext cx="6720000" cy="4560002"/>
          </a:xfrm>
          <a:prstGeom prst="rect">
            <a:avLst/>
          </a:prstGeom>
          <a:noFill/>
          <a:ln>
            <a:noFill/>
          </a:ln>
        </p:spPr>
      </p:pic>
      <p:sp>
        <p:nvSpPr>
          <p:cNvPr id="1566" name="Google Shape;1566;g2bbf2f46c1d_1_2719"/>
          <p:cNvSpPr/>
          <p:nvPr/>
        </p:nvSpPr>
        <p:spPr>
          <a:xfrm>
            <a:off x="5747717" y="5584551"/>
            <a:ext cx="1290300" cy="593700"/>
          </a:xfrm>
          <a:prstGeom prst="roundRect">
            <a:avLst>
              <a:gd name="adj" fmla="val 16667"/>
            </a:avLst>
          </a:prstGeom>
          <a:noFill/>
          <a:ln w="2857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67" name="Google Shape;1567;g2bbf2f46c1d_1_2719"/>
          <p:cNvSpPr/>
          <p:nvPr/>
        </p:nvSpPr>
        <p:spPr>
          <a:xfrm>
            <a:off x="7371200" y="1773575"/>
            <a:ext cx="3360000" cy="24000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dk1"/>
              </a:buClr>
              <a:buSzPts val="1500"/>
              <a:buFont typeface="Arial"/>
              <a:buNone/>
            </a:pPr>
            <a:r>
              <a:rPr lang="it-IT" sz="1600" b="0" i="0" u="none" strike="noStrike" cap="none">
                <a:solidFill>
                  <a:schemeClr val="dk1"/>
                </a:solidFill>
                <a:latin typeface="Arial"/>
                <a:ea typeface="Arial"/>
                <a:cs typeface="Arial"/>
                <a:sym typeface="Arial"/>
              </a:rPr>
              <a:t>Il servizio offre agli utenti funzioni self care per la ricerca in autonomia di informazioni e consente di contattare il Team diffusione compilando un </a:t>
            </a:r>
            <a:r>
              <a:rPr lang="it-IT" sz="1600" b="0" i="1" u="none" strike="noStrike" cap="none">
                <a:solidFill>
                  <a:schemeClr val="dk1"/>
                </a:solidFill>
                <a:latin typeface="Arial"/>
                <a:ea typeface="Arial"/>
                <a:cs typeface="Arial"/>
                <a:sym typeface="Arial"/>
              </a:rPr>
              <a:t>webform</a:t>
            </a:r>
            <a:r>
              <a:rPr lang="it-IT" sz="1600" b="0" i="0" u="none" strike="noStrike" cap="none">
                <a:solidFill>
                  <a:schemeClr val="dk1"/>
                </a:solidFill>
                <a:latin typeface="Arial"/>
                <a:ea typeface="Arial"/>
                <a:cs typeface="Arial"/>
                <a:sym typeface="Arial"/>
              </a:rPr>
              <a:t> dedicato, dalla sezione “</a:t>
            </a:r>
            <a:r>
              <a:rPr lang="it-IT" sz="1600" b="1" i="0" u="none" strike="noStrike" cap="none">
                <a:solidFill>
                  <a:schemeClr val="dk1"/>
                </a:solidFill>
                <a:latin typeface="Arial"/>
                <a:ea typeface="Arial"/>
                <a:cs typeface="Arial"/>
                <a:sym typeface="Arial"/>
              </a:rPr>
              <a:t>Contattaci</a:t>
            </a:r>
            <a:r>
              <a:rPr lang="it-IT" sz="1600" b="0" i="0" u="none" strike="noStrike" cap="none">
                <a:solidFill>
                  <a:schemeClr val="dk1"/>
                </a:solidFill>
                <a:latin typeface="Arial"/>
                <a:ea typeface="Arial"/>
                <a:cs typeface="Arial"/>
                <a:sym typeface="Arial"/>
              </a:rPr>
              <a:t>”.</a:t>
            </a:r>
            <a:endParaRPr sz="900" b="0" i="0" u="none" strike="noStrike" cap="none">
              <a:solidFill>
                <a:schemeClr val="dk1"/>
              </a:solidFill>
              <a:latin typeface="Arial"/>
              <a:ea typeface="Arial"/>
              <a:cs typeface="Arial"/>
              <a:sym typeface="Arial"/>
            </a:endParaRPr>
          </a:p>
        </p:txBody>
      </p:sp>
      <p:sp>
        <p:nvSpPr>
          <p:cNvPr id="1568" name="Google Shape;1568;g2bbf2f46c1d_1_2719"/>
          <p:cNvSpPr/>
          <p:nvPr/>
        </p:nvSpPr>
        <p:spPr>
          <a:xfrm>
            <a:off x="9693050" y="3867050"/>
            <a:ext cx="2400000" cy="1920000"/>
          </a:xfrm>
          <a:prstGeom prst="roundRect">
            <a:avLst>
              <a:gd name="adj" fmla="val 16667"/>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569" name="Google Shape;1569;g2bbf2f46c1d_1_2719"/>
          <p:cNvSpPr txBox="1"/>
          <p:nvPr/>
        </p:nvSpPr>
        <p:spPr>
          <a:xfrm>
            <a:off x="9693067" y="3867050"/>
            <a:ext cx="24000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it-IT" sz="1300" b="0" i="0" u="none" strike="noStrike" cap="none">
                <a:solidFill>
                  <a:schemeClr val="dk1"/>
                </a:solidFill>
                <a:latin typeface="Arial"/>
                <a:ea typeface="Arial"/>
                <a:cs typeface="Arial"/>
                <a:sym typeface="Arial"/>
              </a:rPr>
              <a:t>La navigazione sul Portale consente di:</a:t>
            </a:r>
            <a:endParaRPr sz="13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300"/>
              <a:buFont typeface="Arial"/>
              <a:buChar char="●"/>
            </a:pPr>
            <a:r>
              <a:rPr lang="it-IT" sz="1300" b="0" i="0" u="none" strike="noStrike" cap="none">
                <a:solidFill>
                  <a:schemeClr val="dk1"/>
                </a:solidFill>
                <a:latin typeface="Arial"/>
                <a:ea typeface="Arial"/>
                <a:cs typeface="Arial"/>
                <a:sym typeface="Arial"/>
              </a:rPr>
              <a:t>consultare le FAQ in evidenza</a:t>
            </a:r>
            <a:endParaRPr sz="13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300"/>
              <a:buFont typeface="Arial"/>
              <a:buChar char="●"/>
            </a:pPr>
            <a:r>
              <a:rPr lang="it-IT" sz="1300" b="0" i="0" u="none" strike="noStrike" cap="none">
                <a:solidFill>
                  <a:schemeClr val="dk1"/>
                </a:solidFill>
                <a:latin typeface="Arial"/>
                <a:ea typeface="Arial"/>
                <a:cs typeface="Arial"/>
                <a:sym typeface="Arial"/>
              </a:rPr>
              <a:t>effettuare una ricerca per parola chiave</a:t>
            </a:r>
            <a:endParaRPr sz="13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300"/>
              <a:buFont typeface="Arial"/>
              <a:buChar char="●"/>
            </a:pPr>
            <a:r>
              <a:rPr lang="it-IT" sz="1300" b="0" i="0" u="none" strike="noStrike" cap="none">
                <a:solidFill>
                  <a:schemeClr val="dk1"/>
                </a:solidFill>
                <a:latin typeface="Arial"/>
                <a:ea typeface="Arial"/>
                <a:cs typeface="Arial"/>
                <a:sym typeface="Arial"/>
              </a:rPr>
              <a:t>consultare le categorie predisposte </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g2bbf2f46c1d_1_2734"/>
          <p:cNvGrpSpPr/>
          <p:nvPr/>
        </p:nvGrpSpPr>
        <p:grpSpPr>
          <a:xfrm>
            <a:off x="11150599" y="0"/>
            <a:ext cx="1041400" cy="6858000"/>
            <a:chOff x="8114930" y="0"/>
            <a:chExt cx="1041400" cy="6858000"/>
          </a:xfrm>
        </p:grpSpPr>
        <p:pic>
          <p:nvPicPr>
            <p:cNvPr id="1575" name="Google Shape;1575;g2bbf2f46c1d_1_2734"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1576" name="Google Shape;1576;g2bbf2f46c1d_1_2734"/>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41</a:t>
              </a:fld>
              <a:endParaRPr sz="1300" b="0" i="0" u="none" strike="noStrike" cap="none">
                <a:solidFill>
                  <a:srgbClr val="0031A2"/>
                </a:solidFill>
                <a:latin typeface="Arial"/>
                <a:ea typeface="Arial"/>
                <a:cs typeface="Arial"/>
                <a:sym typeface="Arial"/>
              </a:endParaRPr>
            </a:p>
          </p:txBody>
        </p:sp>
        <p:pic>
          <p:nvPicPr>
            <p:cNvPr id="1577" name="Google Shape;1577;g2bbf2f46c1d_1_2734"/>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1578" name="Google Shape;1578;g2bbf2f46c1d_1_2734"/>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579" name="Google Shape;1579;g2bbf2f46c1d_1_2734"/>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580" name="Google Shape;1580;g2bbf2f46c1d_1_2734"/>
          <p:cNvSpPr txBox="1"/>
          <p:nvPr/>
        </p:nvSpPr>
        <p:spPr>
          <a:xfrm>
            <a:off x="181667" y="152400"/>
            <a:ext cx="103452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Portale Catalogo SSU</a:t>
            </a:r>
            <a:endParaRPr sz="1500" b="0" i="0" u="none" strike="noStrike" cap="none">
              <a:solidFill>
                <a:srgbClr val="000000"/>
              </a:solidFill>
              <a:latin typeface="Arial"/>
              <a:ea typeface="Arial"/>
              <a:cs typeface="Arial"/>
              <a:sym typeface="Arial"/>
            </a:endParaRPr>
          </a:p>
        </p:txBody>
      </p:sp>
      <p:pic>
        <p:nvPicPr>
          <p:cNvPr id="1581" name="Google Shape;1581;g2bbf2f46c1d_1_2734"/>
          <p:cNvPicPr preferRelativeResize="0"/>
          <p:nvPr/>
        </p:nvPicPr>
        <p:blipFill rotWithShape="1">
          <a:blip r:embed="rId6">
            <a:alphaModFix/>
          </a:blip>
          <a:srcRect/>
          <a:stretch/>
        </p:blipFill>
        <p:spPr>
          <a:xfrm>
            <a:off x="5421850" y="2384099"/>
            <a:ext cx="4800000" cy="1680000"/>
          </a:xfrm>
          <a:prstGeom prst="rect">
            <a:avLst/>
          </a:prstGeom>
          <a:noFill/>
          <a:ln>
            <a:noFill/>
          </a:ln>
        </p:spPr>
      </p:pic>
      <p:sp>
        <p:nvSpPr>
          <p:cNvPr id="1582" name="Google Shape;1582;g2bbf2f46c1d_1_2734"/>
          <p:cNvSpPr/>
          <p:nvPr/>
        </p:nvSpPr>
        <p:spPr>
          <a:xfrm>
            <a:off x="1211100" y="2308325"/>
            <a:ext cx="3282000" cy="1992600"/>
          </a:xfrm>
          <a:prstGeom prst="round1Rect">
            <a:avLst>
              <a:gd name="adj" fmla="val 16667"/>
            </a:avLst>
          </a:prstGeom>
          <a:solidFill>
            <a:srgbClr val="769FB6"/>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it-IT" sz="2300" b="0" i="0" u="none" strike="noStrike" cap="none">
                <a:solidFill>
                  <a:schemeClr val="lt1"/>
                </a:solidFill>
                <a:latin typeface="Arial"/>
                <a:ea typeface="Arial"/>
                <a:cs typeface="Arial"/>
                <a:sym typeface="Arial"/>
              </a:rPr>
              <a:t>Il Portale Catalogo </a:t>
            </a:r>
            <a:r>
              <a:rPr lang="it-IT" sz="2300" b="1" i="0" u="none" strike="noStrike" cap="none">
                <a:solidFill>
                  <a:schemeClr val="lt1"/>
                </a:solidFill>
                <a:latin typeface="Arial"/>
                <a:ea typeface="Arial"/>
                <a:cs typeface="Arial"/>
                <a:sym typeface="Arial"/>
              </a:rPr>
              <a:t>SSU</a:t>
            </a:r>
            <a:r>
              <a:rPr lang="it-IT" sz="2300" b="0" i="0" u="none" strike="noStrike" cap="none">
                <a:solidFill>
                  <a:schemeClr val="lt1"/>
                </a:solidFill>
                <a:latin typeface="Arial"/>
                <a:ea typeface="Arial"/>
                <a:cs typeface="Arial"/>
                <a:sym typeface="Arial"/>
              </a:rPr>
              <a:t> fornirà supporto e assistenza alle P.A. utenti del servizio Catalogo SSU.</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pic>
        <p:nvPicPr>
          <p:cNvPr id="1587" name="Google Shape;1587;g2bbf2f46c1d_1_2746"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1588" name="Google Shape;1588;g2bbf2f46c1d_1_2746"/>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1589" name="Google Shape;1589;g2bbf2f46c1d_1_2746"/>
          <p:cNvSpPr/>
          <p:nvPr/>
        </p:nvSpPr>
        <p:spPr>
          <a:xfrm>
            <a:off x="2060160" y="18345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endParaRPr sz="3200" b="0" i="0" u="none" strike="noStrike" cap="none">
              <a:solidFill>
                <a:srgbClr val="000000"/>
              </a:solidFill>
              <a:latin typeface="Arial"/>
              <a:ea typeface="Arial"/>
              <a:cs typeface="Arial"/>
              <a:sym typeface="Arial"/>
            </a:endParaRPr>
          </a:p>
        </p:txBody>
      </p:sp>
      <p:sp>
        <p:nvSpPr>
          <p:cNvPr id="1590" name="Google Shape;1590;g2bbf2f46c1d_1_2746"/>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g2bbf2f46c1d_1_2746"/>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592" name="Google Shape;1592;g2bbf2f46c1d_1_2746"/>
          <p:cNvPicPr preferRelativeResize="0"/>
          <p:nvPr/>
        </p:nvPicPr>
        <p:blipFill rotWithShape="1">
          <a:blip r:embed="rId4">
            <a:alphaModFix/>
          </a:blip>
          <a:srcRect/>
          <a:stretch/>
        </p:blipFill>
        <p:spPr>
          <a:xfrm>
            <a:off x="3695733" y="6452128"/>
            <a:ext cx="4800533" cy="337245"/>
          </a:xfrm>
          <a:prstGeom prst="rect">
            <a:avLst/>
          </a:prstGeom>
          <a:noFill/>
          <a:ln>
            <a:noFill/>
          </a:ln>
        </p:spPr>
      </p:pic>
      <p:sp>
        <p:nvSpPr>
          <p:cNvPr id="1593" name="Google Shape;1593;g2bbf2f46c1d_1_2746"/>
          <p:cNvSpPr/>
          <p:nvPr/>
        </p:nvSpPr>
        <p:spPr>
          <a:xfrm>
            <a:off x="2060154" y="2031238"/>
            <a:ext cx="56856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000" b="1" i="0" u="none" strike="noStrike" cap="none">
                <a:solidFill>
                  <a:srgbClr val="FFFFFF"/>
                </a:solidFill>
                <a:latin typeface="Arial"/>
                <a:ea typeface="Arial"/>
                <a:cs typeface="Arial"/>
                <a:sym typeface="Arial"/>
              </a:rPr>
              <a:t>Prossimi Passi</a:t>
            </a:r>
            <a:endParaRPr sz="6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400"/>
              <a:buFont typeface="Arial"/>
              <a:buNone/>
            </a:pP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pic>
        <p:nvPicPr>
          <p:cNvPr id="1599" name="Google Shape;1599;g2bbf2f46c1d_1_2757" descr="angoli-bianchi-bordino.eps"/>
          <p:cNvPicPr preferRelativeResize="0"/>
          <p:nvPr/>
        </p:nvPicPr>
        <p:blipFill rotWithShape="1">
          <a:blip r:embed="rId3">
            <a:alphaModFix/>
          </a:blip>
          <a:srcRect/>
          <a:stretch/>
        </p:blipFill>
        <p:spPr>
          <a:xfrm>
            <a:off x="11192074" y="0"/>
            <a:ext cx="1041400" cy="6858000"/>
          </a:xfrm>
          <a:prstGeom prst="rect">
            <a:avLst/>
          </a:prstGeom>
          <a:noFill/>
          <a:ln>
            <a:noFill/>
          </a:ln>
        </p:spPr>
      </p:pic>
      <p:sp>
        <p:nvSpPr>
          <p:cNvPr id="1600" name="Google Shape;1600;g2bbf2f46c1d_1_2757"/>
          <p:cNvSpPr txBox="1"/>
          <p:nvPr/>
        </p:nvSpPr>
        <p:spPr>
          <a:xfrm>
            <a:off x="11797819"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43</a:t>
            </a:fld>
            <a:endParaRPr sz="1300" b="0" i="0" u="none" strike="noStrike" cap="none">
              <a:solidFill>
                <a:srgbClr val="0031A2"/>
              </a:solidFill>
              <a:latin typeface="Arial"/>
              <a:ea typeface="Arial"/>
              <a:cs typeface="Arial"/>
              <a:sym typeface="Arial"/>
            </a:endParaRPr>
          </a:p>
        </p:txBody>
      </p:sp>
      <p:pic>
        <p:nvPicPr>
          <p:cNvPr id="1601" name="Google Shape;1601;g2bbf2f46c1d_1_2757"/>
          <p:cNvPicPr preferRelativeResize="0"/>
          <p:nvPr/>
        </p:nvPicPr>
        <p:blipFill rotWithShape="1">
          <a:blip r:embed="rId4">
            <a:alphaModFix/>
          </a:blip>
          <a:srcRect/>
          <a:stretch/>
        </p:blipFill>
        <p:spPr>
          <a:xfrm>
            <a:off x="11409114" y="138479"/>
            <a:ext cx="718352" cy="443905"/>
          </a:xfrm>
          <a:prstGeom prst="rect">
            <a:avLst/>
          </a:prstGeom>
          <a:noFill/>
          <a:ln>
            <a:noFill/>
          </a:ln>
        </p:spPr>
      </p:pic>
      <p:sp>
        <p:nvSpPr>
          <p:cNvPr id="1602" name="Google Shape;1602;g2bbf2f46c1d_1_2757"/>
          <p:cNvSpPr/>
          <p:nvPr/>
        </p:nvSpPr>
        <p:spPr>
          <a:xfrm>
            <a:off x="1480869" y="6397446"/>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603" name="Google Shape;1603;g2bbf2f46c1d_1_2757"/>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1604" name="Google Shape;1604;g2bbf2f46c1d_1_2757"/>
          <p:cNvSpPr/>
          <p:nvPr/>
        </p:nvSpPr>
        <p:spPr>
          <a:xfrm>
            <a:off x="322050" y="360275"/>
            <a:ext cx="104289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Relazione tra Enti coinvolti e Catalogo </a:t>
            </a:r>
            <a:endParaRPr sz="3200" b="1" i="0" u="none" strike="noStrike" cap="none">
              <a:solidFill>
                <a:srgbClr val="24509A"/>
              </a:solidFill>
              <a:latin typeface="Arial"/>
              <a:ea typeface="Arial"/>
              <a:cs typeface="Arial"/>
              <a:sym typeface="Arial"/>
            </a:endParaRPr>
          </a:p>
        </p:txBody>
      </p:sp>
      <p:sp>
        <p:nvSpPr>
          <p:cNvPr id="1605" name="Google Shape;1605;g2bbf2f46c1d_1_2757"/>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g2bbf2f46c1d_1_2757"/>
          <p:cNvSpPr txBox="1"/>
          <p:nvPr/>
        </p:nvSpPr>
        <p:spPr>
          <a:xfrm>
            <a:off x="610500" y="4178012"/>
            <a:ext cx="3385800" cy="705600"/>
          </a:xfrm>
          <a:prstGeom prst="rect">
            <a:avLst/>
          </a:prstGeom>
          <a:no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it-IT" sz="4000" b="1" i="0" u="none" strike="noStrike" cap="none">
                <a:solidFill>
                  <a:schemeClr val="lt1"/>
                </a:solidFill>
                <a:latin typeface="Arial"/>
                <a:ea typeface="Arial"/>
                <a:cs typeface="Arial"/>
                <a:sym typeface="Arial"/>
              </a:rPr>
              <a:t>Componenti </a:t>
            </a:r>
            <a:endParaRPr sz="4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it-IT" sz="4000" b="1" i="0" u="none" strike="noStrike" cap="none">
                <a:solidFill>
                  <a:schemeClr val="lt1"/>
                </a:solidFill>
                <a:latin typeface="Arial"/>
                <a:ea typeface="Arial"/>
                <a:cs typeface="Arial"/>
                <a:sym typeface="Arial"/>
              </a:rPr>
              <a:t>Informatiche </a:t>
            </a:r>
            <a:endParaRPr sz="5900" b="1" i="0" u="none" strike="noStrike" cap="none">
              <a:solidFill>
                <a:schemeClr val="lt1"/>
              </a:solidFill>
              <a:latin typeface="Arial"/>
              <a:ea typeface="Arial"/>
              <a:cs typeface="Arial"/>
              <a:sym typeface="Arial"/>
            </a:endParaRPr>
          </a:p>
        </p:txBody>
      </p:sp>
      <p:grpSp>
        <p:nvGrpSpPr>
          <p:cNvPr id="1607" name="Google Shape;1607;g2bbf2f46c1d_1_2757"/>
          <p:cNvGrpSpPr/>
          <p:nvPr/>
        </p:nvGrpSpPr>
        <p:grpSpPr>
          <a:xfrm>
            <a:off x="3695725" y="1708650"/>
            <a:ext cx="8012400" cy="1655400"/>
            <a:chOff x="3695725" y="1708650"/>
            <a:chExt cx="8012400" cy="1655400"/>
          </a:xfrm>
        </p:grpSpPr>
        <p:sp>
          <p:nvSpPr>
            <p:cNvPr id="1608" name="Google Shape;1608;g2bbf2f46c1d_1_2757"/>
            <p:cNvSpPr/>
            <p:nvPr/>
          </p:nvSpPr>
          <p:spPr>
            <a:xfrm>
              <a:off x="3695725" y="1740800"/>
              <a:ext cx="8012400" cy="1605300"/>
            </a:xfrm>
            <a:prstGeom prst="roundRect">
              <a:avLst>
                <a:gd name="adj" fmla="val 16667"/>
              </a:avLst>
            </a:prstGeom>
            <a:solidFill>
              <a:schemeClr val="lt1"/>
            </a:solidFill>
            <a:ln w="19050"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g2bbf2f46c1d_1_2757"/>
            <p:cNvSpPr txBox="1"/>
            <p:nvPr/>
          </p:nvSpPr>
          <p:spPr>
            <a:xfrm>
              <a:off x="4075225" y="1708650"/>
              <a:ext cx="7253400" cy="16554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15000"/>
                </a:lnSpc>
                <a:spcBef>
                  <a:spcPts val="0"/>
                </a:spcBef>
                <a:spcAft>
                  <a:spcPts val="0"/>
                </a:spcAft>
                <a:buClr>
                  <a:srgbClr val="0944A1"/>
                </a:buClr>
                <a:buSzPts val="1600"/>
                <a:buFont typeface="Arial"/>
                <a:buChar char="●"/>
              </a:pPr>
              <a:r>
                <a:rPr lang="it-IT" sz="1600" b="0" i="0" u="none" strike="noStrike" cap="none">
                  <a:solidFill>
                    <a:srgbClr val="0944A1"/>
                  </a:solidFill>
                  <a:latin typeface="Arial"/>
                  <a:ea typeface="Arial"/>
                  <a:cs typeface="Arial"/>
                  <a:sym typeface="Arial"/>
                </a:rPr>
                <a:t>Tutte le componenti informatiche compliant devono accreditarsi all’interno del Catalogo per garantire il funzionamento dell’intero sistema</a:t>
              </a:r>
              <a:endParaRPr sz="1600" b="0" i="0" u="none" strike="noStrike" cap="none">
                <a:solidFill>
                  <a:srgbClr val="0944A1"/>
                </a:solidFill>
                <a:latin typeface="Arial"/>
                <a:ea typeface="Arial"/>
                <a:cs typeface="Arial"/>
                <a:sym typeface="Arial"/>
              </a:endParaRPr>
            </a:p>
            <a:p>
              <a:pPr marL="457200" marR="0" lvl="0" indent="-330200" algn="just" rtl="0">
                <a:lnSpc>
                  <a:spcPct val="115000"/>
                </a:lnSpc>
                <a:spcBef>
                  <a:spcPts val="0"/>
                </a:spcBef>
                <a:spcAft>
                  <a:spcPts val="0"/>
                </a:spcAft>
                <a:buClr>
                  <a:srgbClr val="0944A1"/>
                </a:buClr>
                <a:buSzPts val="1600"/>
                <a:buFont typeface="Arial"/>
                <a:buChar char="●"/>
              </a:pPr>
              <a:r>
                <a:rPr lang="it-IT" sz="1600" b="0" i="0" u="none" strike="noStrike" cap="none">
                  <a:solidFill>
                    <a:srgbClr val="0944A1"/>
                  </a:solidFill>
                  <a:latin typeface="Arial"/>
                  <a:ea typeface="Arial"/>
                  <a:cs typeface="Arial"/>
                  <a:sym typeface="Arial"/>
                </a:rPr>
                <a:t>Tutte le componenti informatiche devono essere in grado di interagire con la Componente Catalogo per garantire il funzionamento dell’intero sistema</a:t>
              </a:r>
              <a:endParaRPr sz="1600" b="0" i="0" u="none" strike="noStrike" cap="none">
                <a:solidFill>
                  <a:srgbClr val="0944A1"/>
                </a:solidFill>
                <a:latin typeface="Arial"/>
                <a:ea typeface="Arial"/>
                <a:cs typeface="Arial"/>
                <a:sym typeface="Arial"/>
              </a:endParaRPr>
            </a:p>
          </p:txBody>
        </p:sp>
      </p:grpSp>
      <p:grpSp>
        <p:nvGrpSpPr>
          <p:cNvPr id="1610" name="Google Shape;1610;g2bbf2f46c1d_1_2757"/>
          <p:cNvGrpSpPr/>
          <p:nvPr/>
        </p:nvGrpSpPr>
        <p:grpSpPr>
          <a:xfrm>
            <a:off x="3652250" y="4247574"/>
            <a:ext cx="8012400" cy="1915553"/>
            <a:chOff x="3661175" y="4351754"/>
            <a:chExt cx="8012400" cy="1620740"/>
          </a:xfrm>
        </p:grpSpPr>
        <p:sp>
          <p:nvSpPr>
            <p:cNvPr id="1611" name="Google Shape;1611;g2bbf2f46c1d_1_2757"/>
            <p:cNvSpPr/>
            <p:nvPr/>
          </p:nvSpPr>
          <p:spPr>
            <a:xfrm>
              <a:off x="3661175" y="4367194"/>
              <a:ext cx="8012400" cy="1605300"/>
            </a:xfrm>
            <a:prstGeom prst="roundRect">
              <a:avLst>
                <a:gd name="adj" fmla="val 16667"/>
              </a:avLst>
            </a:prstGeom>
            <a:solidFill>
              <a:schemeClr val="lt1"/>
            </a:solidFill>
            <a:ln w="19050"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g2bbf2f46c1d_1_2757"/>
            <p:cNvSpPr txBox="1"/>
            <p:nvPr/>
          </p:nvSpPr>
          <p:spPr>
            <a:xfrm>
              <a:off x="4155625" y="4351754"/>
              <a:ext cx="7196400" cy="10521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it-IT" sz="1700" b="0" i="0" u="none" strike="noStrike" cap="none">
                  <a:solidFill>
                    <a:srgbClr val="0944A1"/>
                  </a:solidFill>
                  <a:latin typeface="Arial"/>
                  <a:ea typeface="Arial"/>
                  <a:cs typeface="Arial"/>
                  <a:sym typeface="Arial"/>
                </a:rPr>
                <a:t>Al fine del funzionamento dell’intero sistema, tutte le Pubbliche amministrazioni titolari dei procedimenti amministrativi devono farsi carico dell’alimentazione degli stessi all’interno del Catalogo</a:t>
              </a:r>
              <a:endParaRPr sz="1700" b="0" i="0" u="none" strike="noStrike" cap="none">
                <a:solidFill>
                  <a:srgbClr val="0944A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it-IT" sz="1700" b="0" i="0" u="none" strike="noStrike" cap="none">
                  <a:solidFill>
                    <a:srgbClr val="0944A1"/>
                  </a:solidFill>
                  <a:latin typeface="Arial"/>
                  <a:ea typeface="Arial"/>
                  <a:cs typeface="Arial"/>
                  <a:sym typeface="Arial"/>
                </a:rPr>
                <a:t>Gli attori della nuova architettura (FO Suap, BO Suap, BO Enti Terzi) devono provvedere al proprio accreditamento scegliendo la componente informatica compliance disponibile all’interno del Catalogo.</a:t>
              </a:r>
              <a:endParaRPr sz="1700" b="0" i="0" u="none" strike="noStrike" cap="none">
                <a:solidFill>
                  <a:srgbClr val="0944A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700" b="0" i="0" u="none" strike="noStrike" cap="none">
                <a:solidFill>
                  <a:srgbClr val="0944A1"/>
                </a:solidFill>
                <a:latin typeface="Arial"/>
                <a:ea typeface="Arial"/>
                <a:cs typeface="Arial"/>
                <a:sym typeface="Arial"/>
              </a:endParaRPr>
            </a:p>
          </p:txBody>
        </p:sp>
      </p:grpSp>
      <p:sp>
        <p:nvSpPr>
          <p:cNvPr id="1613" name="Google Shape;1613;g2bbf2f46c1d_1_2757"/>
          <p:cNvSpPr/>
          <p:nvPr/>
        </p:nvSpPr>
        <p:spPr>
          <a:xfrm>
            <a:off x="503125" y="1365900"/>
            <a:ext cx="3652500" cy="2340900"/>
          </a:xfrm>
          <a:prstGeom prst="roundRect">
            <a:avLst>
              <a:gd name="adj" fmla="val 16667"/>
            </a:avLst>
          </a:prstGeom>
          <a:solidFill>
            <a:srgbClr val="287EB9"/>
          </a:solidFill>
          <a:ln w="19050"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400"/>
              <a:buFont typeface="Arial"/>
              <a:buNone/>
            </a:pPr>
            <a:r>
              <a:rPr lang="it-IT" sz="3400" b="0" i="0" u="none" strike="noStrike" cap="none">
                <a:solidFill>
                  <a:schemeClr val="lt1"/>
                </a:solidFill>
                <a:latin typeface="Arial"/>
                <a:ea typeface="Arial"/>
                <a:cs typeface="Arial"/>
                <a:sym typeface="Arial"/>
              </a:rPr>
              <a:t>Componenti Informatiche</a:t>
            </a:r>
            <a:endParaRPr sz="3400" b="0" i="0" u="none" strike="noStrike" cap="none">
              <a:solidFill>
                <a:schemeClr val="lt1"/>
              </a:solidFill>
              <a:latin typeface="Arial"/>
              <a:ea typeface="Arial"/>
              <a:cs typeface="Arial"/>
              <a:sym typeface="Arial"/>
            </a:endParaRPr>
          </a:p>
        </p:txBody>
      </p:sp>
      <p:sp>
        <p:nvSpPr>
          <p:cNvPr id="1614" name="Google Shape;1614;g2bbf2f46c1d_1_2757"/>
          <p:cNvSpPr/>
          <p:nvPr/>
        </p:nvSpPr>
        <p:spPr>
          <a:xfrm>
            <a:off x="503125" y="4034900"/>
            <a:ext cx="3519300" cy="2340900"/>
          </a:xfrm>
          <a:prstGeom prst="roundRect">
            <a:avLst>
              <a:gd name="adj" fmla="val 16667"/>
            </a:avLst>
          </a:prstGeom>
          <a:solidFill>
            <a:srgbClr val="287EB9"/>
          </a:solidFill>
          <a:ln w="19050"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400"/>
              <a:buFont typeface="Arial"/>
              <a:buNone/>
            </a:pPr>
            <a:r>
              <a:rPr lang="it-IT" sz="3400" b="0" i="0" u="none" strike="noStrike" cap="none">
                <a:solidFill>
                  <a:schemeClr val="lt1"/>
                </a:solidFill>
                <a:latin typeface="Arial"/>
                <a:ea typeface="Arial"/>
                <a:cs typeface="Arial"/>
                <a:sym typeface="Arial"/>
              </a:rPr>
              <a:t>Pubbliche Amministrazioni</a:t>
            </a:r>
            <a:endParaRPr sz="34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pic>
        <p:nvPicPr>
          <p:cNvPr id="1619" name="Google Shape;1619;g2bbf2f46c1d_1_2777"/>
          <p:cNvPicPr preferRelativeResize="0"/>
          <p:nvPr/>
        </p:nvPicPr>
        <p:blipFill rotWithShape="1">
          <a:blip r:embed="rId3">
            <a:alphaModFix/>
          </a:blip>
          <a:srcRect/>
          <a:stretch/>
        </p:blipFill>
        <p:spPr>
          <a:xfrm>
            <a:off x="8580461" y="3251740"/>
            <a:ext cx="3611538" cy="3606019"/>
          </a:xfrm>
          <a:prstGeom prst="rect">
            <a:avLst/>
          </a:prstGeom>
          <a:noFill/>
          <a:ln>
            <a:noFill/>
          </a:ln>
        </p:spPr>
      </p:pic>
      <p:grpSp>
        <p:nvGrpSpPr>
          <p:cNvPr id="1620" name="Google Shape;1620;g2bbf2f46c1d_1_2777"/>
          <p:cNvGrpSpPr/>
          <p:nvPr/>
        </p:nvGrpSpPr>
        <p:grpSpPr>
          <a:xfrm>
            <a:off x="11153407" y="0"/>
            <a:ext cx="1041094" cy="6857587"/>
            <a:chOff x="8388360" y="0"/>
            <a:chExt cx="780840" cy="5143319"/>
          </a:xfrm>
        </p:grpSpPr>
        <p:pic>
          <p:nvPicPr>
            <p:cNvPr id="1621" name="Google Shape;1621;g2bbf2f46c1d_1_2777" descr="angoli-bianchi-bordino.eps"/>
            <p:cNvPicPr preferRelativeResize="0"/>
            <p:nvPr/>
          </p:nvPicPr>
          <p:blipFill rotWithShape="1">
            <a:blip r:embed="rId4">
              <a:alphaModFix/>
            </a:blip>
            <a:srcRect/>
            <a:stretch/>
          </p:blipFill>
          <p:spPr>
            <a:xfrm>
              <a:off x="8388360" y="0"/>
              <a:ext cx="780840" cy="5143319"/>
            </a:xfrm>
            <a:prstGeom prst="rect">
              <a:avLst/>
            </a:prstGeom>
            <a:noFill/>
            <a:ln>
              <a:noFill/>
            </a:ln>
          </p:spPr>
        </p:pic>
        <p:sp>
          <p:nvSpPr>
            <p:cNvPr id="1622" name="Google Shape;1622;g2bbf2f46c1d_1_2777"/>
            <p:cNvSpPr/>
            <p:nvPr/>
          </p:nvSpPr>
          <p:spPr>
            <a:xfrm>
              <a:off x="8842680" y="4901400"/>
              <a:ext cx="315000" cy="13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pic>
          <p:nvPicPr>
            <p:cNvPr id="1623" name="Google Shape;1623;g2bbf2f46c1d_1_2777"/>
            <p:cNvPicPr preferRelativeResize="0"/>
            <p:nvPr/>
          </p:nvPicPr>
          <p:blipFill rotWithShape="1">
            <a:blip r:embed="rId5">
              <a:alphaModFix/>
            </a:blip>
            <a:srcRect/>
            <a:stretch/>
          </p:blipFill>
          <p:spPr>
            <a:xfrm>
              <a:off x="8551080" y="103680"/>
              <a:ext cx="538560" cy="332640"/>
            </a:xfrm>
            <a:prstGeom prst="rect">
              <a:avLst/>
            </a:prstGeom>
            <a:noFill/>
            <a:ln>
              <a:noFill/>
            </a:ln>
          </p:spPr>
        </p:pic>
      </p:grpSp>
      <p:sp>
        <p:nvSpPr>
          <p:cNvPr id="1624" name="Google Shape;1624;g2bbf2f46c1d_1_2777"/>
          <p:cNvSpPr/>
          <p:nvPr/>
        </p:nvSpPr>
        <p:spPr>
          <a:xfrm>
            <a:off x="431520" y="447840"/>
            <a:ext cx="9877800" cy="66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Cronoprogramma del Catalogo SSU</a:t>
            </a:r>
            <a:endParaRPr sz="3200" b="0" i="0" u="none" strike="noStrike" cap="none">
              <a:solidFill>
                <a:schemeClr val="dk1"/>
              </a:solidFill>
              <a:latin typeface="Arial"/>
              <a:ea typeface="Arial"/>
              <a:cs typeface="Arial"/>
              <a:sym typeface="Arial"/>
            </a:endParaRPr>
          </a:p>
        </p:txBody>
      </p:sp>
      <p:cxnSp>
        <p:nvCxnSpPr>
          <p:cNvPr id="1625" name="Google Shape;1625;g2bbf2f46c1d_1_2777"/>
          <p:cNvCxnSpPr/>
          <p:nvPr/>
        </p:nvCxnSpPr>
        <p:spPr>
          <a:xfrm>
            <a:off x="7513772" y="2090317"/>
            <a:ext cx="11100" cy="2313900"/>
          </a:xfrm>
          <a:prstGeom prst="straightConnector1">
            <a:avLst/>
          </a:prstGeom>
          <a:noFill/>
          <a:ln w="9525" cap="flat" cmpd="sng">
            <a:solidFill>
              <a:srgbClr val="7F7F7F"/>
            </a:solidFill>
            <a:prstDash val="dash"/>
            <a:round/>
            <a:headEnd type="none" w="sm" len="sm"/>
            <a:tailEnd type="none" w="sm" len="sm"/>
          </a:ln>
        </p:spPr>
      </p:cxnSp>
      <p:cxnSp>
        <p:nvCxnSpPr>
          <p:cNvPr id="1626" name="Google Shape;1626;g2bbf2f46c1d_1_2777"/>
          <p:cNvCxnSpPr/>
          <p:nvPr/>
        </p:nvCxnSpPr>
        <p:spPr>
          <a:xfrm>
            <a:off x="8396646" y="2090317"/>
            <a:ext cx="10200" cy="3870600"/>
          </a:xfrm>
          <a:prstGeom prst="straightConnector1">
            <a:avLst/>
          </a:prstGeom>
          <a:noFill/>
          <a:ln w="9525" cap="flat" cmpd="sng">
            <a:solidFill>
              <a:srgbClr val="7F7F7F"/>
            </a:solidFill>
            <a:prstDash val="dash"/>
            <a:round/>
            <a:headEnd type="none" w="sm" len="sm"/>
            <a:tailEnd type="none" w="sm" len="sm"/>
          </a:ln>
        </p:spPr>
      </p:cxnSp>
      <p:cxnSp>
        <p:nvCxnSpPr>
          <p:cNvPr id="1627" name="Google Shape;1627;g2bbf2f46c1d_1_2777"/>
          <p:cNvCxnSpPr>
            <a:stCxn id="1628" idx="2"/>
          </p:cNvCxnSpPr>
          <p:nvPr/>
        </p:nvCxnSpPr>
        <p:spPr>
          <a:xfrm flipH="1">
            <a:off x="2030494" y="2413453"/>
            <a:ext cx="24900" cy="3288900"/>
          </a:xfrm>
          <a:prstGeom prst="straightConnector1">
            <a:avLst/>
          </a:prstGeom>
          <a:noFill/>
          <a:ln w="9525" cap="flat" cmpd="sng">
            <a:solidFill>
              <a:srgbClr val="274E13"/>
            </a:solidFill>
            <a:prstDash val="solid"/>
            <a:round/>
            <a:headEnd type="none" w="sm" len="sm"/>
            <a:tailEnd type="none" w="sm" len="sm"/>
          </a:ln>
        </p:spPr>
      </p:cxnSp>
      <p:sp>
        <p:nvSpPr>
          <p:cNvPr id="1629" name="Google Shape;1629;g2bbf2f46c1d_1_2777"/>
          <p:cNvSpPr/>
          <p:nvPr/>
        </p:nvSpPr>
        <p:spPr>
          <a:xfrm>
            <a:off x="5480002" y="2102850"/>
            <a:ext cx="4674600" cy="123300"/>
          </a:xfrm>
          <a:prstGeom prst="roundRect">
            <a:avLst>
              <a:gd name="adj" fmla="val 50000"/>
            </a:avLst>
          </a:prstGeom>
          <a:noFill/>
          <a:ln w="9525" cap="flat" cmpd="sng">
            <a:solidFill>
              <a:srgbClr val="434343"/>
            </a:solidFill>
            <a:prstDash val="dash"/>
            <a:round/>
            <a:headEnd type="none" w="sm" len="sm"/>
            <a:tailEnd type="none" w="sm" len="sm"/>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0" u="none" strike="noStrike" cap="none">
              <a:solidFill>
                <a:srgbClr val="FFFFFF"/>
              </a:solidFill>
              <a:latin typeface="Titillium Web"/>
              <a:ea typeface="Titillium Web"/>
              <a:cs typeface="Titillium Web"/>
              <a:sym typeface="Titillium Web"/>
            </a:endParaRPr>
          </a:p>
        </p:txBody>
      </p:sp>
      <p:sp>
        <p:nvSpPr>
          <p:cNvPr id="1630" name="Google Shape;1630;g2bbf2f46c1d_1_2777"/>
          <p:cNvSpPr/>
          <p:nvPr/>
        </p:nvSpPr>
        <p:spPr>
          <a:xfrm>
            <a:off x="527975" y="2090325"/>
            <a:ext cx="5056500" cy="142800"/>
          </a:xfrm>
          <a:prstGeom prst="roundRect">
            <a:avLst>
              <a:gd name="adj" fmla="val 50000"/>
            </a:avLst>
          </a:prstGeom>
          <a:solidFill>
            <a:srgbClr val="999999"/>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1440"/>
              <a:buFont typeface="Arial"/>
              <a:buNone/>
            </a:pPr>
            <a:endParaRPr sz="1440" b="0" i="0" u="none" strike="noStrike" cap="none">
              <a:solidFill>
                <a:srgbClr val="FFFFFF"/>
              </a:solidFill>
              <a:latin typeface="Titillium Web"/>
              <a:ea typeface="Titillium Web"/>
              <a:cs typeface="Titillium Web"/>
              <a:sym typeface="Titillium Web"/>
            </a:endParaRPr>
          </a:p>
        </p:txBody>
      </p:sp>
      <p:sp>
        <p:nvSpPr>
          <p:cNvPr id="1631" name="Google Shape;1631;g2bbf2f46c1d_1_2777"/>
          <p:cNvSpPr/>
          <p:nvPr/>
        </p:nvSpPr>
        <p:spPr>
          <a:xfrm rot="-5400000">
            <a:off x="9908794" y="1910255"/>
            <a:ext cx="495000" cy="494700"/>
          </a:xfrm>
          <a:prstGeom prst="ellipse">
            <a:avLst/>
          </a:prstGeom>
          <a:solidFill>
            <a:srgbClr val="FFFFFF"/>
          </a:solidFill>
          <a:ln w="9525" cap="flat" cmpd="sng">
            <a:solidFill>
              <a:srgbClr val="B45F06"/>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32" name="Google Shape;1632;g2bbf2f46c1d_1_2777"/>
          <p:cNvSpPr/>
          <p:nvPr/>
        </p:nvSpPr>
        <p:spPr>
          <a:xfrm rot="-5400000">
            <a:off x="10052134" y="2053331"/>
            <a:ext cx="208500" cy="208500"/>
          </a:xfrm>
          <a:prstGeom prst="ellipse">
            <a:avLst/>
          </a:prstGeom>
          <a:solidFill>
            <a:srgbClr val="B45F06"/>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33" name="Google Shape;1633;g2bbf2f46c1d_1_2777"/>
          <p:cNvSpPr txBox="1"/>
          <p:nvPr/>
        </p:nvSpPr>
        <p:spPr>
          <a:xfrm>
            <a:off x="433744" y="1712280"/>
            <a:ext cx="2182200" cy="4212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560"/>
              <a:buFont typeface="Arial"/>
              <a:buNone/>
            </a:pPr>
            <a:r>
              <a:rPr lang="it-IT" sz="1560" b="1" i="0" u="none" strike="noStrike" cap="none">
                <a:solidFill>
                  <a:srgbClr val="434343"/>
                </a:solidFill>
                <a:latin typeface="Titillium Web"/>
                <a:ea typeface="Titillium Web"/>
                <a:cs typeface="Titillium Web"/>
                <a:sym typeface="Titillium Web"/>
              </a:rPr>
              <a:t>Avvio attività</a:t>
            </a:r>
            <a:endParaRPr sz="1560" b="1" i="0" u="none" strike="noStrike" cap="none">
              <a:solidFill>
                <a:srgbClr val="434343"/>
              </a:solidFill>
              <a:latin typeface="Titillium Web"/>
              <a:ea typeface="Titillium Web"/>
              <a:cs typeface="Titillium Web"/>
              <a:sym typeface="Titillium Web"/>
            </a:endParaRPr>
          </a:p>
        </p:txBody>
      </p:sp>
      <p:sp>
        <p:nvSpPr>
          <p:cNvPr id="1634" name="Google Shape;1634;g2bbf2f46c1d_1_2777"/>
          <p:cNvSpPr/>
          <p:nvPr/>
        </p:nvSpPr>
        <p:spPr>
          <a:xfrm rot="-5400000">
            <a:off x="424114" y="2053331"/>
            <a:ext cx="208500" cy="208500"/>
          </a:xfrm>
          <a:prstGeom prst="ellipse">
            <a:avLst/>
          </a:prstGeom>
          <a:solidFill>
            <a:srgbClr val="666666"/>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35" name="Google Shape;1635;g2bbf2f46c1d_1_2777"/>
          <p:cNvSpPr txBox="1"/>
          <p:nvPr/>
        </p:nvSpPr>
        <p:spPr>
          <a:xfrm>
            <a:off x="420135" y="1198297"/>
            <a:ext cx="15786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34343"/>
                </a:solidFill>
                <a:latin typeface="Arial"/>
                <a:ea typeface="Arial"/>
                <a:cs typeface="Arial"/>
                <a:sym typeface="Arial"/>
              </a:rPr>
              <a:t>Marzo 2023</a:t>
            </a:r>
            <a:endParaRPr sz="1800" b="1" i="0" u="none" strike="noStrike" cap="none">
              <a:solidFill>
                <a:srgbClr val="434343"/>
              </a:solidFill>
              <a:latin typeface="Arial"/>
              <a:ea typeface="Arial"/>
              <a:cs typeface="Arial"/>
              <a:sym typeface="Arial"/>
            </a:endParaRPr>
          </a:p>
        </p:txBody>
      </p:sp>
      <p:sp>
        <p:nvSpPr>
          <p:cNvPr id="1636" name="Google Shape;1636;g2bbf2f46c1d_1_2777"/>
          <p:cNvSpPr/>
          <p:nvPr/>
        </p:nvSpPr>
        <p:spPr>
          <a:xfrm rot="-5400000">
            <a:off x="3331894" y="1918603"/>
            <a:ext cx="495000" cy="4947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37" name="Google Shape;1637;g2bbf2f46c1d_1_2777"/>
          <p:cNvSpPr/>
          <p:nvPr/>
        </p:nvSpPr>
        <p:spPr>
          <a:xfrm rot="-5400000">
            <a:off x="3478171" y="2059618"/>
            <a:ext cx="208500" cy="208500"/>
          </a:xfrm>
          <a:prstGeom prst="ellipse">
            <a:avLst/>
          </a:prstGeom>
          <a:solidFill>
            <a:srgbClr val="38761D"/>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pic>
        <p:nvPicPr>
          <p:cNvPr id="1638" name="Google Shape;1638;g2bbf2f46c1d_1_2777"/>
          <p:cNvPicPr preferRelativeResize="0"/>
          <p:nvPr/>
        </p:nvPicPr>
        <p:blipFill rotWithShape="1">
          <a:blip r:embed="rId6">
            <a:alphaModFix/>
          </a:blip>
          <a:srcRect/>
          <a:stretch/>
        </p:blipFill>
        <p:spPr>
          <a:xfrm>
            <a:off x="4934740" y="3378472"/>
            <a:ext cx="197149" cy="208439"/>
          </a:xfrm>
          <a:prstGeom prst="rect">
            <a:avLst/>
          </a:prstGeom>
          <a:noFill/>
          <a:ln>
            <a:noFill/>
          </a:ln>
        </p:spPr>
      </p:pic>
      <p:pic>
        <p:nvPicPr>
          <p:cNvPr id="1639" name="Google Shape;1639;g2bbf2f46c1d_1_2777"/>
          <p:cNvPicPr preferRelativeResize="0"/>
          <p:nvPr/>
        </p:nvPicPr>
        <p:blipFill rotWithShape="1">
          <a:blip r:embed="rId7">
            <a:alphaModFix/>
          </a:blip>
          <a:srcRect/>
          <a:stretch/>
        </p:blipFill>
        <p:spPr>
          <a:xfrm>
            <a:off x="4910312" y="3407092"/>
            <a:ext cx="113836" cy="151200"/>
          </a:xfrm>
          <a:prstGeom prst="rect">
            <a:avLst/>
          </a:prstGeom>
          <a:noFill/>
          <a:ln>
            <a:noFill/>
          </a:ln>
        </p:spPr>
      </p:pic>
      <p:sp>
        <p:nvSpPr>
          <p:cNvPr id="1640" name="Google Shape;1640;g2bbf2f46c1d_1_2777"/>
          <p:cNvSpPr txBox="1"/>
          <p:nvPr/>
        </p:nvSpPr>
        <p:spPr>
          <a:xfrm>
            <a:off x="1951217" y="1228763"/>
            <a:ext cx="15786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34343"/>
                </a:solidFill>
                <a:latin typeface="Arial"/>
                <a:ea typeface="Arial"/>
                <a:cs typeface="Arial"/>
                <a:sym typeface="Arial"/>
              </a:rPr>
              <a:t>Giugno 2023</a:t>
            </a:r>
            <a:endParaRPr sz="1800" b="1" i="0" u="none" strike="noStrike" cap="none">
              <a:solidFill>
                <a:srgbClr val="434343"/>
              </a:solidFill>
              <a:latin typeface="Arial"/>
              <a:ea typeface="Arial"/>
              <a:cs typeface="Arial"/>
              <a:sym typeface="Arial"/>
            </a:endParaRPr>
          </a:p>
        </p:txBody>
      </p:sp>
      <p:sp>
        <p:nvSpPr>
          <p:cNvPr id="1641" name="Google Shape;1641;g2bbf2f46c1d_1_2777"/>
          <p:cNvSpPr txBox="1"/>
          <p:nvPr/>
        </p:nvSpPr>
        <p:spPr>
          <a:xfrm>
            <a:off x="3450762" y="1248075"/>
            <a:ext cx="18615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34343"/>
                </a:solidFill>
                <a:latin typeface="Arial"/>
                <a:ea typeface="Arial"/>
                <a:cs typeface="Arial"/>
                <a:sym typeface="Arial"/>
              </a:rPr>
              <a:t>Settembre 2023</a:t>
            </a:r>
            <a:endParaRPr sz="1800" b="1" i="0" u="none" strike="noStrike" cap="none">
              <a:solidFill>
                <a:srgbClr val="434343"/>
              </a:solidFill>
              <a:latin typeface="Arial"/>
              <a:ea typeface="Arial"/>
              <a:cs typeface="Arial"/>
              <a:sym typeface="Arial"/>
            </a:endParaRPr>
          </a:p>
        </p:txBody>
      </p:sp>
      <p:sp>
        <p:nvSpPr>
          <p:cNvPr id="1642" name="Google Shape;1642;g2bbf2f46c1d_1_2777"/>
          <p:cNvSpPr/>
          <p:nvPr/>
        </p:nvSpPr>
        <p:spPr>
          <a:xfrm rot="-5400000">
            <a:off x="5232491" y="1910208"/>
            <a:ext cx="495000" cy="4947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43" name="Google Shape;1643;g2bbf2f46c1d_1_2777"/>
          <p:cNvSpPr/>
          <p:nvPr/>
        </p:nvSpPr>
        <p:spPr>
          <a:xfrm rot="-5400000">
            <a:off x="5375831" y="2059618"/>
            <a:ext cx="208500" cy="208500"/>
          </a:xfrm>
          <a:prstGeom prst="ellipse">
            <a:avLst/>
          </a:prstGeom>
          <a:solidFill>
            <a:srgbClr val="38761D"/>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44" name="Google Shape;1644;g2bbf2f46c1d_1_2777"/>
          <p:cNvSpPr txBox="1"/>
          <p:nvPr/>
        </p:nvSpPr>
        <p:spPr>
          <a:xfrm>
            <a:off x="5207660" y="1235388"/>
            <a:ext cx="17964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34343"/>
                </a:solidFill>
                <a:latin typeface="Arial"/>
                <a:ea typeface="Arial"/>
                <a:cs typeface="Arial"/>
                <a:sym typeface="Arial"/>
              </a:rPr>
              <a:t>Dicembre 2023</a:t>
            </a:r>
            <a:endParaRPr sz="1800" b="1" i="0" u="none" strike="noStrike" cap="none">
              <a:solidFill>
                <a:srgbClr val="434343"/>
              </a:solidFill>
              <a:latin typeface="Arial"/>
              <a:ea typeface="Arial"/>
              <a:cs typeface="Arial"/>
              <a:sym typeface="Arial"/>
            </a:endParaRPr>
          </a:p>
        </p:txBody>
      </p:sp>
      <p:sp>
        <p:nvSpPr>
          <p:cNvPr id="1645" name="Google Shape;1645;g2bbf2f46c1d_1_2777"/>
          <p:cNvSpPr txBox="1"/>
          <p:nvPr/>
        </p:nvSpPr>
        <p:spPr>
          <a:xfrm>
            <a:off x="9908955" y="1235409"/>
            <a:ext cx="17964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34343"/>
                </a:solidFill>
                <a:latin typeface="Arial"/>
                <a:ea typeface="Arial"/>
                <a:cs typeface="Arial"/>
                <a:sym typeface="Arial"/>
              </a:rPr>
              <a:t>Giugno 2026</a:t>
            </a:r>
            <a:endParaRPr sz="1800" b="1" i="0" u="none" strike="noStrike" cap="none">
              <a:solidFill>
                <a:srgbClr val="434343"/>
              </a:solidFill>
              <a:latin typeface="Arial"/>
              <a:ea typeface="Arial"/>
              <a:cs typeface="Arial"/>
              <a:sym typeface="Arial"/>
            </a:endParaRPr>
          </a:p>
        </p:txBody>
      </p:sp>
      <p:sp>
        <p:nvSpPr>
          <p:cNvPr id="1646" name="Google Shape;1646;g2bbf2f46c1d_1_2777"/>
          <p:cNvSpPr txBox="1"/>
          <p:nvPr/>
        </p:nvSpPr>
        <p:spPr>
          <a:xfrm>
            <a:off x="404270" y="5011837"/>
            <a:ext cx="1549200" cy="766200"/>
          </a:xfrm>
          <a:prstGeom prst="rect">
            <a:avLst/>
          </a:prstGeom>
          <a:noFill/>
          <a:ln>
            <a:noFill/>
          </a:ln>
        </p:spPr>
        <p:txBody>
          <a:bodyPr spcFirstLastPara="1" wrap="square" lIns="109700" tIns="109700" rIns="109700" bIns="109700" anchor="t" anchorCtr="0">
            <a:noAutofit/>
          </a:bodyPr>
          <a:lstStyle/>
          <a:p>
            <a:pPr marL="0" marR="0" lvl="0" indent="0" algn="r" rtl="0">
              <a:lnSpc>
                <a:spcPct val="115000"/>
              </a:lnSpc>
              <a:spcBef>
                <a:spcPts val="0"/>
              </a:spcBef>
              <a:spcAft>
                <a:spcPts val="0"/>
              </a:spcAft>
              <a:buClr>
                <a:srgbClr val="000000"/>
              </a:buClr>
              <a:buSzPts val="1080"/>
              <a:buFont typeface="Arial"/>
              <a:buNone/>
            </a:pPr>
            <a:r>
              <a:rPr lang="it-IT" sz="1080" b="0" i="0" u="none" strike="noStrike" cap="none">
                <a:solidFill>
                  <a:srgbClr val="666666"/>
                </a:solidFill>
                <a:latin typeface="Arial"/>
                <a:ea typeface="Arial"/>
                <a:cs typeface="Arial"/>
                <a:sym typeface="Arial"/>
              </a:rPr>
              <a:t>Rilascio in collaudo</a:t>
            </a:r>
            <a:br>
              <a:rPr lang="it-IT" sz="1080" b="0" i="0" u="none" strike="noStrike" cap="none">
                <a:solidFill>
                  <a:srgbClr val="666666"/>
                </a:solidFill>
                <a:latin typeface="Arial"/>
                <a:ea typeface="Arial"/>
                <a:cs typeface="Arial"/>
                <a:sym typeface="Arial"/>
              </a:rPr>
            </a:br>
            <a:r>
              <a:rPr lang="it-IT" sz="1080" b="0" i="0" u="none" strike="noStrike" cap="none">
                <a:solidFill>
                  <a:srgbClr val="666666"/>
                </a:solidFill>
                <a:latin typeface="Arial"/>
                <a:ea typeface="Arial"/>
                <a:cs typeface="Arial"/>
                <a:sym typeface="Arial"/>
              </a:rPr>
              <a:t>della </a:t>
            </a:r>
            <a:r>
              <a:rPr lang="it-IT" sz="1080" b="1" i="0" u="none" strike="noStrike" cap="none">
                <a:solidFill>
                  <a:srgbClr val="666666"/>
                </a:solidFill>
                <a:latin typeface="Arial"/>
                <a:ea typeface="Arial"/>
                <a:cs typeface="Arial"/>
                <a:sym typeface="Arial"/>
              </a:rPr>
              <a:t>prima release </a:t>
            </a:r>
            <a:r>
              <a:rPr lang="it-IT" sz="1080" b="0" i="0" u="none" strike="noStrike" cap="none">
                <a:solidFill>
                  <a:srgbClr val="666666"/>
                </a:solidFill>
                <a:latin typeface="Arial"/>
                <a:ea typeface="Arial"/>
                <a:cs typeface="Arial"/>
                <a:sym typeface="Arial"/>
              </a:rPr>
              <a:t>del </a:t>
            </a:r>
            <a:endParaRPr sz="1400" b="0" i="0" u="none" strike="noStrike" cap="none">
              <a:solidFill>
                <a:srgbClr val="000000"/>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080"/>
              <a:buFont typeface="Arial"/>
              <a:buNone/>
            </a:pPr>
            <a:r>
              <a:rPr lang="it-IT" sz="1080" b="1" i="0" u="none" strike="noStrike" cap="none">
                <a:solidFill>
                  <a:srgbClr val="666666"/>
                </a:solidFill>
                <a:latin typeface="Arial"/>
                <a:ea typeface="Arial"/>
                <a:cs typeface="Arial"/>
                <a:sym typeface="Arial"/>
              </a:rPr>
              <a:t>Catalogo SSU</a:t>
            </a:r>
            <a:endParaRPr sz="1080" b="1" i="0" u="none" strike="noStrike" cap="none">
              <a:solidFill>
                <a:srgbClr val="666666"/>
              </a:solidFill>
              <a:latin typeface="Arial"/>
              <a:ea typeface="Arial"/>
              <a:cs typeface="Arial"/>
              <a:sym typeface="Arial"/>
            </a:endParaRPr>
          </a:p>
        </p:txBody>
      </p:sp>
      <p:sp>
        <p:nvSpPr>
          <p:cNvPr id="1647" name="Google Shape;1647;g2bbf2f46c1d_1_2777"/>
          <p:cNvSpPr/>
          <p:nvPr/>
        </p:nvSpPr>
        <p:spPr>
          <a:xfrm>
            <a:off x="4055843" y="5881364"/>
            <a:ext cx="1252200" cy="358500"/>
          </a:xfrm>
          <a:prstGeom prst="roundRect">
            <a:avLst>
              <a:gd name="adj" fmla="val 50000"/>
            </a:avLst>
          </a:prstGeom>
          <a:solidFill>
            <a:srgbClr val="6AA84F"/>
          </a:solidFill>
          <a:ln>
            <a:noFill/>
          </a:ln>
        </p:spPr>
        <p:txBody>
          <a:bodyPr spcFirstLastPara="1" wrap="square" lIns="109700" tIns="109700" rIns="109700" bIns="109700" anchor="ctr" anchorCtr="0">
            <a:noAutofit/>
          </a:bodyPr>
          <a:lstStyle/>
          <a:p>
            <a:pPr marL="0" marR="0" lvl="0" indent="0" algn="ctr" rtl="0">
              <a:lnSpc>
                <a:spcPct val="100000"/>
              </a:lnSpc>
              <a:spcBef>
                <a:spcPts val="0"/>
              </a:spcBef>
              <a:spcAft>
                <a:spcPts val="0"/>
              </a:spcAft>
              <a:buClr>
                <a:srgbClr val="000000"/>
              </a:buClr>
              <a:buSzPts val="1320"/>
              <a:buFont typeface="Arial"/>
              <a:buNone/>
            </a:pPr>
            <a:r>
              <a:rPr lang="it-IT" sz="1320" b="0" i="0" u="none" strike="noStrike" cap="none">
                <a:solidFill>
                  <a:srgbClr val="FFFDF7"/>
                </a:solidFill>
                <a:latin typeface="Arial"/>
                <a:ea typeface="Arial"/>
                <a:cs typeface="Arial"/>
                <a:sym typeface="Arial"/>
              </a:rPr>
              <a:t>Completata</a:t>
            </a:r>
            <a:endParaRPr sz="1080" b="0" i="0" u="none" strike="noStrike" cap="none">
              <a:solidFill>
                <a:srgbClr val="FFFDF7"/>
              </a:solidFill>
              <a:latin typeface="Arial"/>
              <a:ea typeface="Arial"/>
              <a:cs typeface="Arial"/>
              <a:sym typeface="Arial"/>
            </a:endParaRPr>
          </a:p>
        </p:txBody>
      </p:sp>
      <p:sp>
        <p:nvSpPr>
          <p:cNvPr id="1648" name="Google Shape;1648;g2bbf2f46c1d_1_2777"/>
          <p:cNvSpPr txBox="1"/>
          <p:nvPr/>
        </p:nvSpPr>
        <p:spPr>
          <a:xfrm>
            <a:off x="5846849" y="3826040"/>
            <a:ext cx="1574700" cy="526200"/>
          </a:xfrm>
          <a:prstGeom prst="rect">
            <a:avLst/>
          </a:prstGeom>
          <a:solidFill>
            <a:srgbClr val="F2F2F2"/>
          </a:solidFill>
          <a:ln>
            <a:noFill/>
          </a:ln>
        </p:spPr>
        <p:txBody>
          <a:bodyPr spcFirstLastPara="1" wrap="square" lIns="109700" tIns="109700" rIns="109700" bIns="109700" anchor="t" anchorCtr="0">
            <a:noAutofit/>
          </a:bodyPr>
          <a:lstStyle/>
          <a:p>
            <a:pPr marL="0" marR="0" lvl="0" indent="0" algn="r" rtl="0">
              <a:lnSpc>
                <a:spcPct val="115000"/>
              </a:lnSpc>
              <a:spcBef>
                <a:spcPts val="0"/>
              </a:spcBef>
              <a:spcAft>
                <a:spcPts val="0"/>
              </a:spcAft>
              <a:buClr>
                <a:schemeClr val="dk1"/>
              </a:buClr>
              <a:buSzPts val="1080"/>
              <a:buFont typeface="Arial"/>
              <a:buNone/>
            </a:pPr>
            <a:r>
              <a:rPr lang="it-IT" sz="1080" b="0" i="0" u="none" strike="noStrike" cap="none">
                <a:solidFill>
                  <a:srgbClr val="666666"/>
                </a:solidFill>
                <a:latin typeface="Arial"/>
                <a:ea typeface="Arial"/>
                <a:cs typeface="Arial"/>
                <a:sym typeface="Arial"/>
              </a:rPr>
              <a:t>Prima alimentazione catalogo</a:t>
            </a:r>
            <a:endParaRPr sz="1080" b="1" i="0" u="none" strike="noStrike" cap="none">
              <a:solidFill>
                <a:srgbClr val="666666"/>
              </a:solidFill>
              <a:latin typeface="Arial"/>
              <a:ea typeface="Arial"/>
              <a:cs typeface="Arial"/>
              <a:sym typeface="Arial"/>
            </a:endParaRPr>
          </a:p>
        </p:txBody>
      </p:sp>
      <p:sp>
        <p:nvSpPr>
          <p:cNvPr id="1649" name="Google Shape;1649;g2bbf2f46c1d_1_2777"/>
          <p:cNvSpPr txBox="1"/>
          <p:nvPr/>
        </p:nvSpPr>
        <p:spPr>
          <a:xfrm>
            <a:off x="6742475" y="4733675"/>
            <a:ext cx="1578600" cy="1298400"/>
          </a:xfrm>
          <a:prstGeom prst="rect">
            <a:avLst/>
          </a:prstGeom>
          <a:solidFill>
            <a:srgbClr val="F2F2F2"/>
          </a:solidFill>
          <a:ln>
            <a:noFill/>
          </a:ln>
        </p:spPr>
        <p:txBody>
          <a:bodyPr spcFirstLastPara="1" wrap="square" lIns="109700" tIns="109700" rIns="109700" bIns="109700" anchor="t" anchorCtr="0">
            <a:noAutofit/>
          </a:bodyPr>
          <a:lstStyle/>
          <a:p>
            <a:pPr marL="0" marR="0" lvl="0" indent="0" algn="r" rtl="0">
              <a:lnSpc>
                <a:spcPct val="115000"/>
              </a:lnSpc>
              <a:spcBef>
                <a:spcPts val="0"/>
              </a:spcBef>
              <a:spcAft>
                <a:spcPts val="0"/>
              </a:spcAft>
              <a:buClr>
                <a:schemeClr val="dk1"/>
              </a:buClr>
              <a:buSzPts val="1080"/>
              <a:buFont typeface="Arial"/>
              <a:buNone/>
            </a:pPr>
            <a:r>
              <a:rPr lang="it-IT" sz="1080" b="0" i="0" u="none" strike="noStrike" cap="none">
                <a:solidFill>
                  <a:srgbClr val="666666"/>
                </a:solidFill>
                <a:latin typeface="Arial"/>
                <a:ea typeface="Arial"/>
                <a:cs typeface="Arial"/>
                <a:sym typeface="Arial"/>
              </a:rPr>
              <a:t>Rilascio in esercizio</a:t>
            </a:r>
            <a:br>
              <a:rPr lang="it-IT" sz="1080" b="0" i="0" u="none" strike="noStrike" cap="none">
                <a:solidFill>
                  <a:srgbClr val="666666"/>
                </a:solidFill>
                <a:latin typeface="Arial"/>
                <a:ea typeface="Arial"/>
                <a:cs typeface="Arial"/>
                <a:sym typeface="Arial"/>
              </a:rPr>
            </a:br>
            <a:r>
              <a:rPr lang="it-IT" sz="1080" b="0" i="0" u="none" strike="noStrike" cap="none">
                <a:solidFill>
                  <a:srgbClr val="666666"/>
                </a:solidFill>
                <a:latin typeface="Arial"/>
                <a:ea typeface="Arial"/>
                <a:cs typeface="Arial"/>
                <a:sym typeface="Arial"/>
              </a:rPr>
              <a:t>del SSU per i </a:t>
            </a:r>
            <a:r>
              <a:rPr lang="it-IT" sz="1080" b="1" i="0" u="none" strike="noStrike" cap="none">
                <a:solidFill>
                  <a:srgbClr val="666666"/>
                </a:solidFill>
                <a:latin typeface="Arial"/>
                <a:ea typeface="Arial"/>
                <a:cs typeface="Arial"/>
                <a:sym typeface="Arial"/>
              </a:rPr>
              <a:t>SUAP</a:t>
            </a:r>
            <a:endParaRPr sz="1080" b="1" i="0" u="none" strike="noStrike" cap="none">
              <a:solidFill>
                <a:srgbClr val="666666"/>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080"/>
              <a:buFont typeface="Arial"/>
              <a:buNone/>
            </a:pPr>
            <a:endParaRPr sz="1080" b="0" i="0" u="none" strike="noStrike" cap="none">
              <a:solidFill>
                <a:srgbClr val="666666"/>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080"/>
              <a:buFont typeface="Arial"/>
              <a:buNone/>
            </a:pPr>
            <a:r>
              <a:rPr lang="it-IT" sz="1080" b="0" i="0" u="none" strike="noStrike" cap="none">
                <a:solidFill>
                  <a:srgbClr val="666666"/>
                </a:solidFill>
                <a:latin typeface="Arial"/>
                <a:ea typeface="Arial"/>
                <a:cs typeface="Arial"/>
                <a:sym typeface="Arial"/>
              </a:rPr>
              <a:t>Rilascio in esercizio</a:t>
            </a:r>
            <a:br>
              <a:rPr lang="it-IT" sz="1080" b="0" i="0" u="none" strike="noStrike" cap="none">
                <a:solidFill>
                  <a:srgbClr val="666666"/>
                </a:solidFill>
                <a:latin typeface="Arial"/>
                <a:ea typeface="Arial"/>
                <a:cs typeface="Arial"/>
                <a:sym typeface="Arial"/>
              </a:rPr>
            </a:br>
            <a:r>
              <a:rPr lang="it-IT" sz="1080" b="0" i="0" u="none" strike="noStrike" cap="none">
                <a:solidFill>
                  <a:srgbClr val="666666"/>
                </a:solidFill>
                <a:latin typeface="Arial"/>
                <a:ea typeface="Arial"/>
                <a:cs typeface="Arial"/>
                <a:sym typeface="Arial"/>
              </a:rPr>
              <a:t>del </a:t>
            </a:r>
            <a:r>
              <a:rPr lang="it-IT" sz="1080" b="1" i="0" u="none" strike="noStrike" cap="none">
                <a:solidFill>
                  <a:srgbClr val="666666"/>
                </a:solidFill>
                <a:latin typeface="Arial"/>
                <a:ea typeface="Arial"/>
                <a:cs typeface="Arial"/>
                <a:sym typeface="Arial"/>
              </a:rPr>
              <a:t>Sistema di Accreditamento</a:t>
            </a:r>
            <a:endParaRPr sz="1080" b="1" i="0" u="none" strike="noStrike" cap="none">
              <a:solidFill>
                <a:srgbClr val="66666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80"/>
              <a:buFont typeface="Arial"/>
              <a:buNone/>
            </a:pPr>
            <a:endParaRPr sz="1080" b="1" i="0" u="none" strike="noStrike" cap="none">
              <a:solidFill>
                <a:srgbClr val="666666"/>
              </a:solidFill>
              <a:latin typeface="Arial"/>
              <a:ea typeface="Arial"/>
              <a:cs typeface="Arial"/>
              <a:sym typeface="Arial"/>
            </a:endParaRPr>
          </a:p>
        </p:txBody>
      </p:sp>
      <p:sp>
        <p:nvSpPr>
          <p:cNvPr id="1650" name="Google Shape;1650;g2bbf2f46c1d_1_2777"/>
          <p:cNvSpPr txBox="1"/>
          <p:nvPr/>
        </p:nvSpPr>
        <p:spPr>
          <a:xfrm>
            <a:off x="7199264" y="1276792"/>
            <a:ext cx="18210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560"/>
              <a:buFont typeface="Arial"/>
              <a:buNone/>
            </a:pPr>
            <a:r>
              <a:rPr lang="it-IT" sz="1800" b="1" i="0" u="none" strike="noStrike" cap="none">
                <a:solidFill>
                  <a:srgbClr val="434343"/>
                </a:solidFill>
                <a:latin typeface="Arial"/>
                <a:ea typeface="Arial"/>
                <a:cs typeface="Arial"/>
                <a:sym typeface="Arial"/>
              </a:rPr>
              <a:t>2024</a:t>
            </a:r>
            <a:endParaRPr sz="1560" b="1" i="0" u="none" strike="noStrike" cap="none" baseline="30000">
              <a:solidFill>
                <a:srgbClr val="434343"/>
              </a:solidFill>
              <a:latin typeface="Arial"/>
              <a:ea typeface="Arial"/>
              <a:cs typeface="Arial"/>
              <a:sym typeface="Arial"/>
            </a:endParaRPr>
          </a:p>
        </p:txBody>
      </p:sp>
      <p:sp>
        <p:nvSpPr>
          <p:cNvPr id="1651" name="Google Shape;1651;g2bbf2f46c1d_1_2777"/>
          <p:cNvSpPr/>
          <p:nvPr/>
        </p:nvSpPr>
        <p:spPr>
          <a:xfrm rot="-5400000">
            <a:off x="7474190" y="2110012"/>
            <a:ext cx="104100" cy="104100"/>
          </a:xfrm>
          <a:prstGeom prst="ellipse">
            <a:avLst/>
          </a:prstGeom>
          <a:solidFill>
            <a:srgbClr val="666666"/>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52" name="Google Shape;1652;g2bbf2f46c1d_1_2777"/>
          <p:cNvSpPr/>
          <p:nvPr/>
        </p:nvSpPr>
        <p:spPr>
          <a:xfrm rot="-5400000">
            <a:off x="8339872" y="2113873"/>
            <a:ext cx="104100" cy="104100"/>
          </a:xfrm>
          <a:prstGeom prst="ellipse">
            <a:avLst/>
          </a:prstGeom>
          <a:solidFill>
            <a:srgbClr val="666666"/>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53" name="Google Shape;1653;g2bbf2f46c1d_1_2777"/>
          <p:cNvSpPr txBox="1"/>
          <p:nvPr/>
        </p:nvSpPr>
        <p:spPr>
          <a:xfrm>
            <a:off x="3950838" y="4881458"/>
            <a:ext cx="1357200" cy="924000"/>
          </a:xfrm>
          <a:prstGeom prst="rect">
            <a:avLst/>
          </a:prstGeom>
          <a:noFill/>
          <a:ln>
            <a:noFill/>
          </a:ln>
        </p:spPr>
        <p:txBody>
          <a:bodyPr spcFirstLastPara="1" wrap="square" lIns="109700" tIns="109700" rIns="109700" bIns="109700" anchor="t" anchorCtr="0">
            <a:noAutofit/>
          </a:bodyPr>
          <a:lstStyle/>
          <a:p>
            <a:pPr marL="0" marR="0" lvl="0" indent="0" algn="r" rtl="0">
              <a:lnSpc>
                <a:spcPct val="115000"/>
              </a:lnSpc>
              <a:spcBef>
                <a:spcPts val="0"/>
              </a:spcBef>
              <a:spcAft>
                <a:spcPts val="0"/>
              </a:spcAft>
              <a:buClr>
                <a:srgbClr val="000000"/>
              </a:buClr>
              <a:buSzPts val="1080"/>
              <a:buFont typeface="Arial"/>
              <a:buNone/>
            </a:pPr>
            <a:r>
              <a:rPr lang="it-IT" sz="1080" b="0" i="0" u="none" strike="noStrike" cap="none">
                <a:solidFill>
                  <a:srgbClr val="666666"/>
                </a:solidFill>
                <a:latin typeface="Arial"/>
                <a:ea typeface="Arial"/>
                <a:cs typeface="Arial"/>
                <a:sym typeface="Arial"/>
              </a:rPr>
              <a:t>Rilascio in </a:t>
            </a:r>
            <a:endParaRPr sz="1400" b="0" i="0" u="none" strike="noStrike" cap="none">
              <a:solidFill>
                <a:srgbClr val="000000"/>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080"/>
              <a:buFont typeface="Arial"/>
              <a:buNone/>
            </a:pPr>
            <a:r>
              <a:rPr lang="it-IT" sz="1080" b="0" i="0" u="none" strike="noStrike" cap="none">
                <a:solidFill>
                  <a:srgbClr val="666666"/>
                </a:solidFill>
                <a:latin typeface="Arial"/>
                <a:ea typeface="Arial"/>
                <a:cs typeface="Arial"/>
                <a:sym typeface="Arial"/>
              </a:rPr>
              <a:t>collaudo/esercizio</a:t>
            </a:r>
            <a:br>
              <a:rPr lang="it-IT" sz="1080" b="0" i="0" u="none" strike="noStrike" cap="none">
                <a:solidFill>
                  <a:srgbClr val="666666"/>
                </a:solidFill>
                <a:latin typeface="Arial"/>
                <a:ea typeface="Arial"/>
                <a:cs typeface="Arial"/>
                <a:sym typeface="Arial"/>
              </a:rPr>
            </a:br>
            <a:r>
              <a:rPr lang="it-IT" sz="1080" b="0" i="0" u="none" strike="noStrike" cap="none">
                <a:solidFill>
                  <a:srgbClr val="666666"/>
                </a:solidFill>
                <a:latin typeface="Arial"/>
                <a:ea typeface="Arial"/>
                <a:cs typeface="Arial"/>
                <a:sym typeface="Arial"/>
              </a:rPr>
              <a:t>della </a:t>
            </a:r>
            <a:r>
              <a:rPr lang="it-IT" sz="1080" b="1" i="0" u="none" strike="noStrike" cap="none">
                <a:solidFill>
                  <a:srgbClr val="666666"/>
                </a:solidFill>
                <a:latin typeface="Arial"/>
                <a:ea typeface="Arial"/>
                <a:cs typeface="Arial"/>
                <a:sym typeface="Arial"/>
              </a:rPr>
              <a:t>terza</a:t>
            </a:r>
            <a:r>
              <a:rPr lang="it-IT" sz="1080" b="0" i="0" u="none" strike="noStrike" cap="none">
                <a:solidFill>
                  <a:srgbClr val="666666"/>
                </a:solidFill>
                <a:latin typeface="Arial"/>
                <a:ea typeface="Arial"/>
                <a:cs typeface="Arial"/>
                <a:sym typeface="Arial"/>
              </a:rPr>
              <a:t> </a:t>
            </a:r>
            <a:r>
              <a:rPr lang="it-IT" sz="1080" b="1" i="0" u="none" strike="noStrike" cap="none">
                <a:solidFill>
                  <a:srgbClr val="666666"/>
                </a:solidFill>
                <a:latin typeface="Arial"/>
                <a:ea typeface="Arial"/>
                <a:cs typeface="Arial"/>
                <a:sym typeface="Arial"/>
              </a:rPr>
              <a:t>release </a:t>
            </a:r>
            <a:r>
              <a:rPr lang="it-IT" sz="1080" b="0" i="0" u="none" strike="noStrike" cap="none">
                <a:solidFill>
                  <a:srgbClr val="666666"/>
                </a:solidFill>
                <a:latin typeface="Arial"/>
                <a:ea typeface="Arial"/>
                <a:cs typeface="Arial"/>
                <a:sym typeface="Arial"/>
              </a:rPr>
              <a:t>del </a:t>
            </a:r>
            <a:r>
              <a:rPr lang="it-IT" sz="1080" b="1" i="0" u="none" strike="noStrike" cap="none">
                <a:solidFill>
                  <a:srgbClr val="666666"/>
                </a:solidFill>
                <a:latin typeface="Arial"/>
                <a:ea typeface="Arial"/>
                <a:cs typeface="Arial"/>
                <a:sym typeface="Arial"/>
              </a:rPr>
              <a:t>Catalogo SSU</a:t>
            </a:r>
            <a:endParaRPr sz="1080" b="1" i="0" u="none" strike="noStrike" cap="none">
              <a:solidFill>
                <a:srgbClr val="666666"/>
              </a:solidFill>
              <a:latin typeface="Arial"/>
              <a:ea typeface="Arial"/>
              <a:cs typeface="Arial"/>
              <a:sym typeface="Arial"/>
            </a:endParaRPr>
          </a:p>
        </p:txBody>
      </p:sp>
      <p:cxnSp>
        <p:nvCxnSpPr>
          <p:cNvPr id="1654" name="Google Shape;1654;g2bbf2f46c1d_1_2777"/>
          <p:cNvCxnSpPr>
            <a:stCxn id="1636" idx="2"/>
          </p:cNvCxnSpPr>
          <p:nvPr/>
        </p:nvCxnSpPr>
        <p:spPr>
          <a:xfrm>
            <a:off x="3579394" y="2413453"/>
            <a:ext cx="900" cy="3336000"/>
          </a:xfrm>
          <a:prstGeom prst="straightConnector1">
            <a:avLst/>
          </a:prstGeom>
          <a:noFill/>
          <a:ln w="9525" cap="flat" cmpd="sng">
            <a:solidFill>
              <a:srgbClr val="274E13"/>
            </a:solidFill>
            <a:prstDash val="solid"/>
            <a:round/>
            <a:headEnd type="none" w="sm" len="sm"/>
            <a:tailEnd type="none" w="sm" len="sm"/>
          </a:ln>
        </p:spPr>
      </p:cxnSp>
      <p:sp>
        <p:nvSpPr>
          <p:cNvPr id="1655" name="Google Shape;1655;g2bbf2f46c1d_1_2777"/>
          <p:cNvSpPr txBox="1"/>
          <p:nvPr/>
        </p:nvSpPr>
        <p:spPr>
          <a:xfrm>
            <a:off x="2115099" y="4959539"/>
            <a:ext cx="1500600" cy="916500"/>
          </a:xfrm>
          <a:prstGeom prst="rect">
            <a:avLst/>
          </a:prstGeom>
          <a:noFill/>
          <a:ln>
            <a:noFill/>
          </a:ln>
        </p:spPr>
        <p:txBody>
          <a:bodyPr spcFirstLastPara="1" wrap="square" lIns="109700" tIns="109700" rIns="109700" bIns="109700" anchor="t" anchorCtr="0">
            <a:noAutofit/>
          </a:bodyPr>
          <a:lstStyle/>
          <a:p>
            <a:pPr marL="0" marR="0" lvl="0" indent="0" algn="r" rtl="0">
              <a:lnSpc>
                <a:spcPct val="115000"/>
              </a:lnSpc>
              <a:spcBef>
                <a:spcPts val="0"/>
              </a:spcBef>
              <a:spcAft>
                <a:spcPts val="0"/>
              </a:spcAft>
              <a:buClr>
                <a:srgbClr val="000000"/>
              </a:buClr>
              <a:buSzPts val="1080"/>
              <a:buFont typeface="Arial"/>
              <a:buNone/>
            </a:pPr>
            <a:r>
              <a:rPr lang="it-IT" sz="1080" b="0" i="0" u="none" strike="noStrike" cap="none">
                <a:solidFill>
                  <a:srgbClr val="666666"/>
                </a:solidFill>
                <a:latin typeface="Arial"/>
                <a:ea typeface="Arial"/>
                <a:cs typeface="Arial"/>
                <a:sym typeface="Arial"/>
              </a:rPr>
              <a:t>Rilascio in collaudo</a:t>
            </a:r>
            <a:br>
              <a:rPr lang="it-IT" sz="1080" b="0" i="0" u="none" strike="noStrike" cap="none">
                <a:solidFill>
                  <a:srgbClr val="666666"/>
                </a:solidFill>
                <a:latin typeface="Arial"/>
                <a:ea typeface="Arial"/>
                <a:cs typeface="Arial"/>
                <a:sym typeface="Arial"/>
              </a:rPr>
            </a:br>
            <a:r>
              <a:rPr lang="it-IT" sz="1080" b="0" i="0" u="none" strike="noStrike" cap="none">
                <a:solidFill>
                  <a:srgbClr val="666666"/>
                </a:solidFill>
                <a:latin typeface="Arial"/>
                <a:ea typeface="Arial"/>
                <a:cs typeface="Arial"/>
                <a:sym typeface="Arial"/>
              </a:rPr>
              <a:t>della </a:t>
            </a:r>
            <a:r>
              <a:rPr lang="it-IT" sz="1080" b="1" i="0" u="none" strike="noStrike" cap="none">
                <a:solidFill>
                  <a:srgbClr val="666666"/>
                </a:solidFill>
                <a:latin typeface="Arial"/>
                <a:ea typeface="Arial"/>
                <a:cs typeface="Arial"/>
                <a:sym typeface="Arial"/>
              </a:rPr>
              <a:t>seconda release </a:t>
            </a:r>
            <a:r>
              <a:rPr lang="it-IT" sz="1080" b="0" i="0" u="none" strike="noStrike" cap="none">
                <a:solidFill>
                  <a:srgbClr val="666666"/>
                </a:solidFill>
                <a:latin typeface="Arial"/>
                <a:ea typeface="Arial"/>
                <a:cs typeface="Arial"/>
                <a:sym typeface="Arial"/>
              </a:rPr>
              <a:t>del </a:t>
            </a:r>
            <a:r>
              <a:rPr lang="it-IT" sz="1080" b="1" i="0" u="none" strike="noStrike" cap="none">
                <a:solidFill>
                  <a:srgbClr val="666666"/>
                </a:solidFill>
                <a:latin typeface="Arial"/>
                <a:ea typeface="Arial"/>
                <a:cs typeface="Arial"/>
                <a:sym typeface="Arial"/>
              </a:rPr>
              <a:t>Catalogo SSU</a:t>
            </a:r>
            <a:endParaRPr sz="1080" b="1" i="0" u="none" strike="noStrike" cap="none">
              <a:solidFill>
                <a:srgbClr val="666666"/>
              </a:solidFill>
              <a:latin typeface="Arial"/>
              <a:ea typeface="Arial"/>
              <a:cs typeface="Arial"/>
              <a:sym typeface="Arial"/>
            </a:endParaRPr>
          </a:p>
        </p:txBody>
      </p:sp>
      <p:cxnSp>
        <p:nvCxnSpPr>
          <p:cNvPr id="1656" name="Google Shape;1656;g2bbf2f46c1d_1_2777"/>
          <p:cNvCxnSpPr>
            <a:stCxn id="1642" idx="2"/>
          </p:cNvCxnSpPr>
          <p:nvPr/>
        </p:nvCxnSpPr>
        <p:spPr>
          <a:xfrm>
            <a:off x="5479991" y="2405058"/>
            <a:ext cx="14700" cy="3471000"/>
          </a:xfrm>
          <a:prstGeom prst="straightConnector1">
            <a:avLst/>
          </a:prstGeom>
          <a:noFill/>
          <a:ln w="9525" cap="flat" cmpd="sng">
            <a:solidFill>
              <a:srgbClr val="274E13"/>
            </a:solidFill>
            <a:prstDash val="solid"/>
            <a:round/>
            <a:headEnd type="none" w="sm" len="sm"/>
            <a:tailEnd type="none" w="sm" len="sm"/>
          </a:ln>
        </p:spPr>
      </p:cxnSp>
      <p:sp>
        <p:nvSpPr>
          <p:cNvPr id="1657" name="Google Shape;1657;g2bbf2f46c1d_1_2777">
            <a:hlinkClick r:id="rId8"/>
          </p:cNvPr>
          <p:cNvSpPr txBox="1"/>
          <p:nvPr/>
        </p:nvSpPr>
        <p:spPr>
          <a:xfrm>
            <a:off x="9207830" y="6642240"/>
            <a:ext cx="10410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it-IT" sz="900" b="0" i="0" u="sng" strike="noStrike" cap="none">
                <a:solidFill>
                  <a:srgbClr val="BFBFBF"/>
                </a:solidFill>
                <a:latin typeface="Arial"/>
                <a:ea typeface="Arial"/>
                <a:cs typeface="Arial"/>
                <a:sym typeface="Arial"/>
                <a:hlinkClick r:id="rId9">
                  <a:extLst>
                    <a:ext uri="{A12FA001-AC4F-418D-AE19-62706E023703}">
                      <ahyp:hlinkClr xmlns:ahyp="http://schemas.microsoft.com/office/drawing/2018/hyperlinkcolor" val="tx"/>
                    </a:ext>
                  </a:extLst>
                </a:hlinkClick>
              </a:rPr>
              <a:t>freepik image</a:t>
            </a:r>
            <a:endParaRPr sz="900" b="0" i="0" u="none" strike="noStrike" cap="none">
              <a:solidFill>
                <a:srgbClr val="BFBFBF"/>
              </a:solidFill>
              <a:latin typeface="Arial"/>
              <a:ea typeface="Arial"/>
              <a:cs typeface="Arial"/>
              <a:sym typeface="Arial"/>
            </a:endParaRPr>
          </a:p>
        </p:txBody>
      </p:sp>
      <p:pic>
        <p:nvPicPr>
          <p:cNvPr id="1658" name="Google Shape;1658;g2bbf2f46c1d_1_2777"/>
          <p:cNvPicPr preferRelativeResize="0"/>
          <p:nvPr/>
        </p:nvPicPr>
        <p:blipFill rotWithShape="1">
          <a:blip r:embed="rId10">
            <a:alphaModFix/>
          </a:blip>
          <a:srcRect/>
          <a:stretch/>
        </p:blipFill>
        <p:spPr>
          <a:xfrm>
            <a:off x="3695733" y="6452128"/>
            <a:ext cx="4800533" cy="337245"/>
          </a:xfrm>
          <a:prstGeom prst="rect">
            <a:avLst/>
          </a:prstGeom>
          <a:noFill/>
          <a:ln>
            <a:noFill/>
          </a:ln>
        </p:spPr>
      </p:pic>
      <p:sp>
        <p:nvSpPr>
          <p:cNvPr id="1659" name="Google Shape;1659;g2bbf2f46c1d_1_2777"/>
          <p:cNvSpPr/>
          <p:nvPr/>
        </p:nvSpPr>
        <p:spPr>
          <a:xfrm>
            <a:off x="965908" y="2525433"/>
            <a:ext cx="9188700" cy="309600"/>
          </a:xfrm>
          <a:prstGeom prst="roundRect">
            <a:avLst>
              <a:gd name="adj" fmla="val 50000"/>
            </a:avLst>
          </a:prstGeom>
          <a:solidFill>
            <a:srgbClr val="FFD03B"/>
          </a:solidFill>
          <a:ln>
            <a:noFill/>
          </a:ln>
        </p:spPr>
        <p:txBody>
          <a:bodyPr spcFirstLastPara="1" wrap="square" lIns="109700" tIns="109700" rIns="109700" bIns="109700" anchor="ctr" anchorCtr="0">
            <a:noAutofit/>
          </a:bodyPr>
          <a:lstStyle/>
          <a:p>
            <a:pPr marL="0" marR="0" lvl="0" indent="0" algn="ctr" rtl="0">
              <a:lnSpc>
                <a:spcPct val="100000"/>
              </a:lnSpc>
              <a:spcBef>
                <a:spcPts val="0"/>
              </a:spcBef>
              <a:spcAft>
                <a:spcPts val="0"/>
              </a:spcAft>
              <a:buClr>
                <a:srgbClr val="000000"/>
              </a:buClr>
              <a:buSzPts val="1320"/>
              <a:buFont typeface="Arial"/>
              <a:buNone/>
            </a:pPr>
            <a:r>
              <a:rPr lang="it-IT" sz="1320" b="0" i="0" u="none" strike="noStrike" cap="none">
                <a:solidFill>
                  <a:srgbClr val="444444"/>
                </a:solidFill>
                <a:latin typeface="Arial"/>
                <a:ea typeface="Arial"/>
                <a:cs typeface="Arial"/>
                <a:sym typeface="Arial"/>
              </a:rPr>
              <a:t>Supporto al DFP per Analisi AS-IS, Gap Analysis e Monitoraggio</a:t>
            </a:r>
            <a:endParaRPr sz="1320" b="0" i="0" u="none" strike="noStrike" cap="none">
              <a:solidFill>
                <a:srgbClr val="444444"/>
              </a:solidFill>
              <a:latin typeface="Arial"/>
              <a:ea typeface="Arial"/>
              <a:cs typeface="Arial"/>
              <a:sym typeface="Arial"/>
            </a:endParaRPr>
          </a:p>
        </p:txBody>
      </p:sp>
      <p:sp>
        <p:nvSpPr>
          <p:cNvPr id="1628" name="Google Shape;1628;g2bbf2f46c1d_1_2777"/>
          <p:cNvSpPr/>
          <p:nvPr/>
        </p:nvSpPr>
        <p:spPr>
          <a:xfrm rot="-5400000">
            <a:off x="1807894" y="1918603"/>
            <a:ext cx="495000" cy="4947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60" name="Google Shape;1660;g2bbf2f46c1d_1_2777"/>
          <p:cNvSpPr/>
          <p:nvPr/>
        </p:nvSpPr>
        <p:spPr>
          <a:xfrm rot="-5400000">
            <a:off x="1957772" y="2059618"/>
            <a:ext cx="208500" cy="208500"/>
          </a:xfrm>
          <a:prstGeom prst="ellipse">
            <a:avLst/>
          </a:prstGeom>
          <a:solidFill>
            <a:srgbClr val="38761D"/>
          </a:solidFill>
          <a:ln>
            <a:noFill/>
          </a:ln>
        </p:spPr>
        <p:txBody>
          <a:bodyPr spcFirstLastPara="1" wrap="square" lIns="109700" tIns="109700" rIns="109700" bIns="109700" anchor="ctr" anchorCtr="0">
            <a:noAutofit/>
          </a:bodyPr>
          <a:lstStyle/>
          <a:p>
            <a:pPr marL="0" marR="0" lvl="0" indent="0" algn="l" rtl="0">
              <a:lnSpc>
                <a:spcPct val="100000"/>
              </a:lnSpc>
              <a:spcBef>
                <a:spcPts val="0"/>
              </a:spcBef>
              <a:spcAft>
                <a:spcPts val="0"/>
              </a:spcAft>
              <a:buClr>
                <a:srgbClr val="000000"/>
              </a:buClr>
              <a:buSzPts val="2160"/>
              <a:buFont typeface="Arial"/>
              <a:buNone/>
            </a:pPr>
            <a:endParaRPr sz="2160" b="0" i="0" u="none" strike="noStrike" cap="none">
              <a:solidFill>
                <a:schemeClr val="dk1"/>
              </a:solidFill>
              <a:latin typeface="Calibri"/>
              <a:ea typeface="Calibri"/>
              <a:cs typeface="Calibri"/>
              <a:sym typeface="Calibri"/>
            </a:endParaRPr>
          </a:p>
        </p:txBody>
      </p:sp>
      <p:sp>
        <p:nvSpPr>
          <p:cNvPr id="1661" name="Google Shape;1661;g2bbf2f46c1d_1_2777"/>
          <p:cNvSpPr/>
          <p:nvPr/>
        </p:nvSpPr>
        <p:spPr>
          <a:xfrm>
            <a:off x="5131887" y="2963597"/>
            <a:ext cx="5022600" cy="311100"/>
          </a:xfrm>
          <a:prstGeom prst="roundRect">
            <a:avLst>
              <a:gd name="adj" fmla="val 50000"/>
            </a:avLst>
          </a:prstGeom>
          <a:solidFill>
            <a:srgbClr val="E06666"/>
          </a:solidFill>
          <a:ln>
            <a:noFill/>
          </a:ln>
        </p:spPr>
        <p:txBody>
          <a:bodyPr spcFirstLastPara="1" wrap="square" lIns="109700" tIns="109700" rIns="109700" bIns="109700" anchor="ctr" anchorCtr="0">
            <a:noAutofit/>
          </a:bodyPr>
          <a:lstStyle/>
          <a:p>
            <a:pPr marL="0" marR="0" lvl="0" indent="0" algn="ctr" rtl="0">
              <a:lnSpc>
                <a:spcPct val="100000"/>
              </a:lnSpc>
              <a:spcBef>
                <a:spcPts val="0"/>
              </a:spcBef>
              <a:spcAft>
                <a:spcPts val="0"/>
              </a:spcAft>
              <a:buClr>
                <a:srgbClr val="000000"/>
              </a:buClr>
              <a:buSzPts val="1320"/>
              <a:buFont typeface="Arial"/>
              <a:buNone/>
            </a:pPr>
            <a:r>
              <a:rPr lang="it-IT" sz="1320" b="0" i="0" u="none" strike="noStrike" cap="none">
                <a:solidFill>
                  <a:srgbClr val="FFFDF7"/>
                </a:solidFill>
                <a:latin typeface="Arial"/>
                <a:ea typeface="Arial"/>
                <a:cs typeface="Arial"/>
                <a:sym typeface="Arial"/>
              </a:rPr>
              <a:t>Supporto ed accompagnamento agli Enti</a:t>
            </a:r>
            <a:endParaRPr sz="1320" b="0" i="0" u="none" strike="noStrike" cap="none">
              <a:solidFill>
                <a:srgbClr val="FFFDF7"/>
              </a:solidFill>
              <a:latin typeface="Arial"/>
              <a:ea typeface="Arial"/>
              <a:cs typeface="Arial"/>
              <a:sym typeface="Arial"/>
            </a:endParaRPr>
          </a:p>
        </p:txBody>
      </p:sp>
      <p:sp>
        <p:nvSpPr>
          <p:cNvPr id="1662" name="Google Shape;1662;g2bbf2f46c1d_1_2777"/>
          <p:cNvSpPr txBox="1"/>
          <p:nvPr/>
        </p:nvSpPr>
        <p:spPr>
          <a:xfrm>
            <a:off x="8103260" y="1235388"/>
            <a:ext cx="1796400" cy="495000"/>
          </a:xfrm>
          <a:prstGeom prst="rect">
            <a:avLst/>
          </a:prstGeom>
          <a:noFill/>
          <a:ln>
            <a:noFill/>
          </a:ln>
        </p:spPr>
        <p:txBody>
          <a:bodyPr spcFirstLastPara="1" wrap="square" lIns="109700" tIns="109700" rIns="109700" bIns="109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434343"/>
                </a:solidFill>
                <a:latin typeface="Arial"/>
                <a:ea typeface="Arial"/>
                <a:cs typeface="Arial"/>
                <a:sym typeface="Arial"/>
              </a:rPr>
              <a:t>Dicembre 2024</a:t>
            </a:r>
            <a:endParaRPr sz="1800" b="1" i="0" u="none" strike="noStrike" cap="none">
              <a:solidFill>
                <a:srgbClr val="434343"/>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1736" name="Google Shape;1736;g2bbf2f46c1d_1_2891" descr="Immagine che contiene vestiti, persona, interno, donna&#10;&#10;Descrizione generata automaticamente"/>
          <p:cNvPicPr preferRelativeResize="0"/>
          <p:nvPr/>
        </p:nvPicPr>
        <p:blipFill rotWithShape="1">
          <a:blip r:embed="rId3">
            <a:alphaModFix/>
          </a:blip>
          <a:srcRect t="6348" b="28270"/>
          <a:stretch/>
        </p:blipFill>
        <p:spPr>
          <a:xfrm>
            <a:off x="0" y="5759"/>
            <a:ext cx="12191520" cy="5302219"/>
          </a:xfrm>
          <a:prstGeom prst="rect">
            <a:avLst/>
          </a:prstGeom>
          <a:noFill/>
          <a:ln>
            <a:noFill/>
          </a:ln>
        </p:spPr>
      </p:pic>
      <p:sp>
        <p:nvSpPr>
          <p:cNvPr id="1737" name="Google Shape;1737;g2bbf2f46c1d_1_2891"/>
          <p:cNvSpPr/>
          <p:nvPr/>
        </p:nvSpPr>
        <p:spPr>
          <a:xfrm>
            <a:off x="0" y="5759"/>
            <a:ext cx="12191400" cy="53022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rgbClr val="FFFFFF"/>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1738" name="Google Shape;1738;g2bbf2f46c1d_1_2891"/>
          <p:cNvSpPr/>
          <p:nvPr/>
        </p:nvSpPr>
        <p:spPr>
          <a:xfrm>
            <a:off x="1790835" y="1992460"/>
            <a:ext cx="9411900" cy="7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it-IT" sz="6400" b="1" i="0" u="none" strike="noStrike" cap="none">
                <a:solidFill>
                  <a:srgbClr val="FFFFFF"/>
                </a:solidFill>
                <a:latin typeface="Arial"/>
                <a:ea typeface="Arial"/>
                <a:cs typeface="Arial"/>
                <a:sym typeface="Arial"/>
              </a:rPr>
              <a:t>Grazie per l’attenzione</a:t>
            </a:r>
            <a:endParaRPr sz="3200" b="0" i="0" u="none" strike="noStrike" cap="none">
              <a:solidFill>
                <a:srgbClr val="000000"/>
              </a:solidFill>
              <a:latin typeface="Arial"/>
              <a:ea typeface="Arial"/>
              <a:cs typeface="Arial"/>
              <a:sym typeface="Arial"/>
            </a:endParaRPr>
          </a:p>
        </p:txBody>
      </p:sp>
      <p:sp>
        <p:nvSpPr>
          <p:cNvPr id="1739" name="Google Shape;1739;g2bbf2f46c1d_1_2891"/>
          <p:cNvSpPr/>
          <p:nvPr/>
        </p:nvSpPr>
        <p:spPr>
          <a:xfrm>
            <a:off x="2063520" y="4869120"/>
            <a:ext cx="8672700" cy="113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g2bbf2f46c1d_1_2891"/>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1741" name="Google Shape;1741;g2bbf2f46c1d_1_2891"/>
          <p:cNvPicPr preferRelativeResize="0"/>
          <p:nvPr/>
        </p:nvPicPr>
        <p:blipFill rotWithShape="1">
          <a:blip r:embed="rId4">
            <a:alphaModFix/>
          </a:blip>
          <a:srcRect/>
          <a:stretch/>
        </p:blipFill>
        <p:spPr>
          <a:xfrm>
            <a:off x="3695733" y="6452128"/>
            <a:ext cx="4800533" cy="3372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g2bbf2f46c1d_1_1779" descr="Immagine che contiene scena, interno, governo, parlamento&#10;&#10;Descrizione generata automaticamente"/>
          <p:cNvPicPr preferRelativeResize="0"/>
          <p:nvPr/>
        </p:nvPicPr>
        <p:blipFill rotWithShape="1">
          <a:blip r:embed="rId3">
            <a:alphaModFix/>
          </a:blip>
          <a:srcRect t="8483"/>
          <a:stretch/>
        </p:blipFill>
        <p:spPr>
          <a:xfrm>
            <a:off x="6108960" y="581760"/>
            <a:ext cx="6121440" cy="6275520"/>
          </a:xfrm>
          <a:prstGeom prst="rect">
            <a:avLst/>
          </a:prstGeom>
          <a:noFill/>
          <a:ln>
            <a:noFill/>
          </a:ln>
        </p:spPr>
      </p:pic>
      <p:sp>
        <p:nvSpPr>
          <p:cNvPr id="554" name="Google Shape;554;g2bbf2f46c1d_1_1779"/>
          <p:cNvSpPr/>
          <p:nvPr/>
        </p:nvSpPr>
        <p:spPr>
          <a:xfrm>
            <a:off x="0" y="1809600"/>
            <a:ext cx="12255900" cy="4196400"/>
          </a:xfrm>
          <a:prstGeom prst="rect">
            <a:avLst/>
          </a:prstGeom>
          <a:solidFill>
            <a:srgbClr val="6AAAE4">
              <a:alpha val="96078"/>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sp>
        <p:nvSpPr>
          <p:cNvPr id="555" name="Google Shape;555;g2bbf2f46c1d_1_1779"/>
          <p:cNvSpPr/>
          <p:nvPr/>
        </p:nvSpPr>
        <p:spPr>
          <a:xfrm>
            <a:off x="3279360" y="3945120"/>
            <a:ext cx="8951040"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grpSp>
        <p:nvGrpSpPr>
          <p:cNvPr id="556" name="Google Shape;556;g2bbf2f46c1d_1_1779"/>
          <p:cNvGrpSpPr/>
          <p:nvPr/>
        </p:nvGrpSpPr>
        <p:grpSpPr>
          <a:xfrm>
            <a:off x="111224" y="2071655"/>
            <a:ext cx="11896745" cy="3942425"/>
            <a:chOff x="83420" y="1553780"/>
            <a:chExt cx="8922782" cy="2956893"/>
          </a:xfrm>
        </p:grpSpPr>
        <p:sp>
          <p:nvSpPr>
            <p:cNvPr id="557" name="Google Shape;557;g2bbf2f46c1d_1_1779"/>
            <p:cNvSpPr/>
            <p:nvPr/>
          </p:nvSpPr>
          <p:spPr>
            <a:xfrm>
              <a:off x="741074" y="3292582"/>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Adeguamento alla Direttiva Servizi che garantisce l’iniziativa economica privata</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t>
              </a:r>
              <a:r>
                <a:rPr lang="it-IT" sz="1500" b="0" i="1" u="none" strike="noStrike" cap="none">
                  <a:solidFill>
                    <a:srgbClr val="FFFFFF"/>
                  </a:solidFill>
                  <a:latin typeface="Arial"/>
                  <a:ea typeface="Arial"/>
                  <a:cs typeface="Arial"/>
                  <a:sym typeface="Arial"/>
                </a:rPr>
                <a:t>Point of Single Contact</a:t>
              </a:r>
              <a:r>
                <a:rPr lang="it-IT" sz="1500" b="0" i="0" u="none" strike="noStrike" cap="none">
                  <a:solidFill>
                    <a:srgbClr val="FFFFFF"/>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58" name="Google Shape;558;g2bbf2f46c1d_1_1779"/>
            <p:cNvSpPr/>
            <p:nvPr/>
          </p:nvSpPr>
          <p:spPr>
            <a:xfrm rot="-5400000">
              <a:off x="-340180" y="3743534"/>
              <a:ext cx="1101000" cy="25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L. n. 133/2008</a:t>
              </a:r>
              <a:endParaRPr sz="1500" b="0" i="0" u="none" strike="noStrike" cap="none">
                <a:solidFill>
                  <a:schemeClr val="dk1"/>
                </a:solidFill>
                <a:latin typeface="Arial"/>
                <a:ea typeface="Arial"/>
                <a:cs typeface="Arial"/>
                <a:sym typeface="Arial"/>
              </a:endParaRPr>
            </a:p>
          </p:txBody>
        </p:sp>
        <p:sp>
          <p:nvSpPr>
            <p:cNvPr id="559" name="Google Shape;559;g2bbf2f46c1d_1_1779"/>
            <p:cNvSpPr/>
            <p:nvPr/>
          </p:nvSpPr>
          <p:spPr>
            <a:xfrm rot="-5400000">
              <a:off x="1445357" y="2049530"/>
              <a:ext cx="1231500" cy="24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D.P.R. 160/2010</a:t>
              </a:r>
              <a:r>
                <a:rPr lang="it-IT" sz="1500" b="0" i="0" u="none" strike="noStrike" cap="none">
                  <a:solidFill>
                    <a:srgbClr val="0032A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p:txBody>
        </p:sp>
        <p:sp>
          <p:nvSpPr>
            <p:cNvPr id="560" name="Google Shape;560;g2bbf2f46c1d_1_1779"/>
            <p:cNvSpPr/>
            <p:nvPr/>
          </p:nvSpPr>
          <p:spPr>
            <a:xfrm rot="-5400000">
              <a:off x="2591187" y="3563100"/>
              <a:ext cx="1637700" cy="218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Decreto interministeriale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12 novembre 2021 </a:t>
              </a:r>
              <a:endParaRPr sz="1500" b="0" i="0" u="none" strike="noStrike" cap="none">
                <a:solidFill>
                  <a:schemeClr val="dk1"/>
                </a:solidFill>
                <a:latin typeface="Arial"/>
                <a:ea typeface="Arial"/>
                <a:cs typeface="Arial"/>
                <a:sym typeface="Arial"/>
              </a:endParaRPr>
            </a:p>
          </p:txBody>
        </p:sp>
        <p:sp>
          <p:nvSpPr>
            <p:cNvPr id="561" name="Google Shape;561;g2bbf2f46c1d_1_1779"/>
            <p:cNvSpPr/>
            <p:nvPr/>
          </p:nvSpPr>
          <p:spPr>
            <a:xfrm rot="-5401259">
              <a:off x="5507581" y="3582733"/>
              <a:ext cx="1637700" cy="218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rgbClr val="0032A1"/>
                  </a:solidFill>
                  <a:latin typeface="Arial"/>
                  <a:ea typeface="Arial"/>
                  <a:cs typeface="Arial"/>
                  <a:sym typeface="Arial"/>
                </a:rPr>
                <a:t>Decreto Interministeriale 26 settembre 2023 Specifiche tecniche dell’Allegato Tecnico d.P.R. 160/2010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2" name="Google Shape;562;g2bbf2f46c1d_1_1779"/>
            <p:cNvSpPr/>
            <p:nvPr/>
          </p:nvSpPr>
          <p:spPr>
            <a:xfrm>
              <a:off x="2502000" y="1705320"/>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Pubblicazione delle regole tecniche che definiscono il SUAP uno strumento telematico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563" name="Google Shape;563;g2bbf2f46c1d_1_1779"/>
            <p:cNvSpPr/>
            <p:nvPr/>
          </p:nvSpPr>
          <p:spPr>
            <a:xfrm>
              <a:off x="4131480" y="3323551"/>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Modifica dell’allegato tecnico al d.P.R. 160/2010</a:t>
              </a:r>
              <a:endParaRPr sz="1500" b="0" i="0" u="none" strike="noStrike" cap="none">
                <a:solidFill>
                  <a:schemeClr val="dk1"/>
                </a:solidFill>
                <a:latin typeface="Arial"/>
                <a:ea typeface="Arial"/>
                <a:cs typeface="Arial"/>
                <a:sym typeface="Arial"/>
              </a:endParaRPr>
            </a:p>
          </p:txBody>
        </p:sp>
        <p:sp>
          <p:nvSpPr>
            <p:cNvPr id="564" name="Google Shape;564;g2bbf2f46c1d_1_1779"/>
            <p:cNvSpPr/>
            <p:nvPr/>
          </p:nvSpPr>
          <p:spPr>
            <a:xfrm>
              <a:off x="7413502" y="3289729"/>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Pubblicate in G.U Serie Generale n. 276  in data 25 novembre 2023</a:t>
              </a:r>
              <a:endParaRPr sz="1500" b="0" i="0" u="none" strike="noStrike" cap="none">
                <a:solidFill>
                  <a:schemeClr val="dk1"/>
                </a:solidFill>
                <a:latin typeface="Arial"/>
                <a:ea typeface="Arial"/>
                <a:cs typeface="Arial"/>
                <a:sym typeface="Arial"/>
              </a:endParaRPr>
            </a:p>
          </p:txBody>
        </p:sp>
      </p:grpSp>
      <p:sp>
        <p:nvSpPr>
          <p:cNvPr id="565" name="Google Shape;565;g2bbf2f46c1d_1_1779"/>
          <p:cNvSpPr/>
          <p:nvPr/>
        </p:nvSpPr>
        <p:spPr>
          <a:xfrm>
            <a:off x="936960" y="3945120"/>
            <a:ext cx="2288142"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66" name="Google Shape;566;g2bbf2f46c1d_1_1779"/>
          <p:cNvSpPr/>
          <p:nvPr/>
        </p:nvSpPr>
        <p:spPr>
          <a:xfrm>
            <a:off x="-144480" y="3945120"/>
            <a:ext cx="1017576"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67" name="Google Shape;567;g2bbf2f46c1d_1_1779"/>
          <p:cNvSpPr/>
          <p:nvPr/>
        </p:nvSpPr>
        <p:spPr>
          <a:xfrm>
            <a:off x="831840" y="5119200"/>
            <a:ext cx="82500" cy="82500"/>
          </a:xfrm>
          <a:prstGeom prst="ellipse">
            <a:avLst/>
          </a:prstGeom>
          <a:solidFill>
            <a:srgbClr val="6AAA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568" name="Google Shape;568;g2bbf2f46c1d_1_1779"/>
          <p:cNvGrpSpPr/>
          <p:nvPr/>
        </p:nvGrpSpPr>
        <p:grpSpPr>
          <a:xfrm>
            <a:off x="602385" y="3681988"/>
            <a:ext cx="554386" cy="2154666"/>
            <a:chOff x="451800" y="2761560"/>
            <a:chExt cx="415800" cy="1616040"/>
          </a:xfrm>
        </p:grpSpPr>
        <p:sp>
          <p:nvSpPr>
            <p:cNvPr id="569" name="Google Shape;569;g2bbf2f46c1d_1_1779"/>
            <p:cNvSpPr/>
            <p:nvPr/>
          </p:nvSpPr>
          <p:spPr>
            <a:xfrm>
              <a:off x="607680" y="2911320"/>
              <a:ext cx="94800" cy="94800"/>
            </a:xfrm>
            <a:prstGeom prst="ellipse">
              <a:avLst/>
            </a:prstGeom>
            <a:solidFill>
              <a:srgbClr val="FFDF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0" name="Google Shape;570;g2bbf2f46c1d_1_1779"/>
            <p:cNvSpPr/>
            <p:nvPr/>
          </p:nvSpPr>
          <p:spPr>
            <a:xfrm>
              <a:off x="563760" y="2867040"/>
              <a:ext cx="183000" cy="183000"/>
            </a:xfrm>
            <a:prstGeom prst="ellipse">
              <a:avLst/>
            </a:prstGeom>
            <a:noFill/>
            <a:ln w="12600" cap="flat" cmpd="sng">
              <a:solidFill>
                <a:srgbClr val="FFDF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1" name="Google Shape;571;g2bbf2f46c1d_1_1779"/>
            <p:cNvSpPr/>
            <p:nvPr/>
          </p:nvSpPr>
          <p:spPr>
            <a:xfrm>
              <a:off x="506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2" name="Google Shape;572;g2bbf2f46c1d_1_1779"/>
            <p:cNvSpPr/>
            <p:nvPr/>
          </p:nvSpPr>
          <p:spPr>
            <a:xfrm rot="10800000">
              <a:off x="654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73" name="Google Shape;573;g2bbf2f46c1d_1_1779"/>
            <p:cNvSpPr/>
            <p:nvPr/>
          </p:nvSpPr>
          <p:spPr>
            <a:xfrm>
              <a:off x="451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574" name="Google Shape;574;g2bbf2f46c1d_1_1779"/>
          <p:cNvGrpSpPr/>
          <p:nvPr/>
        </p:nvGrpSpPr>
        <p:grpSpPr>
          <a:xfrm>
            <a:off x="3011448" y="1893049"/>
            <a:ext cx="554386" cy="2328926"/>
            <a:chOff x="2258640" y="1419822"/>
            <a:chExt cx="415800" cy="1746738"/>
          </a:xfrm>
        </p:grpSpPr>
        <p:sp>
          <p:nvSpPr>
            <p:cNvPr id="575" name="Google Shape;575;g2bbf2f46c1d_1_1779"/>
            <p:cNvSpPr/>
            <p:nvPr/>
          </p:nvSpPr>
          <p:spPr>
            <a:xfrm rot="10800000">
              <a:off x="2466342" y="1419822"/>
              <a:ext cx="378" cy="1499418"/>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76" name="Google Shape;576;g2bbf2f46c1d_1_1779"/>
            <p:cNvSpPr/>
            <p:nvPr/>
          </p:nvSpPr>
          <p:spPr>
            <a:xfrm>
              <a:off x="2419200" y="2911320"/>
              <a:ext cx="94800" cy="94800"/>
            </a:xfrm>
            <a:prstGeom prst="ellipse">
              <a:avLst/>
            </a:prstGeom>
            <a:solidFill>
              <a:srgbClr val="FF6B3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7" name="Google Shape;577;g2bbf2f46c1d_1_1779"/>
            <p:cNvSpPr/>
            <p:nvPr/>
          </p:nvSpPr>
          <p:spPr>
            <a:xfrm>
              <a:off x="2374920" y="2867040"/>
              <a:ext cx="183000" cy="183000"/>
            </a:xfrm>
            <a:prstGeom prst="ellipse">
              <a:avLst/>
            </a:prstGeom>
            <a:noFill/>
            <a:ln w="12600" cap="flat" cmpd="sng">
              <a:solidFill>
                <a:srgbClr val="FF6B3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8" name="Google Shape;578;g2bbf2f46c1d_1_1779"/>
            <p:cNvSpPr/>
            <p:nvPr/>
          </p:nvSpPr>
          <p:spPr>
            <a:xfrm>
              <a:off x="2318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79" name="Google Shape;579;g2bbf2f46c1d_1_1779"/>
            <p:cNvSpPr/>
            <p:nvPr/>
          </p:nvSpPr>
          <p:spPr>
            <a:xfrm>
              <a:off x="2258640" y="2750760"/>
              <a:ext cx="415800" cy="415800"/>
            </a:xfrm>
            <a:prstGeom prst="arc">
              <a:avLst>
                <a:gd name="adj1" fmla="val 10876096"/>
                <a:gd name="adj2" fmla="val 1629504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580" name="Google Shape;580;g2bbf2f46c1d_1_1779"/>
          <p:cNvGrpSpPr/>
          <p:nvPr/>
        </p:nvGrpSpPr>
        <p:grpSpPr>
          <a:xfrm>
            <a:off x="5174274" y="3681988"/>
            <a:ext cx="554386" cy="2154666"/>
            <a:chOff x="3880800" y="2761560"/>
            <a:chExt cx="415800" cy="1616040"/>
          </a:xfrm>
        </p:grpSpPr>
        <p:sp>
          <p:nvSpPr>
            <p:cNvPr id="581" name="Google Shape;581;g2bbf2f46c1d_1_1779"/>
            <p:cNvSpPr/>
            <p:nvPr/>
          </p:nvSpPr>
          <p:spPr>
            <a:xfrm>
              <a:off x="4036680" y="2911320"/>
              <a:ext cx="94800" cy="94800"/>
            </a:xfrm>
            <a:prstGeom prst="ellipse">
              <a:avLst/>
            </a:prstGeom>
            <a:solidFill>
              <a:srgbClr val="92D6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82" name="Google Shape;582;g2bbf2f46c1d_1_1779"/>
            <p:cNvSpPr/>
            <p:nvPr/>
          </p:nvSpPr>
          <p:spPr>
            <a:xfrm>
              <a:off x="3992760" y="2867040"/>
              <a:ext cx="183000" cy="183000"/>
            </a:xfrm>
            <a:prstGeom prst="ellipse">
              <a:avLst/>
            </a:prstGeom>
            <a:noFill/>
            <a:ln w="12600" cap="flat" cmpd="sng">
              <a:solidFill>
                <a:srgbClr val="92D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83" name="Google Shape;583;g2bbf2f46c1d_1_1779"/>
            <p:cNvSpPr/>
            <p:nvPr/>
          </p:nvSpPr>
          <p:spPr>
            <a:xfrm>
              <a:off x="3935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84" name="Google Shape;584;g2bbf2f46c1d_1_1779"/>
            <p:cNvSpPr/>
            <p:nvPr/>
          </p:nvSpPr>
          <p:spPr>
            <a:xfrm rot="10800000">
              <a:off x="4083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85" name="Google Shape;585;g2bbf2f46c1d_1_1779"/>
            <p:cNvSpPr/>
            <p:nvPr/>
          </p:nvSpPr>
          <p:spPr>
            <a:xfrm>
              <a:off x="3880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586" name="Google Shape;586;g2bbf2f46c1d_1_1779"/>
          <p:cNvGrpSpPr/>
          <p:nvPr/>
        </p:nvGrpSpPr>
        <p:grpSpPr>
          <a:xfrm>
            <a:off x="9593046" y="3681988"/>
            <a:ext cx="554386" cy="2154666"/>
            <a:chOff x="7194960" y="2761560"/>
            <a:chExt cx="415800" cy="1616040"/>
          </a:xfrm>
        </p:grpSpPr>
        <p:sp>
          <p:nvSpPr>
            <p:cNvPr id="587" name="Google Shape;587;g2bbf2f46c1d_1_1779"/>
            <p:cNvSpPr/>
            <p:nvPr/>
          </p:nvSpPr>
          <p:spPr>
            <a:xfrm>
              <a:off x="7350840" y="2911320"/>
              <a:ext cx="94800" cy="94800"/>
            </a:xfrm>
            <a:prstGeom prst="ellipse">
              <a:avLst/>
            </a:prstGeom>
            <a:solidFill>
              <a:srgbClr val="C31B4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88" name="Google Shape;588;g2bbf2f46c1d_1_1779"/>
            <p:cNvSpPr/>
            <p:nvPr/>
          </p:nvSpPr>
          <p:spPr>
            <a:xfrm>
              <a:off x="7306920" y="2867040"/>
              <a:ext cx="183000" cy="183000"/>
            </a:xfrm>
            <a:prstGeom prst="ellipse">
              <a:avLst/>
            </a:prstGeom>
            <a:noFill/>
            <a:ln w="12600" cap="flat" cmpd="sng">
              <a:solidFill>
                <a:srgbClr val="C31B4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89" name="Google Shape;589;g2bbf2f46c1d_1_1779"/>
            <p:cNvSpPr/>
            <p:nvPr/>
          </p:nvSpPr>
          <p:spPr>
            <a:xfrm>
              <a:off x="7250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590" name="Google Shape;590;g2bbf2f46c1d_1_1779"/>
            <p:cNvSpPr/>
            <p:nvPr/>
          </p:nvSpPr>
          <p:spPr>
            <a:xfrm rot="10800000">
              <a:off x="739798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591" name="Google Shape;591;g2bbf2f46c1d_1_1779"/>
            <p:cNvSpPr/>
            <p:nvPr/>
          </p:nvSpPr>
          <p:spPr>
            <a:xfrm>
              <a:off x="719496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592" name="Google Shape;592;g2bbf2f46c1d_1_1779"/>
          <p:cNvSpPr/>
          <p:nvPr/>
        </p:nvSpPr>
        <p:spPr>
          <a:xfrm>
            <a:off x="-22560" y="6304800"/>
            <a:ext cx="12255900" cy="573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grpSp>
        <p:nvGrpSpPr>
          <p:cNvPr id="593" name="Google Shape;593;g2bbf2f46c1d_1_1779"/>
          <p:cNvGrpSpPr/>
          <p:nvPr/>
        </p:nvGrpSpPr>
        <p:grpSpPr>
          <a:xfrm>
            <a:off x="11192074" y="0"/>
            <a:ext cx="1041400" cy="6858000"/>
            <a:chOff x="8114930" y="0"/>
            <a:chExt cx="1041400" cy="6858000"/>
          </a:xfrm>
        </p:grpSpPr>
        <p:pic>
          <p:nvPicPr>
            <p:cNvPr id="594" name="Google Shape;594;g2bbf2f46c1d_1_1779"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595" name="Google Shape;595;g2bbf2f46c1d_1_1779"/>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500" b="0" i="0" u="none" strike="noStrike" cap="none">
                  <a:solidFill>
                    <a:srgbClr val="0031A2"/>
                  </a:solidFill>
                  <a:latin typeface="Arial"/>
                  <a:ea typeface="Arial"/>
                  <a:cs typeface="Arial"/>
                  <a:sym typeface="Arial"/>
                </a:rPr>
                <a:t>5</a:t>
              </a:fld>
              <a:endParaRPr sz="1500" b="0" i="0" u="none" strike="noStrike" cap="none">
                <a:solidFill>
                  <a:srgbClr val="0031A2"/>
                </a:solidFill>
                <a:latin typeface="Arial"/>
                <a:ea typeface="Arial"/>
                <a:cs typeface="Arial"/>
                <a:sym typeface="Arial"/>
              </a:endParaRPr>
            </a:p>
          </p:txBody>
        </p:sp>
        <p:pic>
          <p:nvPicPr>
            <p:cNvPr id="596" name="Google Shape;596;g2bbf2f46c1d_1_1779"/>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597" name="Google Shape;597;g2bbf2f46c1d_1_1779"/>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500" b="0" i="0" u="none" strike="noStrike" cap="none">
                <a:solidFill>
                  <a:schemeClr val="lt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pic>
        <p:nvPicPr>
          <p:cNvPr id="598" name="Google Shape;598;g2bbf2f46c1d_1_1779"/>
          <p:cNvPicPr preferRelativeResize="0"/>
          <p:nvPr/>
        </p:nvPicPr>
        <p:blipFill rotWithShape="1">
          <a:blip r:embed="rId6">
            <a:alphaModFix/>
          </a:blip>
          <a:srcRect/>
          <a:stretch/>
        </p:blipFill>
        <p:spPr>
          <a:xfrm>
            <a:off x="3695733" y="6452128"/>
            <a:ext cx="4800533" cy="337245"/>
          </a:xfrm>
          <a:prstGeom prst="rect">
            <a:avLst/>
          </a:prstGeom>
          <a:noFill/>
          <a:ln>
            <a:noFill/>
          </a:ln>
        </p:spPr>
      </p:pic>
      <p:sp>
        <p:nvSpPr>
          <p:cNvPr id="599" name="Google Shape;599;g2bbf2f46c1d_1_1779"/>
          <p:cNvSpPr/>
          <p:nvPr/>
        </p:nvSpPr>
        <p:spPr>
          <a:xfrm>
            <a:off x="431520" y="447840"/>
            <a:ext cx="9878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percorso normativo</a:t>
            </a:r>
            <a:br>
              <a:rPr lang="it-IT"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p:txBody>
      </p:sp>
      <p:sp>
        <p:nvSpPr>
          <p:cNvPr id="600" name="Google Shape;600;g2bbf2f46c1d_1_1779"/>
          <p:cNvSpPr/>
          <p:nvPr/>
        </p:nvSpPr>
        <p:spPr>
          <a:xfrm>
            <a:off x="4277708" y="3512100"/>
            <a:ext cx="3284700" cy="2417700"/>
          </a:xfrm>
          <a:prstGeom prst="roundRect">
            <a:avLst>
              <a:gd name="adj" fmla="val 16667"/>
            </a:avLst>
          </a:prstGeom>
          <a:noFill/>
          <a:ln w="38100" cap="flat" cmpd="sng">
            <a:solidFill>
              <a:srgbClr val="FFDF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2bbf2f46c1d_1_1831"/>
          <p:cNvSpPr txBox="1">
            <a:spLocks noGrp="1"/>
          </p:cNvSpPr>
          <p:nvPr>
            <p:ph type="title"/>
          </p:nvPr>
        </p:nvSpPr>
        <p:spPr>
          <a:xfrm>
            <a:off x="421975" y="673975"/>
            <a:ext cx="4705200" cy="1838400"/>
          </a:xfrm>
          <a:prstGeom prst="rect">
            <a:avLst/>
          </a:prstGeom>
          <a:noFill/>
          <a:ln>
            <a:noFill/>
          </a:ln>
        </p:spPr>
        <p:txBody>
          <a:bodyPr spcFirstLastPara="1" wrap="square" lIns="45700" tIns="18275" rIns="27425" bIns="18275" anchor="t" anchorCtr="0">
            <a:noAutofit/>
          </a:bodyPr>
          <a:lstStyle/>
          <a:p>
            <a:pPr marL="0" lvl="0" indent="0" algn="just" rtl="0">
              <a:lnSpc>
                <a:spcPct val="100000"/>
              </a:lnSpc>
              <a:spcBef>
                <a:spcPts val="0"/>
              </a:spcBef>
              <a:spcAft>
                <a:spcPts val="0"/>
              </a:spcAft>
              <a:buSzPts val="2800"/>
              <a:buNone/>
            </a:pPr>
            <a:r>
              <a:rPr lang="it-IT" sz="3000"/>
              <a:t>Il nuovo Allegato Tecnico al D.P.R. 160/2010</a:t>
            </a:r>
            <a:endParaRPr sz="3000">
              <a:solidFill>
                <a:srgbClr val="1859BA"/>
              </a:solidFill>
            </a:endParaRPr>
          </a:p>
          <a:p>
            <a:pPr marL="0" lvl="0" indent="0" algn="just" rtl="0">
              <a:lnSpc>
                <a:spcPct val="100000"/>
              </a:lnSpc>
              <a:spcBef>
                <a:spcPts val="0"/>
              </a:spcBef>
              <a:spcAft>
                <a:spcPts val="0"/>
              </a:spcAft>
              <a:buSzPts val="2800"/>
              <a:buNone/>
            </a:pPr>
            <a:r>
              <a:rPr lang="it-IT" sz="2000">
                <a:solidFill>
                  <a:srgbClr val="5B6770"/>
                </a:solidFill>
              </a:rPr>
              <a:t>Modalità telematiche di comunicazione e trasferimento dei dati tra il SUAP e i soggetti coinvolti nei procedimenti Amministrativi</a:t>
            </a:r>
            <a:br>
              <a:rPr lang="it-IT" sz="2000" b="0">
                <a:solidFill>
                  <a:srgbClr val="5B6770"/>
                </a:solidFill>
              </a:rPr>
            </a:br>
            <a:endParaRPr sz="2000" b="0">
              <a:solidFill>
                <a:srgbClr val="5B6770"/>
              </a:solidFill>
            </a:endParaRPr>
          </a:p>
        </p:txBody>
      </p:sp>
      <p:sp>
        <p:nvSpPr>
          <p:cNvPr id="607" name="Google Shape;607;g2bbf2f46c1d_1_1831"/>
          <p:cNvSpPr/>
          <p:nvPr/>
        </p:nvSpPr>
        <p:spPr>
          <a:xfrm>
            <a:off x="7235974" y="582383"/>
            <a:ext cx="9981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Art. 4 - Il portale "Impresa in un giorno"</a:t>
            </a:r>
            <a:endParaRPr sz="1400" b="1" i="0" u="none" strike="noStrike" cap="none">
              <a:solidFill>
                <a:schemeClr val="lt1"/>
              </a:solidFill>
              <a:latin typeface="Arial"/>
              <a:ea typeface="Arial"/>
              <a:cs typeface="Arial"/>
              <a:sym typeface="Arial"/>
            </a:endParaRPr>
          </a:p>
        </p:txBody>
      </p:sp>
      <p:sp>
        <p:nvSpPr>
          <p:cNvPr id="608" name="Google Shape;608;g2bbf2f46c1d_1_1831"/>
          <p:cNvSpPr/>
          <p:nvPr/>
        </p:nvSpPr>
        <p:spPr>
          <a:xfrm rot="-5400000">
            <a:off x="6243070" y="5305406"/>
            <a:ext cx="19143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rgbClr val="FFFFFF"/>
                </a:solidFill>
                <a:latin typeface="Arial"/>
                <a:ea typeface="Arial"/>
                <a:cs typeface="Arial"/>
                <a:sym typeface="Arial"/>
              </a:rPr>
              <a:t> Art. 3 - Ambito di applicazione</a:t>
            </a:r>
            <a:endParaRPr sz="1400" b="0" i="0" u="none" strike="noStrike" cap="none">
              <a:solidFill>
                <a:srgbClr val="000000"/>
              </a:solidFill>
              <a:latin typeface="Arial"/>
              <a:ea typeface="Arial"/>
              <a:cs typeface="Arial"/>
              <a:sym typeface="Arial"/>
            </a:endParaRPr>
          </a:p>
        </p:txBody>
      </p:sp>
      <p:sp>
        <p:nvSpPr>
          <p:cNvPr id="609" name="Google Shape;609;g2bbf2f46c1d_1_1831"/>
          <p:cNvSpPr/>
          <p:nvPr/>
        </p:nvSpPr>
        <p:spPr>
          <a:xfrm>
            <a:off x="8107263" y="1768961"/>
            <a:ext cx="107190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Art. 8 - Componente informatica Front-office SUAP</a:t>
            </a:r>
            <a:endParaRPr sz="1400" b="1" i="0" u="none" strike="noStrike" cap="none">
              <a:solidFill>
                <a:schemeClr val="lt1"/>
              </a:solidFill>
              <a:latin typeface="Arial"/>
              <a:ea typeface="Arial"/>
              <a:cs typeface="Arial"/>
              <a:sym typeface="Arial"/>
            </a:endParaRPr>
          </a:p>
        </p:txBody>
      </p:sp>
      <p:sp>
        <p:nvSpPr>
          <p:cNvPr id="610" name="Google Shape;610;g2bbf2f46c1d_1_1831"/>
          <p:cNvSpPr/>
          <p:nvPr/>
        </p:nvSpPr>
        <p:spPr>
          <a:xfrm>
            <a:off x="8949770" y="3075000"/>
            <a:ext cx="106170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Art. 9 - Componente informatica Back-office SUAP </a:t>
            </a:r>
            <a:endParaRPr sz="1400" b="1" i="0" u="none" strike="noStrike" cap="none">
              <a:solidFill>
                <a:schemeClr val="lt1"/>
              </a:solidFill>
              <a:latin typeface="Arial"/>
              <a:ea typeface="Arial"/>
              <a:cs typeface="Arial"/>
              <a:sym typeface="Arial"/>
            </a:endParaRPr>
          </a:p>
        </p:txBody>
      </p:sp>
      <p:sp>
        <p:nvSpPr>
          <p:cNvPr id="611" name="Google Shape;611;g2bbf2f46c1d_1_1831"/>
          <p:cNvSpPr/>
          <p:nvPr/>
        </p:nvSpPr>
        <p:spPr>
          <a:xfrm>
            <a:off x="9244948" y="4580489"/>
            <a:ext cx="1200300" cy="76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Art. 10 - Componente informatica Enti terzi</a:t>
            </a:r>
            <a:endParaRPr sz="1400" b="1" i="0" u="none" strike="noStrike" cap="none">
              <a:solidFill>
                <a:schemeClr val="lt1"/>
              </a:solidFill>
              <a:latin typeface="Arial"/>
              <a:ea typeface="Arial"/>
              <a:cs typeface="Arial"/>
              <a:sym typeface="Arial"/>
            </a:endParaRPr>
          </a:p>
        </p:txBody>
      </p:sp>
      <p:sp>
        <p:nvSpPr>
          <p:cNvPr id="612" name="Google Shape;612;g2bbf2f46c1d_1_1831"/>
          <p:cNvSpPr/>
          <p:nvPr/>
        </p:nvSpPr>
        <p:spPr>
          <a:xfrm>
            <a:off x="4888555" y="4349789"/>
            <a:ext cx="1090200" cy="116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Art. 11</a:t>
            </a:r>
            <a:br>
              <a:rPr lang="it-IT" sz="1000" b="1" i="0" u="none" strike="noStrike" cap="none">
                <a:solidFill>
                  <a:schemeClr val="lt1"/>
                </a:solidFill>
                <a:latin typeface="Arial"/>
                <a:ea typeface="Arial"/>
                <a:cs typeface="Arial"/>
                <a:sym typeface="Arial"/>
              </a:rPr>
            </a:br>
            <a:r>
              <a:rPr lang="it-IT" sz="1000" b="1" i="0" u="none" strike="noStrike" cap="none">
                <a:solidFill>
                  <a:schemeClr val="lt1"/>
                </a:solidFill>
                <a:latin typeface="Arial"/>
                <a:ea typeface="Arial"/>
                <a:cs typeface="Arial"/>
                <a:sym typeface="Arial"/>
              </a:rPr>
              <a:t>Catalogo del Sistema Informatico degli Sportelli Unici</a:t>
            </a:r>
            <a:endParaRPr sz="1400" b="1" i="0" u="none" strike="noStrike" cap="none">
              <a:solidFill>
                <a:schemeClr val="lt1"/>
              </a:solidFill>
              <a:latin typeface="Arial"/>
              <a:ea typeface="Arial"/>
              <a:cs typeface="Arial"/>
              <a:sym typeface="Arial"/>
            </a:endParaRPr>
          </a:p>
        </p:txBody>
      </p:sp>
      <p:sp>
        <p:nvSpPr>
          <p:cNvPr id="613" name="Google Shape;613;g2bbf2f46c1d_1_1831"/>
          <p:cNvSpPr/>
          <p:nvPr/>
        </p:nvSpPr>
        <p:spPr>
          <a:xfrm>
            <a:off x="5234768" y="2903318"/>
            <a:ext cx="106050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Art. 12 - Presentazione di istanze al SUAP</a:t>
            </a:r>
            <a:endParaRPr sz="1400" b="1" i="0" u="none" strike="noStrike" cap="none">
              <a:solidFill>
                <a:schemeClr val="lt1"/>
              </a:solidFill>
              <a:latin typeface="Arial"/>
              <a:ea typeface="Arial"/>
              <a:cs typeface="Arial"/>
              <a:sym typeface="Arial"/>
            </a:endParaRPr>
          </a:p>
        </p:txBody>
      </p:sp>
      <p:sp>
        <p:nvSpPr>
          <p:cNvPr id="614" name="Google Shape;614;g2bbf2f46c1d_1_1831"/>
          <p:cNvSpPr/>
          <p:nvPr/>
        </p:nvSpPr>
        <p:spPr>
          <a:xfrm>
            <a:off x="6046882" y="1427853"/>
            <a:ext cx="12081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IT" sz="1000" b="1" i="0" u="none" strike="noStrike" cap="none">
                <a:solidFill>
                  <a:schemeClr val="lt1"/>
                </a:solidFill>
                <a:latin typeface="Arial"/>
                <a:ea typeface="Arial"/>
                <a:cs typeface="Arial"/>
                <a:sym typeface="Arial"/>
              </a:rPr>
              <a:t>Art. 13 – Interazione tra il SUAP, gli uffici comunali e le altre pubbliche</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it-IT" sz="1000" b="1" i="0" u="none" strike="noStrike" cap="none">
                <a:solidFill>
                  <a:schemeClr val="lt1"/>
                </a:solidFill>
                <a:latin typeface="Arial"/>
                <a:ea typeface="Arial"/>
                <a:cs typeface="Arial"/>
                <a:sym typeface="Arial"/>
              </a:rPr>
              <a:t>amministrazioni</a:t>
            </a:r>
            <a:endParaRPr sz="1000" b="1" i="0" u="none" strike="noStrike" cap="none">
              <a:solidFill>
                <a:schemeClr val="lt1"/>
              </a:solidFill>
              <a:latin typeface="Arial"/>
              <a:ea typeface="Arial"/>
              <a:cs typeface="Arial"/>
              <a:sym typeface="Arial"/>
            </a:endParaRPr>
          </a:p>
        </p:txBody>
      </p:sp>
      <p:grpSp>
        <p:nvGrpSpPr>
          <p:cNvPr id="615" name="Google Shape;615;g2bbf2f46c1d_1_1831"/>
          <p:cNvGrpSpPr/>
          <p:nvPr/>
        </p:nvGrpSpPr>
        <p:grpSpPr>
          <a:xfrm>
            <a:off x="11192074" y="0"/>
            <a:ext cx="1041400" cy="6858000"/>
            <a:chOff x="8114930" y="0"/>
            <a:chExt cx="1041400" cy="6858000"/>
          </a:xfrm>
        </p:grpSpPr>
        <p:pic>
          <p:nvPicPr>
            <p:cNvPr id="616" name="Google Shape;616;g2bbf2f46c1d_1_1831"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617" name="Google Shape;617;g2bbf2f46c1d_1_1831"/>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6</a:t>
              </a:fld>
              <a:endParaRPr sz="1300" b="0" i="0" u="none" strike="noStrike" cap="none">
                <a:solidFill>
                  <a:srgbClr val="0031A2"/>
                </a:solidFill>
                <a:latin typeface="Arial"/>
                <a:ea typeface="Arial"/>
                <a:cs typeface="Arial"/>
                <a:sym typeface="Arial"/>
              </a:endParaRPr>
            </a:p>
          </p:txBody>
        </p:sp>
        <p:pic>
          <p:nvPicPr>
            <p:cNvPr id="618" name="Google Shape;618;g2bbf2f46c1d_1_1831"/>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619" name="Google Shape;619;g2bbf2f46c1d_1_1831"/>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620" name="Google Shape;620;g2bbf2f46c1d_1_1831"/>
          <p:cNvPicPr preferRelativeResize="0"/>
          <p:nvPr/>
        </p:nvPicPr>
        <p:blipFill rotWithShape="1">
          <a:blip r:embed="rId5">
            <a:alphaModFix/>
          </a:blip>
          <a:srcRect/>
          <a:stretch/>
        </p:blipFill>
        <p:spPr>
          <a:xfrm>
            <a:off x="3695733" y="6375928"/>
            <a:ext cx="4800533" cy="337245"/>
          </a:xfrm>
          <a:prstGeom prst="rect">
            <a:avLst/>
          </a:prstGeom>
          <a:noFill/>
          <a:ln>
            <a:noFill/>
          </a:ln>
        </p:spPr>
      </p:pic>
      <p:sp>
        <p:nvSpPr>
          <p:cNvPr id="621" name="Google Shape;621;g2bbf2f46c1d_1_1831"/>
          <p:cNvSpPr txBox="1"/>
          <p:nvPr/>
        </p:nvSpPr>
        <p:spPr>
          <a:xfrm>
            <a:off x="667475" y="3724813"/>
            <a:ext cx="201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2" name="Google Shape;622;g2bbf2f46c1d_1_1831"/>
          <p:cNvGrpSpPr/>
          <p:nvPr/>
        </p:nvGrpSpPr>
        <p:grpSpPr>
          <a:xfrm>
            <a:off x="-2875197" y="3199874"/>
            <a:ext cx="7166715" cy="3526500"/>
            <a:chOff x="-2955948" y="-455329"/>
            <a:chExt cx="7166715" cy="3526500"/>
          </a:xfrm>
        </p:grpSpPr>
        <p:sp>
          <p:nvSpPr>
            <p:cNvPr id="623" name="Google Shape;623;g2bbf2f46c1d_1_1831"/>
            <p:cNvSpPr/>
            <p:nvPr/>
          </p:nvSpPr>
          <p:spPr>
            <a:xfrm>
              <a:off x="-2955948" y="-455329"/>
              <a:ext cx="3526500" cy="3526500"/>
            </a:xfrm>
            <a:prstGeom prst="blockArc">
              <a:avLst>
                <a:gd name="adj1" fmla="val 18900000"/>
                <a:gd name="adj2" fmla="val 2700000"/>
                <a:gd name="adj3" fmla="val 612"/>
              </a:avLst>
            </a:prstGeom>
            <a:noFill/>
            <a:ln w="25400" cap="flat" cmpd="sng">
              <a:solidFill>
                <a:srgbClr val="345A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2bbf2f46c1d_1_1831"/>
            <p:cNvSpPr/>
            <p:nvPr/>
          </p:nvSpPr>
          <p:spPr>
            <a:xfrm>
              <a:off x="366867" y="261587"/>
              <a:ext cx="3843900" cy="523200"/>
            </a:xfrm>
            <a:prstGeom prst="rect">
              <a:avLst/>
            </a:prstGeom>
            <a:solidFill>
              <a:srgbClr val="24549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2bbf2f46c1d_1_1831"/>
            <p:cNvSpPr txBox="1"/>
            <p:nvPr/>
          </p:nvSpPr>
          <p:spPr>
            <a:xfrm>
              <a:off x="366867" y="261587"/>
              <a:ext cx="3843900" cy="523200"/>
            </a:xfrm>
            <a:prstGeom prst="rect">
              <a:avLst/>
            </a:prstGeom>
            <a:noFill/>
            <a:ln>
              <a:noFill/>
            </a:ln>
          </p:spPr>
          <p:txBody>
            <a:bodyPr spcFirstLastPara="1" wrap="square" lIns="415250" tIns="35550" rIns="35550" bIns="3555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it-IT" sz="1400" b="1" i="0" u="none" strike="noStrike" cap="none">
                  <a:solidFill>
                    <a:schemeClr val="lt1"/>
                  </a:solidFill>
                  <a:latin typeface="Arial"/>
                  <a:ea typeface="Arial"/>
                  <a:cs typeface="Arial"/>
                  <a:sym typeface="Arial"/>
                </a:rPr>
                <a:t>22 Settembre 2021</a:t>
              </a:r>
              <a:endParaRPr sz="1400" b="1" i="0" u="none" strike="noStrike" cap="none">
                <a:solidFill>
                  <a:schemeClr val="lt1"/>
                </a:solidFill>
                <a:latin typeface="Arial"/>
                <a:ea typeface="Arial"/>
                <a:cs typeface="Arial"/>
                <a:sym typeface="Arial"/>
              </a:endParaRPr>
            </a:p>
            <a:p>
              <a:pPr marL="0" marR="0" lvl="0" indent="0" algn="l" rtl="0">
                <a:lnSpc>
                  <a:spcPct val="90000"/>
                </a:lnSpc>
                <a:spcBef>
                  <a:spcPts val="49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INTESA IN CONFERENZA UNIFICATA</a:t>
              </a:r>
              <a:endParaRPr sz="1000" b="1" i="0" u="none" strike="noStrike" cap="none">
                <a:solidFill>
                  <a:schemeClr val="lt1"/>
                </a:solidFill>
                <a:latin typeface="Arial"/>
                <a:ea typeface="Arial"/>
                <a:cs typeface="Arial"/>
                <a:sym typeface="Arial"/>
              </a:endParaRPr>
            </a:p>
          </p:txBody>
        </p:sp>
        <p:sp>
          <p:nvSpPr>
            <p:cNvPr id="626" name="Google Shape;626;g2bbf2f46c1d_1_1831"/>
            <p:cNvSpPr/>
            <p:nvPr/>
          </p:nvSpPr>
          <p:spPr>
            <a:xfrm>
              <a:off x="39883" y="196190"/>
              <a:ext cx="654000" cy="6540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g2bbf2f46c1d_1_1831"/>
            <p:cNvSpPr/>
            <p:nvPr/>
          </p:nvSpPr>
          <p:spPr>
            <a:xfrm>
              <a:off x="557040" y="1046348"/>
              <a:ext cx="3653700" cy="523200"/>
            </a:xfrm>
            <a:prstGeom prst="rect">
              <a:avLst/>
            </a:prstGeom>
            <a:solidFill>
              <a:srgbClr val="24549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2bbf2f46c1d_1_1831"/>
            <p:cNvSpPr txBox="1"/>
            <p:nvPr/>
          </p:nvSpPr>
          <p:spPr>
            <a:xfrm>
              <a:off x="557040" y="1046348"/>
              <a:ext cx="3653700" cy="523200"/>
            </a:xfrm>
            <a:prstGeom prst="rect">
              <a:avLst/>
            </a:prstGeom>
            <a:noFill/>
            <a:ln>
              <a:noFill/>
            </a:ln>
          </p:spPr>
          <p:txBody>
            <a:bodyPr spcFirstLastPara="1" wrap="square" lIns="415250" tIns="35550" rIns="35550" bIns="3555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it-IT" sz="1400" b="1" i="0" u="none" strike="noStrike" cap="none">
                  <a:solidFill>
                    <a:schemeClr val="lt1"/>
                  </a:solidFill>
                  <a:latin typeface="Arial"/>
                  <a:ea typeface="Arial"/>
                  <a:cs typeface="Arial"/>
                  <a:sym typeface="Arial"/>
                </a:rPr>
                <a:t>12 Novembre 2021</a:t>
              </a:r>
              <a:endParaRPr sz="1400" b="1" i="0" u="none" strike="noStrike" cap="none">
                <a:solidFill>
                  <a:schemeClr val="lt1"/>
                </a:solidFill>
                <a:latin typeface="Arial"/>
                <a:ea typeface="Arial"/>
                <a:cs typeface="Arial"/>
                <a:sym typeface="Arial"/>
              </a:endParaRPr>
            </a:p>
            <a:p>
              <a:pPr marL="0" marR="0" lvl="0" indent="0" algn="l" rtl="0">
                <a:lnSpc>
                  <a:spcPct val="90000"/>
                </a:lnSpc>
                <a:spcBef>
                  <a:spcPts val="49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Approvazione dell’ALLEGATO al D.P.R. 160/2010</a:t>
              </a:r>
              <a:endParaRPr sz="1000" b="1" i="0" u="none" strike="noStrike" cap="none">
                <a:solidFill>
                  <a:schemeClr val="lt1"/>
                </a:solidFill>
                <a:latin typeface="Arial"/>
                <a:ea typeface="Arial"/>
                <a:cs typeface="Arial"/>
                <a:sym typeface="Arial"/>
              </a:endParaRPr>
            </a:p>
          </p:txBody>
        </p:sp>
        <p:sp>
          <p:nvSpPr>
            <p:cNvPr id="629" name="Google Shape;629;g2bbf2f46c1d_1_1831"/>
            <p:cNvSpPr/>
            <p:nvPr/>
          </p:nvSpPr>
          <p:spPr>
            <a:xfrm>
              <a:off x="230056" y="980951"/>
              <a:ext cx="654000" cy="6540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g2bbf2f46c1d_1_1831"/>
            <p:cNvSpPr/>
            <p:nvPr/>
          </p:nvSpPr>
          <p:spPr>
            <a:xfrm>
              <a:off x="366867" y="1831109"/>
              <a:ext cx="3843900" cy="523200"/>
            </a:xfrm>
            <a:prstGeom prst="rect">
              <a:avLst/>
            </a:prstGeom>
            <a:solidFill>
              <a:srgbClr val="24549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g2bbf2f46c1d_1_1831"/>
            <p:cNvSpPr txBox="1"/>
            <p:nvPr/>
          </p:nvSpPr>
          <p:spPr>
            <a:xfrm>
              <a:off x="366867" y="1831109"/>
              <a:ext cx="3843900" cy="523200"/>
            </a:xfrm>
            <a:prstGeom prst="rect">
              <a:avLst/>
            </a:prstGeom>
            <a:noFill/>
            <a:ln>
              <a:noFill/>
            </a:ln>
          </p:spPr>
          <p:txBody>
            <a:bodyPr spcFirstLastPara="1" wrap="square" lIns="415250" tIns="35550" rIns="35550" bIns="3555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it-IT" sz="1400" b="1" i="0" u="none" strike="noStrike" cap="none">
                  <a:solidFill>
                    <a:schemeClr val="lt1"/>
                  </a:solidFill>
                  <a:latin typeface="Arial"/>
                  <a:ea typeface="Arial"/>
                  <a:cs typeface="Arial"/>
                  <a:sym typeface="Arial"/>
                </a:rPr>
                <a:t>3 Dicembre 2021 </a:t>
              </a:r>
              <a:endParaRPr sz="1400" b="1" i="0" u="none" strike="noStrike" cap="none">
                <a:solidFill>
                  <a:schemeClr val="lt1"/>
                </a:solidFill>
                <a:latin typeface="Arial"/>
                <a:ea typeface="Arial"/>
                <a:cs typeface="Arial"/>
                <a:sym typeface="Arial"/>
              </a:endParaRPr>
            </a:p>
            <a:p>
              <a:pPr marL="0" marR="0" lvl="0" indent="0" algn="l" rtl="0">
                <a:lnSpc>
                  <a:spcPct val="90000"/>
                </a:lnSpc>
                <a:spcBef>
                  <a:spcPts val="490"/>
                </a:spcBef>
                <a:spcAft>
                  <a:spcPts val="0"/>
                </a:spcAft>
                <a:buClr>
                  <a:srgbClr val="000000"/>
                </a:buClr>
                <a:buSzPts val="1000"/>
                <a:buFont typeface="Arial"/>
                <a:buNone/>
              </a:pPr>
              <a:r>
                <a:rPr lang="it-IT" sz="1000" b="1" i="0" u="none" strike="noStrike" cap="none">
                  <a:solidFill>
                    <a:schemeClr val="lt1"/>
                  </a:solidFill>
                  <a:latin typeface="Arial"/>
                  <a:ea typeface="Arial"/>
                  <a:cs typeface="Arial"/>
                  <a:sym typeface="Arial"/>
                </a:rPr>
                <a:t>PUBBLICAZIONE in G.U. – Serie Generale n. 288</a:t>
              </a:r>
              <a:endParaRPr sz="1000" b="1" i="0" u="none" strike="noStrike" cap="none">
                <a:solidFill>
                  <a:schemeClr val="lt1"/>
                </a:solidFill>
                <a:latin typeface="Arial"/>
                <a:ea typeface="Arial"/>
                <a:cs typeface="Arial"/>
                <a:sym typeface="Arial"/>
              </a:endParaRPr>
            </a:p>
          </p:txBody>
        </p:sp>
        <p:sp>
          <p:nvSpPr>
            <p:cNvPr id="632" name="Google Shape;632;g2bbf2f46c1d_1_1831"/>
            <p:cNvSpPr/>
            <p:nvPr/>
          </p:nvSpPr>
          <p:spPr>
            <a:xfrm>
              <a:off x="39883" y="1765712"/>
              <a:ext cx="654000" cy="654000"/>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g2bbf2f46c1d_1_1862" descr="Immagine che contiene scena, interno, governo, parlamento&#10;&#10;Descrizione generata automaticamente"/>
          <p:cNvPicPr preferRelativeResize="0"/>
          <p:nvPr/>
        </p:nvPicPr>
        <p:blipFill rotWithShape="1">
          <a:blip r:embed="rId3">
            <a:alphaModFix/>
          </a:blip>
          <a:srcRect t="8483"/>
          <a:stretch/>
        </p:blipFill>
        <p:spPr>
          <a:xfrm>
            <a:off x="6108960" y="581760"/>
            <a:ext cx="6121440" cy="6275520"/>
          </a:xfrm>
          <a:prstGeom prst="rect">
            <a:avLst/>
          </a:prstGeom>
          <a:noFill/>
          <a:ln>
            <a:noFill/>
          </a:ln>
        </p:spPr>
      </p:pic>
      <p:sp>
        <p:nvSpPr>
          <p:cNvPr id="639" name="Google Shape;639;g2bbf2f46c1d_1_1862"/>
          <p:cNvSpPr/>
          <p:nvPr/>
        </p:nvSpPr>
        <p:spPr>
          <a:xfrm>
            <a:off x="0" y="1809600"/>
            <a:ext cx="12255900" cy="4196400"/>
          </a:xfrm>
          <a:prstGeom prst="rect">
            <a:avLst/>
          </a:prstGeom>
          <a:solidFill>
            <a:srgbClr val="6AAAE4">
              <a:alpha val="96078"/>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sp>
        <p:nvSpPr>
          <p:cNvPr id="640" name="Google Shape;640;g2bbf2f46c1d_1_1862"/>
          <p:cNvSpPr/>
          <p:nvPr/>
        </p:nvSpPr>
        <p:spPr>
          <a:xfrm>
            <a:off x="3279360" y="3945120"/>
            <a:ext cx="8951040"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grpSp>
        <p:nvGrpSpPr>
          <p:cNvPr id="641" name="Google Shape;641;g2bbf2f46c1d_1_1862"/>
          <p:cNvGrpSpPr/>
          <p:nvPr/>
        </p:nvGrpSpPr>
        <p:grpSpPr>
          <a:xfrm>
            <a:off x="111224" y="2071655"/>
            <a:ext cx="11896745" cy="3942425"/>
            <a:chOff x="83420" y="1553780"/>
            <a:chExt cx="8922782" cy="2956893"/>
          </a:xfrm>
        </p:grpSpPr>
        <p:sp>
          <p:nvSpPr>
            <p:cNvPr id="642" name="Google Shape;642;g2bbf2f46c1d_1_1862"/>
            <p:cNvSpPr/>
            <p:nvPr/>
          </p:nvSpPr>
          <p:spPr>
            <a:xfrm>
              <a:off x="741074" y="3292582"/>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Adeguamento alla Direttiva Servizi che garantisce l’iniziativa economica privata</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a:t>
              </a:r>
              <a:r>
                <a:rPr lang="it-IT" sz="1500" b="0" i="1" u="none" strike="noStrike" cap="none">
                  <a:solidFill>
                    <a:srgbClr val="FFFFFF"/>
                  </a:solidFill>
                  <a:latin typeface="Arial"/>
                  <a:ea typeface="Arial"/>
                  <a:cs typeface="Arial"/>
                  <a:sym typeface="Arial"/>
                </a:rPr>
                <a:t>Point of Single Contact</a:t>
              </a:r>
              <a:r>
                <a:rPr lang="it-IT" sz="1500" b="0" i="0" u="none" strike="noStrike" cap="none">
                  <a:solidFill>
                    <a:srgbClr val="FFFFFF"/>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643" name="Google Shape;643;g2bbf2f46c1d_1_1862"/>
            <p:cNvSpPr/>
            <p:nvPr/>
          </p:nvSpPr>
          <p:spPr>
            <a:xfrm rot="-5400000">
              <a:off x="-340180" y="3743534"/>
              <a:ext cx="1101000" cy="25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L. n. 133/2008</a:t>
              </a:r>
              <a:endParaRPr sz="1500" b="0" i="0" u="none" strike="noStrike" cap="none">
                <a:solidFill>
                  <a:schemeClr val="dk1"/>
                </a:solidFill>
                <a:latin typeface="Arial"/>
                <a:ea typeface="Arial"/>
                <a:cs typeface="Arial"/>
                <a:sym typeface="Arial"/>
              </a:endParaRPr>
            </a:p>
          </p:txBody>
        </p:sp>
        <p:sp>
          <p:nvSpPr>
            <p:cNvPr id="644" name="Google Shape;644;g2bbf2f46c1d_1_1862"/>
            <p:cNvSpPr/>
            <p:nvPr/>
          </p:nvSpPr>
          <p:spPr>
            <a:xfrm rot="-5400000">
              <a:off x="1445357" y="2049530"/>
              <a:ext cx="1231500" cy="24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D.P.R. 160/2010</a:t>
              </a:r>
              <a:r>
                <a:rPr lang="it-IT" sz="1500" b="0" i="0" u="none" strike="noStrike" cap="none">
                  <a:solidFill>
                    <a:srgbClr val="0032A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p:txBody>
        </p:sp>
        <p:sp>
          <p:nvSpPr>
            <p:cNvPr id="645" name="Google Shape;645;g2bbf2f46c1d_1_1862"/>
            <p:cNvSpPr/>
            <p:nvPr/>
          </p:nvSpPr>
          <p:spPr>
            <a:xfrm rot="-5400000">
              <a:off x="2591187" y="3563100"/>
              <a:ext cx="1637700" cy="218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Decreto interministeriale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it-IT" sz="1500" b="1" i="0" u="none" strike="noStrike" cap="none">
                  <a:solidFill>
                    <a:srgbClr val="0032A1"/>
                  </a:solidFill>
                  <a:latin typeface="Arial"/>
                  <a:ea typeface="Arial"/>
                  <a:cs typeface="Arial"/>
                  <a:sym typeface="Arial"/>
                </a:rPr>
                <a:t>12 novembre 2021 </a:t>
              </a:r>
              <a:endParaRPr sz="1500" b="0" i="0" u="none" strike="noStrike" cap="none">
                <a:solidFill>
                  <a:schemeClr val="dk1"/>
                </a:solidFill>
                <a:latin typeface="Arial"/>
                <a:ea typeface="Arial"/>
                <a:cs typeface="Arial"/>
                <a:sym typeface="Arial"/>
              </a:endParaRPr>
            </a:p>
          </p:txBody>
        </p:sp>
        <p:sp>
          <p:nvSpPr>
            <p:cNvPr id="646" name="Google Shape;646;g2bbf2f46c1d_1_1862"/>
            <p:cNvSpPr/>
            <p:nvPr/>
          </p:nvSpPr>
          <p:spPr>
            <a:xfrm rot="-5401259">
              <a:off x="5507581" y="3582733"/>
              <a:ext cx="1637700" cy="218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rgbClr val="0032A1"/>
                  </a:solidFill>
                  <a:latin typeface="Arial"/>
                  <a:ea typeface="Arial"/>
                  <a:cs typeface="Arial"/>
                  <a:sym typeface="Arial"/>
                </a:rPr>
                <a:t>Decreto Interministeriale 26 settembre 2023 Specifiche tecniche dell’Allegato Tecnico d.P.R. 160/2010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7" name="Google Shape;647;g2bbf2f46c1d_1_1862"/>
            <p:cNvSpPr/>
            <p:nvPr/>
          </p:nvSpPr>
          <p:spPr>
            <a:xfrm>
              <a:off x="2502000" y="1705320"/>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Pubblicazione delle regole tecniche che definiscono il SUAP uno strumento telematico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648" name="Google Shape;648;g2bbf2f46c1d_1_1862"/>
            <p:cNvSpPr/>
            <p:nvPr/>
          </p:nvSpPr>
          <p:spPr>
            <a:xfrm>
              <a:off x="4131480" y="3323551"/>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Modifica dell’allegato tecnico al d.P.R. 160/2010</a:t>
              </a:r>
              <a:endParaRPr sz="1500" b="0" i="0" u="none" strike="noStrike" cap="none">
                <a:solidFill>
                  <a:schemeClr val="dk1"/>
                </a:solidFill>
                <a:latin typeface="Arial"/>
                <a:ea typeface="Arial"/>
                <a:cs typeface="Arial"/>
                <a:sym typeface="Arial"/>
              </a:endParaRPr>
            </a:p>
          </p:txBody>
        </p:sp>
        <p:sp>
          <p:nvSpPr>
            <p:cNvPr id="649" name="Google Shape;649;g2bbf2f46c1d_1_1862"/>
            <p:cNvSpPr/>
            <p:nvPr/>
          </p:nvSpPr>
          <p:spPr>
            <a:xfrm>
              <a:off x="7413502" y="3289729"/>
              <a:ext cx="1592700" cy="7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Arial"/>
                  <a:ea typeface="Arial"/>
                  <a:cs typeface="Arial"/>
                  <a:sym typeface="Arial"/>
                </a:rPr>
                <a:t>Pubblicate in G.U Serie Generale n. 276  in data 25 novembre 2023</a:t>
              </a:r>
              <a:endParaRPr sz="1500" b="0" i="0" u="none" strike="noStrike" cap="none">
                <a:solidFill>
                  <a:schemeClr val="dk1"/>
                </a:solidFill>
                <a:latin typeface="Arial"/>
                <a:ea typeface="Arial"/>
                <a:cs typeface="Arial"/>
                <a:sym typeface="Arial"/>
              </a:endParaRPr>
            </a:p>
          </p:txBody>
        </p:sp>
      </p:grpSp>
      <p:sp>
        <p:nvSpPr>
          <p:cNvPr id="650" name="Google Shape;650;g2bbf2f46c1d_1_1862"/>
          <p:cNvSpPr/>
          <p:nvPr/>
        </p:nvSpPr>
        <p:spPr>
          <a:xfrm>
            <a:off x="936960" y="3945120"/>
            <a:ext cx="2288142"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651" name="Google Shape;651;g2bbf2f46c1d_1_1862"/>
          <p:cNvSpPr/>
          <p:nvPr/>
        </p:nvSpPr>
        <p:spPr>
          <a:xfrm>
            <a:off x="-144480" y="3945120"/>
            <a:ext cx="1017576" cy="486"/>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652" name="Google Shape;652;g2bbf2f46c1d_1_1862"/>
          <p:cNvSpPr/>
          <p:nvPr/>
        </p:nvSpPr>
        <p:spPr>
          <a:xfrm>
            <a:off x="831840" y="5119200"/>
            <a:ext cx="82500" cy="82500"/>
          </a:xfrm>
          <a:prstGeom prst="ellipse">
            <a:avLst/>
          </a:prstGeom>
          <a:solidFill>
            <a:srgbClr val="6AAA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653" name="Google Shape;653;g2bbf2f46c1d_1_1862"/>
          <p:cNvGrpSpPr/>
          <p:nvPr/>
        </p:nvGrpSpPr>
        <p:grpSpPr>
          <a:xfrm>
            <a:off x="602385" y="3681988"/>
            <a:ext cx="554386" cy="2154666"/>
            <a:chOff x="451800" y="2761560"/>
            <a:chExt cx="415800" cy="1616040"/>
          </a:xfrm>
        </p:grpSpPr>
        <p:sp>
          <p:nvSpPr>
            <p:cNvPr id="654" name="Google Shape;654;g2bbf2f46c1d_1_1862"/>
            <p:cNvSpPr/>
            <p:nvPr/>
          </p:nvSpPr>
          <p:spPr>
            <a:xfrm>
              <a:off x="607680" y="2911320"/>
              <a:ext cx="94800" cy="94800"/>
            </a:xfrm>
            <a:prstGeom prst="ellipse">
              <a:avLst/>
            </a:prstGeom>
            <a:solidFill>
              <a:srgbClr val="FFDF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5" name="Google Shape;655;g2bbf2f46c1d_1_1862"/>
            <p:cNvSpPr/>
            <p:nvPr/>
          </p:nvSpPr>
          <p:spPr>
            <a:xfrm>
              <a:off x="563760" y="2867040"/>
              <a:ext cx="183000" cy="183000"/>
            </a:xfrm>
            <a:prstGeom prst="ellipse">
              <a:avLst/>
            </a:prstGeom>
            <a:noFill/>
            <a:ln w="12600" cap="flat" cmpd="sng">
              <a:solidFill>
                <a:srgbClr val="FFDF7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6" name="Google Shape;656;g2bbf2f46c1d_1_1862"/>
            <p:cNvSpPr/>
            <p:nvPr/>
          </p:nvSpPr>
          <p:spPr>
            <a:xfrm>
              <a:off x="506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7" name="Google Shape;657;g2bbf2f46c1d_1_1862"/>
            <p:cNvSpPr/>
            <p:nvPr/>
          </p:nvSpPr>
          <p:spPr>
            <a:xfrm rot="10800000">
              <a:off x="654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658" name="Google Shape;658;g2bbf2f46c1d_1_1862"/>
            <p:cNvSpPr/>
            <p:nvPr/>
          </p:nvSpPr>
          <p:spPr>
            <a:xfrm>
              <a:off x="451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659" name="Google Shape;659;g2bbf2f46c1d_1_1862"/>
          <p:cNvGrpSpPr/>
          <p:nvPr/>
        </p:nvGrpSpPr>
        <p:grpSpPr>
          <a:xfrm>
            <a:off x="3011448" y="1893049"/>
            <a:ext cx="554386" cy="2328926"/>
            <a:chOff x="2258640" y="1419822"/>
            <a:chExt cx="415800" cy="1746738"/>
          </a:xfrm>
        </p:grpSpPr>
        <p:sp>
          <p:nvSpPr>
            <p:cNvPr id="660" name="Google Shape;660;g2bbf2f46c1d_1_1862"/>
            <p:cNvSpPr/>
            <p:nvPr/>
          </p:nvSpPr>
          <p:spPr>
            <a:xfrm rot="10800000">
              <a:off x="2466342" y="1419822"/>
              <a:ext cx="378" cy="1499418"/>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661" name="Google Shape;661;g2bbf2f46c1d_1_1862"/>
            <p:cNvSpPr/>
            <p:nvPr/>
          </p:nvSpPr>
          <p:spPr>
            <a:xfrm>
              <a:off x="2419200" y="2911320"/>
              <a:ext cx="94800" cy="94800"/>
            </a:xfrm>
            <a:prstGeom prst="ellipse">
              <a:avLst/>
            </a:prstGeom>
            <a:solidFill>
              <a:srgbClr val="FF6B3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2" name="Google Shape;662;g2bbf2f46c1d_1_1862"/>
            <p:cNvSpPr/>
            <p:nvPr/>
          </p:nvSpPr>
          <p:spPr>
            <a:xfrm>
              <a:off x="2374920" y="2867040"/>
              <a:ext cx="183000" cy="183000"/>
            </a:xfrm>
            <a:prstGeom prst="ellipse">
              <a:avLst/>
            </a:prstGeom>
            <a:noFill/>
            <a:ln w="12600" cap="flat" cmpd="sng">
              <a:solidFill>
                <a:srgbClr val="FF6B3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3" name="Google Shape;663;g2bbf2f46c1d_1_1862"/>
            <p:cNvSpPr/>
            <p:nvPr/>
          </p:nvSpPr>
          <p:spPr>
            <a:xfrm>
              <a:off x="2318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4" name="Google Shape;664;g2bbf2f46c1d_1_1862"/>
            <p:cNvSpPr/>
            <p:nvPr/>
          </p:nvSpPr>
          <p:spPr>
            <a:xfrm>
              <a:off x="2258640" y="2750760"/>
              <a:ext cx="415800" cy="415800"/>
            </a:xfrm>
            <a:prstGeom prst="arc">
              <a:avLst>
                <a:gd name="adj1" fmla="val 10876096"/>
                <a:gd name="adj2" fmla="val 1629504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665" name="Google Shape;665;g2bbf2f46c1d_1_1862"/>
          <p:cNvGrpSpPr/>
          <p:nvPr/>
        </p:nvGrpSpPr>
        <p:grpSpPr>
          <a:xfrm>
            <a:off x="5174274" y="3681988"/>
            <a:ext cx="554386" cy="2154666"/>
            <a:chOff x="3880800" y="2761560"/>
            <a:chExt cx="415800" cy="1616040"/>
          </a:xfrm>
        </p:grpSpPr>
        <p:sp>
          <p:nvSpPr>
            <p:cNvPr id="666" name="Google Shape;666;g2bbf2f46c1d_1_1862"/>
            <p:cNvSpPr/>
            <p:nvPr/>
          </p:nvSpPr>
          <p:spPr>
            <a:xfrm>
              <a:off x="4036680" y="2911320"/>
              <a:ext cx="94800" cy="94800"/>
            </a:xfrm>
            <a:prstGeom prst="ellipse">
              <a:avLst/>
            </a:prstGeom>
            <a:solidFill>
              <a:srgbClr val="92D6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7" name="Google Shape;667;g2bbf2f46c1d_1_1862"/>
            <p:cNvSpPr/>
            <p:nvPr/>
          </p:nvSpPr>
          <p:spPr>
            <a:xfrm>
              <a:off x="3992760" y="2867040"/>
              <a:ext cx="183000" cy="183000"/>
            </a:xfrm>
            <a:prstGeom prst="ellipse">
              <a:avLst/>
            </a:prstGeom>
            <a:noFill/>
            <a:ln w="12600" cap="flat" cmpd="sng">
              <a:solidFill>
                <a:srgbClr val="92D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8" name="Google Shape;668;g2bbf2f46c1d_1_1862"/>
            <p:cNvSpPr/>
            <p:nvPr/>
          </p:nvSpPr>
          <p:spPr>
            <a:xfrm>
              <a:off x="393588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9" name="Google Shape;669;g2bbf2f46c1d_1_1862"/>
            <p:cNvSpPr/>
            <p:nvPr/>
          </p:nvSpPr>
          <p:spPr>
            <a:xfrm rot="10800000">
              <a:off x="408382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670" name="Google Shape;670;g2bbf2f46c1d_1_1862"/>
            <p:cNvSpPr/>
            <p:nvPr/>
          </p:nvSpPr>
          <p:spPr>
            <a:xfrm>
              <a:off x="388080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671" name="Google Shape;671;g2bbf2f46c1d_1_1862"/>
          <p:cNvGrpSpPr/>
          <p:nvPr/>
        </p:nvGrpSpPr>
        <p:grpSpPr>
          <a:xfrm>
            <a:off x="9593046" y="3681988"/>
            <a:ext cx="554386" cy="2154666"/>
            <a:chOff x="7194960" y="2761560"/>
            <a:chExt cx="415800" cy="1616040"/>
          </a:xfrm>
        </p:grpSpPr>
        <p:sp>
          <p:nvSpPr>
            <p:cNvPr id="672" name="Google Shape;672;g2bbf2f46c1d_1_1862"/>
            <p:cNvSpPr/>
            <p:nvPr/>
          </p:nvSpPr>
          <p:spPr>
            <a:xfrm>
              <a:off x="7350840" y="2911320"/>
              <a:ext cx="94800" cy="94800"/>
            </a:xfrm>
            <a:prstGeom prst="ellipse">
              <a:avLst/>
            </a:prstGeom>
            <a:solidFill>
              <a:srgbClr val="C31B4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73" name="Google Shape;673;g2bbf2f46c1d_1_1862"/>
            <p:cNvSpPr/>
            <p:nvPr/>
          </p:nvSpPr>
          <p:spPr>
            <a:xfrm>
              <a:off x="7306920" y="2867040"/>
              <a:ext cx="183000" cy="183000"/>
            </a:xfrm>
            <a:prstGeom prst="ellipse">
              <a:avLst/>
            </a:prstGeom>
            <a:noFill/>
            <a:ln w="12600" cap="flat" cmpd="sng">
              <a:solidFill>
                <a:srgbClr val="C31B4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74" name="Google Shape;674;g2bbf2f46c1d_1_1862"/>
            <p:cNvSpPr/>
            <p:nvPr/>
          </p:nvSpPr>
          <p:spPr>
            <a:xfrm>
              <a:off x="7250040" y="2810160"/>
              <a:ext cx="296700" cy="2967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75" name="Google Shape;675;g2bbf2f46c1d_1_1862"/>
            <p:cNvSpPr/>
            <p:nvPr/>
          </p:nvSpPr>
          <p:spPr>
            <a:xfrm rot="10800000">
              <a:off x="7397982" y="3107520"/>
              <a:ext cx="378" cy="1270080"/>
            </a:xfrm>
            <a:custGeom>
              <a:avLst/>
              <a:gdLst/>
              <a:ahLst/>
              <a:cxnLst/>
              <a:rect l="l" t="t" r="r" b="b"/>
              <a:pathLst>
                <a:path w="21600" h="21600" extrusionOk="0">
                  <a:moveTo>
                    <a:pt x="0" y="0"/>
                  </a:moveTo>
                  <a:lnTo>
                    <a:pt x="21600" y="21600"/>
                  </a:lnTo>
                </a:path>
              </a:pathLst>
            </a:custGeom>
            <a:noFill/>
            <a:ln w="9525" cap="flat" cmpd="sng">
              <a:solidFill>
                <a:schemeClr val="lt1"/>
              </a:solidFill>
              <a:prstDash val="solid"/>
              <a:round/>
              <a:headEnd type="none" w="sm" len="sm"/>
              <a:tailEnd type="none" w="sm" len="sm"/>
            </a:ln>
          </p:spPr>
        </p:sp>
        <p:sp>
          <p:nvSpPr>
            <p:cNvPr id="676" name="Google Shape;676;g2bbf2f46c1d_1_1862"/>
            <p:cNvSpPr/>
            <p:nvPr/>
          </p:nvSpPr>
          <p:spPr>
            <a:xfrm>
              <a:off x="7194960" y="2761560"/>
              <a:ext cx="415800" cy="415800"/>
            </a:xfrm>
            <a:prstGeom prst="arc">
              <a:avLst>
                <a:gd name="adj1" fmla="val 5469225"/>
                <a:gd name="adj2" fmla="val 10716208"/>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677" name="Google Shape;677;g2bbf2f46c1d_1_1862"/>
          <p:cNvSpPr/>
          <p:nvPr/>
        </p:nvSpPr>
        <p:spPr>
          <a:xfrm>
            <a:off x="-22560" y="6304800"/>
            <a:ext cx="12255900" cy="5733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IT" sz="1500" b="0" i="0" u="none" strike="noStrike" cap="none">
                <a:solidFill>
                  <a:srgbClr val="FFFFFF"/>
                </a:solidFill>
                <a:latin typeface="Calibri"/>
                <a:ea typeface="Calibri"/>
                <a:cs typeface="Calibri"/>
                <a:sym typeface="Calibri"/>
              </a:rPr>
              <a:t> </a:t>
            </a:r>
            <a:endParaRPr sz="1500" b="0" i="0" u="none" strike="noStrike" cap="none">
              <a:solidFill>
                <a:schemeClr val="dk1"/>
              </a:solidFill>
              <a:latin typeface="Arial"/>
              <a:ea typeface="Arial"/>
              <a:cs typeface="Arial"/>
              <a:sym typeface="Arial"/>
            </a:endParaRPr>
          </a:p>
        </p:txBody>
      </p:sp>
      <p:grpSp>
        <p:nvGrpSpPr>
          <p:cNvPr id="678" name="Google Shape;678;g2bbf2f46c1d_1_1862"/>
          <p:cNvGrpSpPr/>
          <p:nvPr/>
        </p:nvGrpSpPr>
        <p:grpSpPr>
          <a:xfrm>
            <a:off x="11192074" y="0"/>
            <a:ext cx="1041400" cy="6858000"/>
            <a:chOff x="8114930" y="0"/>
            <a:chExt cx="1041400" cy="6858000"/>
          </a:xfrm>
        </p:grpSpPr>
        <p:pic>
          <p:nvPicPr>
            <p:cNvPr id="679" name="Google Shape;679;g2bbf2f46c1d_1_1862" descr="angoli-bianchi-bordino.eps"/>
            <p:cNvPicPr preferRelativeResize="0"/>
            <p:nvPr/>
          </p:nvPicPr>
          <p:blipFill rotWithShape="1">
            <a:blip r:embed="rId4">
              <a:alphaModFix/>
            </a:blip>
            <a:srcRect/>
            <a:stretch/>
          </p:blipFill>
          <p:spPr>
            <a:xfrm>
              <a:off x="8114930" y="0"/>
              <a:ext cx="1041400" cy="6858000"/>
            </a:xfrm>
            <a:prstGeom prst="rect">
              <a:avLst/>
            </a:prstGeom>
            <a:noFill/>
            <a:ln>
              <a:noFill/>
            </a:ln>
          </p:spPr>
        </p:pic>
        <p:sp>
          <p:nvSpPr>
            <p:cNvPr id="680" name="Google Shape;680;g2bbf2f46c1d_1_1862"/>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500" b="0" i="0" u="none" strike="noStrike" cap="none">
                  <a:solidFill>
                    <a:srgbClr val="0031A2"/>
                  </a:solidFill>
                  <a:latin typeface="Arial"/>
                  <a:ea typeface="Arial"/>
                  <a:cs typeface="Arial"/>
                  <a:sym typeface="Arial"/>
                </a:rPr>
                <a:t>7</a:t>
              </a:fld>
              <a:endParaRPr sz="1500" b="0" i="0" u="none" strike="noStrike" cap="none">
                <a:solidFill>
                  <a:srgbClr val="0031A2"/>
                </a:solidFill>
                <a:latin typeface="Arial"/>
                <a:ea typeface="Arial"/>
                <a:cs typeface="Arial"/>
                <a:sym typeface="Arial"/>
              </a:endParaRPr>
            </a:p>
          </p:txBody>
        </p:sp>
        <p:pic>
          <p:nvPicPr>
            <p:cNvPr id="681" name="Google Shape;681;g2bbf2f46c1d_1_1862"/>
            <p:cNvPicPr preferRelativeResize="0"/>
            <p:nvPr/>
          </p:nvPicPr>
          <p:blipFill rotWithShape="1">
            <a:blip r:embed="rId5">
              <a:alphaModFix/>
            </a:blip>
            <a:srcRect/>
            <a:stretch/>
          </p:blipFill>
          <p:spPr>
            <a:xfrm>
              <a:off x="8331970" y="138479"/>
              <a:ext cx="718352" cy="443905"/>
            </a:xfrm>
            <a:prstGeom prst="rect">
              <a:avLst/>
            </a:prstGeom>
            <a:noFill/>
            <a:ln>
              <a:noFill/>
            </a:ln>
          </p:spPr>
        </p:pic>
      </p:grpSp>
      <p:sp>
        <p:nvSpPr>
          <p:cNvPr id="682" name="Google Shape;682;g2bbf2f46c1d_1_1862"/>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500" b="0" i="0" u="none" strike="noStrike" cap="none">
                <a:solidFill>
                  <a:schemeClr val="lt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pic>
        <p:nvPicPr>
          <p:cNvPr id="683" name="Google Shape;683;g2bbf2f46c1d_1_1862"/>
          <p:cNvPicPr preferRelativeResize="0"/>
          <p:nvPr/>
        </p:nvPicPr>
        <p:blipFill rotWithShape="1">
          <a:blip r:embed="rId6">
            <a:alphaModFix/>
          </a:blip>
          <a:srcRect/>
          <a:stretch/>
        </p:blipFill>
        <p:spPr>
          <a:xfrm>
            <a:off x="3695733" y="6452128"/>
            <a:ext cx="4800533" cy="337245"/>
          </a:xfrm>
          <a:prstGeom prst="rect">
            <a:avLst/>
          </a:prstGeom>
          <a:noFill/>
          <a:ln>
            <a:noFill/>
          </a:ln>
        </p:spPr>
      </p:pic>
      <p:sp>
        <p:nvSpPr>
          <p:cNvPr id="684" name="Google Shape;684;g2bbf2f46c1d_1_1862"/>
          <p:cNvSpPr/>
          <p:nvPr/>
        </p:nvSpPr>
        <p:spPr>
          <a:xfrm>
            <a:off x="431520" y="447840"/>
            <a:ext cx="98781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Il percorso normativo</a:t>
            </a:r>
            <a:br>
              <a:rPr lang="it-IT"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p:txBody>
      </p:sp>
      <p:sp>
        <p:nvSpPr>
          <p:cNvPr id="685" name="Google Shape;685;g2bbf2f46c1d_1_1862"/>
          <p:cNvSpPr/>
          <p:nvPr/>
        </p:nvSpPr>
        <p:spPr>
          <a:xfrm>
            <a:off x="8180625" y="3605800"/>
            <a:ext cx="3787800" cy="2358600"/>
          </a:xfrm>
          <a:prstGeom prst="roundRect">
            <a:avLst>
              <a:gd name="adj" fmla="val 16667"/>
            </a:avLst>
          </a:prstGeom>
          <a:noFill/>
          <a:ln w="38100" cap="flat" cmpd="sng">
            <a:solidFill>
              <a:srgbClr val="FFDF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2bbf2f46c1d_1_1914"/>
          <p:cNvSpPr/>
          <p:nvPr/>
        </p:nvSpPr>
        <p:spPr>
          <a:xfrm>
            <a:off x="431520" y="447840"/>
            <a:ext cx="98778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it-IT" sz="3200" b="1" i="0" u="none" strike="noStrike" cap="none">
                <a:solidFill>
                  <a:srgbClr val="24509A"/>
                </a:solidFill>
                <a:latin typeface="Arial"/>
                <a:ea typeface="Arial"/>
                <a:cs typeface="Arial"/>
                <a:sym typeface="Arial"/>
              </a:rPr>
              <a:t>Il nuovo ruolo del Sistema Camerale</a:t>
            </a:r>
            <a:endParaRPr sz="3200" b="1" i="0" u="none" strike="noStrike" cap="none">
              <a:solidFill>
                <a:srgbClr val="24509A"/>
              </a:solidFill>
              <a:latin typeface="Arial"/>
              <a:ea typeface="Arial"/>
              <a:cs typeface="Arial"/>
              <a:sym typeface="Arial"/>
            </a:endParaRPr>
          </a:p>
        </p:txBody>
      </p:sp>
      <p:grpSp>
        <p:nvGrpSpPr>
          <p:cNvPr id="691" name="Google Shape;691;g2bbf2f46c1d_1_1914"/>
          <p:cNvGrpSpPr/>
          <p:nvPr/>
        </p:nvGrpSpPr>
        <p:grpSpPr>
          <a:xfrm>
            <a:off x="439376" y="2033303"/>
            <a:ext cx="3926241" cy="848829"/>
            <a:chOff x="5243760" y="2080440"/>
            <a:chExt cx="2794080" cy="561618"/>
          </a:xfrm>
        </p:grpSpPr>
        <p:sp>
          <p:nvSpPr>
            <p:cNvPr id="692" name="Google Shape;692;g2bbf2f46c1d_1_1914"/>
            <p:cNvSpPr/>
            <p:nvPr/>
          </p:nvSpPr>
          <p:spPr>
            <a:xfrm>
              <a:off x="5243760" y="2080440"/>
              <a:ext cx="1486800" cy="529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4000"/>
                <a:buFont typeface="Arial"/>
                <a:buNone/>
              </a:pPr>
              <a:r>
                <a:rPr lang="it-IT" sz="4000" b="1" i="0" u="none" strike="noStrike" cap="none">
                  <a:solidFill>
                    <a:srgbClr val="444444"/>
                  </a:solidFill>
                  <a:latin typeface="Arial"/>
                  <a:ea typeface="Arial"/>
                  <a:cs typeface="Arial"/>
                  <a:sym typeface="Arial"/>
                </a:rPr>
                <a:t>SSU</a:t>
              </a:r>
              <a:endParaRPr sz="4000" b="0" i="0" u="none" strike="noStrike" cap="none">
                <a:solidFill>
                  <a:schemeClr val="dk1"/>
                </a:solidFill>
                <a:latin typeface="Arial"/>
                <a:ea typeface="Arial"/>
                <a:cs typeface="Arial"/>
                <a:sym typeface="Arial"/>
              </a:endParaRPr>
            </a:p>
          </p:txBody>
        </p:sp>
        <p:sp>
          <p:nvSpPr>
            <p:cNvPr id="693" name="Google Shape;693;g2bbf2f46c1d_1_1914"/>
            <p:cNvSpPr/>
            <p:nvPr/>
          </p:nvSpPr>
          <p:spPr>
            <a:xfrm>
              <a:off x="6294240" y="2149920"/>
              <a:ext cx="1743600" cy="4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444444"/>
                  </a:solidFill>
                  <a:latin typeface="Arial"/>
                  <a:ea typeface="Arial"/>
                  <a:cs typeface="Arial"/>
                  <a:sym typeface="Arial"/>
                </a:rPr>
                <a:t>Sistema Informatico degli Sportelli Unici</a:t>
              </a:r>
              <a:endParaRPr sz="1400" b="0" i="0" u="none" strike="noStrike" cap="none">
                <a:solidFill>
                  <a:schemeClr val="dk1"/>
                </a:solidFill>
                <a:latin typeface="Arial"/>
                <a:ea typeface="Arial"/>
                <a:cs typeface="Arial"/>
                <a:sym typeface="Arial"/>
              </a:endParaRPr>
            </a:p>
          </p:txBody>
        </p:sp>
        <p:sp>
          <p:nvSpPr>
            <p:cNvPr id="694" name="Google Shape;694;g2bbf2f46c1d_1_1914"/>
            <p:cNvSpPr/>
            <p:nvPr/>
          </p:nvSpPr>
          <p:spPr>
            <a:xfrm>
              <a:off x="6286320" y="2184840"/>
              <a:ext cx="378" cy="457218"/>
            </a:xfrm>
            <a:custGeom>
              <a:avLst/>
              <a:gdLst/>
              <a:ahLst/>
              <a:cxnLst/>
              <a:rect l="l" t="t" r="r" b="b"/>
              <a:pathLst>
                <a:path w="21600" h="21600" extrusionOk="0">
                  <a:moveTo>
                    <a:pt x="0" y="0"/>
                  </a:moveTo>
                  <a:lnTo>
                    <a:pt x="21600" y="21600"/>
                  </a:lnTo>
                </a:path>
              </a:pathLst>
            </a:custGeom>
            <a:noFill/>
            <a:ln w="28425" cap="flat" cmpd="sng">
              <a:solidFill>
                <a:schemeClr val="dk2"/>
              </a:solidFill>
              <a:prstDash val="solid"/>
              <a:round/>
              <a:headEnd type="none" w="sm" len="sm"/>
              <a:tailEnd type="none" w="sm" len="sm"/>
            </a:ln>
          </p:spPr>
        </p:sp>
      </p:grpSp>
      <p:grpSp>
        <p:nvGrpSpPr>
          <p:cNvPr id="695" name="Google Shape;695;g2bbf2f46c1d_1_1914"/>
          <p:cNvGrpSpPr/>
          <p:nvPr/>
        </p:nvGrpSpPr>
        <p:grpSpPr>
          <a:xfrm>
            <a:off x="11192074" y="0"/>
            <a:ext cx="1041400" cy="6858000"/>
            <a:chOff x="8114930" y="0"/>
            <a:chExt cx="1041400" cy="6858000"/>
          </a:xfrm>
        </p:grpSpPr>
        <p:pic>
          <p:nvPicPr>
            <p:cNvPr id="696" name="Google Shape;696;g2bbf2f46c1d_1_1914"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697" name="Google Shape;697;g2bbf2f46c1d_1_1914"/>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8</a:t>
              </a:fld>
              <a:endParaRPr sz="1300" b="0" i="0" u="none" strike="noStrike" cap="none">
                <a:solidFill>
                  <a:srgbClr val="0031A2"/>
                </a:solidFill>
                <a:latin typeface="Arial"/>
                <a:ea typeface="Arial"/>
                <a:cs typeface="Arial"/>
                <a:sym typeface="Arial"/>
              </a:endParaRPr>
            </a:p>
          </p:txBody>
        </p:sp>
        <p:pic>
          <p:nvPicPr>
            <p:cNvPr id="698" name="Google Shape;698;g2bbf2f46c1d_1_1914"/>
            <p:cNvPicPr preferRelativeResize="0"/>
            <p:nvPr/>
          </p:nvPicPr>
          <p:blipFill rotWithShape="1">
            <a:blip r:embed="rId4">
              <a:alphaModFix/>
            </a:blip>
            <a:srcRect/>
            <a:stretch/>
          </p:blipFill>
          <p:spPr>
            <a:xfrm>
              <a:off x="8331970" y="138479"/>
              <a:ext cx="718352" cy="443905"/>
            </a:xfrm>
            <a:prstGeom prst="rect">
              <a:avLst/>
            </a:prstGeom>
            <a:noFill/>
            <a:ln>
              <a:noFill/>
            </a:ln>
          </p:spPr>
        </p:pic>
      </p:grpSp>
      <p:sp>
        <p:nvSpPr>
          <p:cNvPr id="699" name="Google Shape;699;g2bbf2f46c1d_1_1914"/>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700" name="Google Shape;700;g2bbf2f46c1d_1_1914"/>
          <p:cNvPicPr preferRelativeResize="0"/>
          <p:nvPr/>
        </p:nvPicPr>
        <p:blipFill rotWithShape="1">
          <a:blip r:embed="rId5">
            <a:alphaModFix/>
          </a:blip>
          <a:srcRect/>
          <a:stretch/>
        </p:blipFill>
        <p:spPr>
          <a:xfrm>
            <a:off x="3695733" y="6452128"/>
            <a:ext cx="4800533" cy="337245"/>
          </a:xfrm>
          <a:prstGeom prst="rect">
            <a:avLst/>
          </a:prstGeom>
          <a:noFill/>
          <a:ln>
            <a:noFill/>
          </a:ln>
        </p:spPr>
      </p:pic>
      <p:sp>
        <p:nvSpPr>
          <p:cNvPr id="701" name="Google Shape;701;g2bbf2f46c1d_1_1914"/>
          <p:cNvSpPr/>
          <p:nvPr/>
        </p:nvSpPr>
        <p:spPr>
          <a:xfrm>
            <a:off x="5848475" y="2033300"/>
            <a:ext cx="5343600" cy="32790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rgbClr val="000000"/>
              </a:buClr>
              <a:buSzPts val="1600"/>
              <a:buFont typeface="Arial"/>
              <a:buNone/>
            </a:pPr>
            <a:r>
              <a:rPr lang="it-IT" sz="2400" b="0" i="0" u="none" strike="noStrike" cap="none">
                <a:solidFill>
                  <a:srgbClr val="5B6770"/>
                </a:solidFill>
                <a:latin typeface="Arial"/>
                <a:ea typeface="Arial"/>
                <a:cs typeface="Arial"/>
                <a:sym typeface="Arial"/>
              </a:rPr>
              <a:t>Il Sistema Camerale assume anche il ruolo di </a:t>
            </a:r>
            <a:r>
              <a:rPr lang="it-IT" sz="2400" b="1" i="0" u="none" strike="noStrike" cap="none">
                <a:solidFill>
                  <a:srgbClr val="1F497D"/>
                </a:solidFill>
                <a:latin typeface="Arial"/>
                <a:ea typeface="Arial"/>
                <a:cs typeface="Arial"/>
                <a:sym typeface="Arial"/>
              </a:rPr>
              <a:t>Gestore del Catalogo</a:t>
            </a:r>
            <a:r>
              <a:rPr lang="it-IT" sz="2400" b="0" i="0" u="none" strike="noStrike" cap="none">
                <a:solidFill>
                  <a:srgbClr val="1F497D"/>
                </a:solidFill>
                <a:latin typeface="Arial"/>
                <a:ea typeface="Arial"/>
                <a:cs typeface="Arial"/>
                <a:sym typeface="Arial"/>
              </a:rPr>
              <a:t> </a:t>
            </a:r>
            <a:r>
              <a:rPr lang="it-IT" sz="2400" b="0" i="0" u="none" strike="noStrike" cap="none">
                <a:solidFill>
                  <a:srgbClr val="5B6770"/>
                </a:solidFill>
                <a:latin typeface="Arial"/>
                <a:ea typeface="Arial"/>
                <a:cs typeface="Arial"/>
                <a:sym typeface="Arial"/>
              </a:rPr>
              <a:t>del Sistema Informatico degli  Sportelli Unici (SSU) quale garante dell’intero ecosistema </a:t>
            </a:r>
            <a:r>
              <a:rPr lang="it-IT" sz="2400" b="1" i="0" u="none" strike="noStrike" cap="none">
                <a:solidFill>
                  <a:srgbClr val="1F497D"/>
                </a:solidFill>
                <a:latin typeface="Arial"/>
                <a:ea typeface="Arial"/>
                <a:cs typeface="Arial"/>
                <a:sym typeface="Arial"/>
              </a:rPr>
              <a:t>degli Sportelli Unici per le Attività Produttive a livello nazionale</a:t>
            </a:r>
            <a:r>
              <a:rPr lang="it-IT" sz="2400" b="0" i="0" u="none" strike="noStrike" cap="none">
                <a:solidFill>
                  <a:srgbClr val="5B6770"/>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
        <p:nvSpPr>
          <p:cNvPr id="702" name="Google Shape;702;g2bbf2f46c1d_1_1914"/>
          <p:cNvSpPr/>
          <p:nvPr/>
        </p:nvSpPr>
        <p:spPr>
          <a:xfrm>
            <a:off x="483114" y="3683212"/>
            <a:ext cx="4518600" cy="5970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it-IT" sz="1500" b="1" i="0" u="none" strike="noStrike" cap="none">
                <a:solidFill>
                  <a:schemeClr val="lt1"/>
                </a:solidFill>
                <a:latin typeface="Arial"/>
                <a:ea typeface="Arial"/>
                <a:cs typeface="Arial"/>
                <a:sym typeface="Arial"/>
              </a:rPr>
              <a:t>Art. 4, Decreto interministeriale 26/09/2023</a:t>
            </a:r>
            <a:endParaRPr sz="1500" b="1"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bbf2f46c1d_1_1930"/>
          <p:cNvSpPr/>
          <p:nvPr/>
        </p:nvSpPr>
        <p:spPr>
          <a:xfrm>
            <a:off x="431520" y="447840"/>
            <a:ext cx="9877800" cy="105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b="1" i="0" u="none" strike="noStrike" cap="none">
                <a:solidFill>
                  <a:srgbClr val="24509A"/>
                </a:solidFill>
                <a:latin typeface="Arial"/>
                <a:ea typeface="Arial"/>
                <a:cs typeface="Arial"/>
                <a:sym typeface="Arial"/>
              </a:rPr>
              <a:t>Sistema informatico degli Sportelli Unici (SSU)</a:t>
            </a:r>
            <a:endParaRPr sz="3200" b="0" i="0" u="none" strike="noStrike" cap="none">
              <a:solidFill>
                <a:schemeClr val="dk1"/>
              </a:solidFill>
              <a:latin typeface="Arial"/>
              <a:ea typeface="Arial"/>
              <a:cs typeface="Arial"/>
              <a:sym typeface="Arial"/>
            </a:endParaRPr>
          </a:p>
        </p:txBody>
      </p:sp>
      <p:sp>
        <p:nvSpPr>
          <p:cNvPr id="708" name="Google Shape;708;g2bbf2f46c1d_1_1930"/>
          <p:cNvSpPr txBox="1"/>
          <p:nvPr/>
        </p:nvSpPr>
        <p:spPr>
          <a:xfrm>
            <a:off x="439379" y="3023650"/>
            <a:ext cx="5931300" cy="3140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rgbClr val="202124"/>
                </a:solidFill>
                <a:latin typeface="Arial"/>
                <a:ea typeface="Arial"/>
                <a:cs typeface="Arial"/>
                <a:sym typeface="Arial"/>
              </a:rPr>
              <a:t>Insieme degli elementi e componenti strutturali che consentono la comunicazione ed il trasferimento dei dati in modalità telematica tra il SUAP e gli enti Terzi coinvolti nel procedimento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sng" strike="noStrike" cap="none">
              <a:solidFill>
                <a:srgbClr val="20212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it-IT" sz="1600" b="0" i="1" u="sng" strike="noStrike" cap="none">
                <a:solidFill>
                  <a:srgbClr val="202124"/>
                </a:solidFill>
                <a:latin typeface="Arial"/>
                <a:ea typeface="Arial"/>
                <a:cs typeface="Arial"/>
                <a:sym typeface="Arial"/>
              </a:rPr>
              <a:t>art. 2 comma 2 lettera a) nuovo allegato tecnico DPR 160/2010</a:t>
            </a:r>
            <a:endParaRPr sz="1600" b="0" i="1"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Arial"/>
                <a:ea typeface="Arial"/>
                <a:cs typeface="Arial"/>
                <a:sym typeface="Arial"/>
              </a:rPr>
              <a:t>L'insieme dei sistemi informatici dei soggetti di cui  al  comma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Arial"/>
                <a:ea typeface="Arial"/>
                <a:cs typeface="Arial"/>
                <a:sym typeface="Arial"/>
              </a:rPr>
              <a:t>1, conformi  alle  specifiche  tecniche  ai  sensi  dell'articolo  5,</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Arial"/>
                <a:ea typeface="Arial"/>
                <a:cs typeface="Arial"/>
                <a:sym typeface="Arial"/>
              </a:rPr>
              <a:t>costituisce il Sistema Informatico degli Sportelli Unici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it-IT" sz="1600" b="0" i="1" u="sng" strike="noStrike" cap="none">
                <a:solidFill>
                  <a:srgbClr val="202124"/>
                </a:solidFill>
                <a:latin typeface="Arial"/>
                <a:ea typeface="Arial"/>
                <a:cs typeface="Arial"/>
                <a:sym typeface="Arial"/>
              </a:rPr>
              <a:t>art. 3 comma 2 lettera a) nuovo allegato tecnico DPR 160/2010</a:t>
            </a:r>
            <a:endParaRPr sz="1600" b="0" i="1" u="sng"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709" name="Google Shape;709;g2bbf2f46c1d_1_1930"/>
          <p:cNvGrpSpPr/>
          <p:nvPr/>
        </p:nvGrpSpPr>
        <p:grpSpPr>
          <a:xfrm>
            <a:off x="439376" y="2033305"/>
            <a:ext cx="3926241" cy="848829"/>
            <a:chOff x="5243760" y="2080440"/>
            <a:chExt cx="2794080" cy="561618"/>
          </a:xfrm>
        </p:grpSpPr>
        <p:sp>
          <p:nvSpPr>
            <p:cNvPr id="710" name="Google Shape;710;g2bbf2f46c1d_1_1930"/>
            <p:cNvSpPr/>
            <p:nvPr/>
          </p:nvSpPr>
          <p:spPr>
            <a:xfrm>
              <a:off x="5243760" y="2080440"/>
              <a:ext cx="1486800" cy="529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4000"/>
                <a:buFont typeface="Arial"/>
                <a:buNone/>
              </a:pPr>
              <a:r>
                <a:rPr lang="it-IT" sz="4000" b="1" i="0" u="none" strike="noStrike" cap="none">
                  <a:solidFill>
                    <a:srgbClr val="444444"/>
                  </a:solidFill>
                  <a:latin typeface="Arial"/>
                  <a:ea typeface="Arial"/>
                  <a:cs typeface="Arial"/>
                  <a:sym typeface="Arial"/>
                </a:rPr>
                <a:t>SSU</a:t>
              </a:r>
              <a:endParaRPr sz="4000" b="0" i="0" u="none" strike="noStrike" cap="none">
                <a:solidFill>
                  <a:schemeClr val="dk1"/>
                </a:solidFill>
                <a:latin typeface="Arial"/>
                <a:ea typeface="Arial"/>
                <a:cs typeface="Arial"/>
                <a:sym typeface="Arial"/>
              </a:endParaRPr>
            </a:p>
          </p:txBody>
        </p:sp>
        <p:sp>
          <p:nvSpPr>
            <p:cNvPr id="711" name="Google Shape;711;g2bbf2f46c1d_1_1930"/>
            <p:cNvSpPr/>
            <p:nvPr/>
          </p:nvSpPr>
          <p:spPr>
            <a:xfrm>
              <a:off x="6294240" y="2149920"/>
              <a:ext cx="1743600" cy="4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444444"/>
                  </a:solidFill>
                  <a:latin typeface="Arial"/>
                  <a:ea typeface="Arial"/>
                  <a:cs typeface="Arial"/>
                  <a:sym typeface="Arial"/>
                </a:rPr>
                <a:t>Sistema Informatico degli Sportelli Unici</a:t>
              </a:r>
              <a:endParaRPr sz="1400" b="0" i="0" u="none" strike="noStrike" cap="none">
                <a:solidFill>
                  <a:schemeClr val="dk1"/>
                </a:solidFill>
                <a:latin typeface="Arial"/>
                <a:ea typeface="Arial"/>
                <a:cs typeface="Arial"/>
                <a:sym typeface="Arial"/>
              </a:endParaRPr>
            </a:p>
          </p:txBody>
        </p:sp>
        <p:sp>
          <p:nvSpPr>
            <p:cNvPr id="712" name="Google Shape;712;g2bbf2f46c1d_1_1930"/>
            <p:cNvSpPr/>
            <p:nvPr/>
          </p:nvSpPr>
          <p:spPr>
            <a:xfrm>
              <a:off x="6286320" y="2184840"/>
              <a:ext cx="378" cy="457218"/>
            </a:xfrm>
            <a:custGeom>
              <a:avLst/>
              <a:gdLst/>
              <a:ahLst/>
              <a:cxnLst/>
              <a:rect l="l" t="t" r="r" b="b"/>
              <a:pathLst>
                <a:path w="21600" h="21600" extrusionOk="0">
                  <a:moveTo>
                    <a:pt x="0" y="0"/>
                  </a:moveTo>
                  <a:lnTo>
                    <a:pt x="21600" y="21600"/>
                  </a:lnTo>
                </a:path>
              </a:pathLst>
            </a:custGeom>
            <a:noFill/>
            <a:ln w="28425" cap="flat" cmpd="sng">
              <a:solidFill>
                <a:schemeClr val="dk2"/>
              </a:solidFill>
              <a:prstDash val="solid"/>
              <a:round/>
              <a:headEnd type="none" w="sm" len="sm"/>
              <a:tailEnd type="none" w="sm" len="sm"/>
            </a:ln>
          </p:spPr>
        </p:sp>
      </p:grpSp>
      <p:sp>
        <p:nvSpPr>
          <p:cNvPr id="713" name="Google Shape;713;g2bbf2f46c1d_1_1930"/>
          <p:cNvSpPr/>
          <p:nvPr/>
        </p:nvSpPr>
        <p:spPr>
          <a:xfrm>
            <a:off x="6455717" y="3876483"/>
            <a:ext cx="2147700" cy="2125500"/>
          </a:xfrm>
          <a:prstGeom prst="ellipse">
            <a:avLst/>
          </a:prstGeom>
          <a:solidFill>
            <a:srgbClr val="18A0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200" b="0" i="0" u="none" strike="noStrike" cap="none">
              <a:solidFill>
                <a:schemeClr val="lt1"/>
              </a:solidFill>
              <a:latin typeface="Arial"/>
              <a:ea typeface="Arial"/>
              <a:cs typeface="Arial"/>
              <a:sym typeface="Arial"/>
            </a:endParaRPr>
          </a:p>
        </p:txBody>
      </p:sp>
      <p:sp>
        <p:nvSpPr>
          <p:cNvPr id="714" name="Google Shape;714;g2bbf2f46c1d_1_1930"/>
          <p:cNvSpPr/>
          <p:nvPr/>
        </p:nvSpPr>
        <p:spPr>
          <a:xfrm>
            <a:off x="6878514" y="4513014"/>
            <a:ext cx="1302000" cy="425700"/>
          </a:xfrm>
          <a:prstGeom prst="rect">
            <a:avLst/>
          </a:prstGeom>
          <a:solidFill>
            <a:srgbClr val="18A08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600" b="1" i="0" u="none" strike="noStrike" cap="none">
                <a:solidFill>
                  <a:schemeClr val="lt1"/>
                </a:solidFill>
                <a:latin typeface="Arial"/>
                <a:ea typeface="Arial"/>
                <a:cs typeface="Arial"/>
                <a:sym typeface="Arial"/>
              </a:rPr>
              <a:t>Front Office</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600" b="1" i="0" u="none" strike="noStrike" cap="none">
                <a:solidFill>
                  <a:schemeClr val="lt1"/>
                </a:solidFill>
                <a:latin typeface="Arial"/>
                <a:ea typeface="Arial"/>
                <a:cs typeface="Arial"/>
                <a:sym typeface="Arial"/>
              </a:rPr>
              <a:t>SUAP</a:t>
            </a:r>
            <a:endParaRPr sz="1600" b="0" i="0" u="none" strike="noStrike" cap="none">
              <a:solidFill>
                <a:schemeClr val="lt1"/>
              </a:solidFill>
              <a:latin typeface="Arial"/>
              <a:ea typeface="Arial"/>
              <a:cs typeface="Arial"/>
              <a:sym typeface="Arial"/>
            </a:endParaRPr>
          </a:p>
        </p:txBody>
      </p:sp>
      <p:sp>
        <p:nvSpPr>
          <p:cNvPr id="715" name="Google Shape;715;g2bbf2f46c1d_1_1930"/>
          <p:cNvSpPr/>
          <p:nvPr/>
        </p:nvSpPr>
        <p:spPr>
          <a:xfrm>
            <a:off x="8035475" y="3876483"/>
            <a:ext cx="2147700" cy="2125500"/>
          </a:xfrm>
          <a:prstGeom prst="ellipse">
            <a:avLst/>
          </a:prstGeom>
          <a:solidFill>
            <a:srgbClr val="F39C0F"/>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200" b="0" i="0" u="none" strike="noStrike" cap="none">
              <a:solidFill>
                <a:schemeClr val="lt1"/>
              </a:solidFill>
              <a:latin typeface="Arial"/>
              <a:ea typeface="Arial"/>
              <a:cs typeface="Arial"/>
              <a:sym typeface="Arial"/>
            </a:endParaRPr>
          </a:p>
        </p:txBody>
      </p:sp>
      <p:sp>
        <p:nvSpPr>
          <p:cNvPr id="716" name="Google Shape;716;g2bbf2f46c1d_1_1930"/>
          <p:cNvSpPr/>
          <p:nvPr/>
        </p:nvSpPr>
        <p:spPr>
          <a:xfrm>
            <a:off x="8458274" y="4513014"/>
            <a:ext cx="1302000" cy="425700"/>
          </a:xfrm>
          <a:prstGeom prst="rect">
            <a:avLst/>
          </a:prstGeom>
          <a:solidFill>
            <a:srgbClr val="F39C0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F497D"/>
              </a:buClr>
              <a:buSzPts val="900"/>
              <a:buFont typeface="Arial"/>
              <a:buNone/>
            </a:pPr>
            <a:r>
              <a:rPr lang="it-IT" sz="1600" b="1" i="0" u="none" strike="noStrike" cap="none">
                <a:solidFill>
                  <a:schemeClr val="lt1"/>
                </a:solidFill>
                <a:latin typeface="Arial"/>
                <a:ea typeface="Arial"/>
                <a:cs typeface="Arial"/>
                <a:sym typeface="Arial"/>
              </a:rPr>
              <a:t>Back Office</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1F497D"/>
              </a:buClr>
              <a:buSzPts val="900"/>
              <a:buFont typeface="Arial"/>
              <a:buNone/>
            </a:pPr>
            <a:r>
              <a:rPr lang="it-IT" sz="1600" b="1" i="0" u="none" strike="noStrike" cap="none">
                <a:solidFill>
                  <a:schemeClr val="lt1"/>
                </a:solidFill>
                <a:latin typeface="Arial"/>
                <a:ea typeface="Arial"/>
                <a:cs typeface="Arial"/>
                <a:sym typeface="Arial"/>
              </a:rPr>
              <a:t>SUAP</a:t>
            </a:r>
            <a:endParaRPr sz="1600" b="0" i="0" u="none" strike="noStrike" cap="none">
              <a:solidFill>
                <a:schemeClr val="lt1"/>
              </a:solidFill>
              <a:latin typeface="Arial"/>
              <a:ea typeface="Arial"/>
              <a:cs typeface="Arial"/>
              <a:sym typeface="Arial"/>
            </a:endParaRPr>
          </a:p>
        </p:txBody>
      </p:sp>
      <p:sp>
        <p:nvSpPr>
          <p:cNvPr id="717" name="Google Shape;717;g2bbf2f46c1d_1_1930"/>
          <p:cNvSpPr/>
          <p:nvPr/>
        </p:nvSpPr>
        <p:spPr>
          <a:xfrm>
            <a:off x="8613932" y="2049484"/>
            <a:ext cx="1079700" cy="215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1800"/>
              <a:buFont typeface="Arial"/>
              <a:buNone/>
            </a:pPr>
            <a:r>
              <a:rPr lang="it-IT" sz="2800" b="1" i="0" u="none" strike="noStrike" cap="none">
                <a:solidFill>
                  <a:srgbClr val="287EB9"/>
                </a:solidFill>
                <a:latin typeface="Arial"/>
                <a:ea typeface="Arial"/>
                <a:cs typeface="Arial"/>
                <a:sym typeface="Arial"/>
              </a:rPr>
              <a:t>PDND</a:t>
            </a:r>
            <a:endParaRPr sz="2800" b="0" i="0" u="none" strike="noStrike" cap="none">
              <a:solidFill>
                <a:srgbClr val="287EB9"/>
              </a:solidFill>
              <a:latin typeface="Arial"/>
              <a:ea typeface="Arial"/>
              <a:cs typeface="Arial"/>
              <a:sym typeface="Arial"/>
            </a:endParaRPr>
          </a:p>
        </p:txBody>
      </p:sp>
      <p:grpSp>
        <p:nvGrpSpPr>
          <p:cNvPr id="718" name="Google Shape;718;g2bbf2f46c1d_1_1930"/>
          <p:cNvGrpSpPr/>
          <p:nvPr/>
        </p:nvGrpSpPr>
        <p:grpSpPr>
          <a:xfrm>
            <a:off x="6878514" y="2846724"/>
            <a:ext cx="4518600" cy="597000"/>
            <a:chOff x="6878514" y="2846724"/>
            <a:chExt cx="4518600" cy="597000"/>
          </a:xfrm>
        </p:grpSpPr>
        <p:sp>
          <p:nvSpPr>
            <p:cNvPr id="719" name="Google Shape;719;g2bbf2f46c1d_1_1930"/>
            <p:cNvSpPr/>
            <p:nvPr/>
          </p:nvSpPr>
          <p:spPr>
            <a:xfrm>
              <a:off x="6878514" y="2846724"/>
              <a:ext cx="4518600" cy="597000"/>
            </a:xfrm>
            <a:prstGeom prst="roundRect">
              <a:avLst>
                <a:gd name="adj" fmla="val 50000"/>
              </a:avLst>
            </a:prstGeom>
            <a:solidFill>
              <a:srgbClr val="287E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720" name="Google Shape;720;g2bbf2f46c1d_1_1930"/>
            <p:cNvSpPr/>
            <p:nvPr/>
          </p:nvSpPr>
          <p:spPr>
            <a:xfrm>
              <a:off x="8051292" y="3037344"/>
              <a:ext cx="2172900" cy="215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it-IT" sz="2000" b="0" i="0" u="none" strike="noStrike" cap="none">
                  <a:solidFill>
                    <a:srgbClr val="FFFFFF"/>
                  </a:solidFill>
                  <a:latin typeface="Titillium Web"/>
                  <a:ea typeface="Titillium Web"/>
                  <a:cs typeface="Titillium Web"/>
                  <a:sym typeface="Titillium Web"/>
                </a:rPr>
                <a:t>Catalogo SSU</a:t>
              </a:r>
              <a:endParaRPr sz="2000" b="0" i="0" u="none" strike="noStrike" cap="none">
                <a:solidFill>
                  <a:srgbClr val="000000"/>
                </a:solidFill>
                <a:latin typeface="Titillium Web"/>
                <a:ea typeface="Titillium Web"/>
                <a:cs typeface="Titillium Web"/>
                <a:sym typeface="Titillium Web"/>
              </a:endParaRPr>
            </a:p>
          </p:txBody>
        </p:sp>
      </p:grpSp>
      <p:sp>
        <p:nvSpPr>
          <p:cNvPr id="721" name="Google Shape;721;g2bbf2f46c1d_1_1930"/>
          <p:cNvSpPr/>
          <p:nvPr/>
        </p:nvSpPr>
        <p:spPr>
          <a:xfrm>
            <a:off x="9615234" y="3876483"/>
            <a:ext cx="2147700" cy="2125500"/>
          </a:xfrm>
          <a:prstGeom prst="ellipse">
            <a:avLst/>
          </a:prstGeom>
          <a:solidFill>
            <a:srgbClr val="9BBB58"/>
          </a:solidFill>
          <a:ln w="255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3200" b="0" i="0" u="none" strike="noStrike" cap="none">
              <a:solidFill>
                <a:schemeClr val="lt1"/>
              </a:solidFill>
              <a:latin typeface="Arial"/>
              <a:ea typeface="Arial"/>
              <a:cs typeface="Arial"/>
              <a:sym typeface="Arial"/>
            </a:endParaRPr>
          </a:p>
        </p:txBody>
      </p:sp>
      <p:sp>
        <p:nvSpPr>
          <p:cNvPr id="722" name="Google Shape;722;g2bbf2f46c1d_1_1930"/>
          <p:cNvSpPr/>
          <p:nvPr/>
        </p:nvSpPr>
        <p:spPr>
          <a:xfrm>
            <a:off x="9866927" y="4513014"/>
            <a:ext cx="1644300" cy="425700"/>
          </a:xfrm>
          <a:prstGeom prst="rect">
            <a:avLst/>
          </a:prstGeom>
          <a:solidFill>
            <a:srgbClr val="9BBB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32A1"/>
              </a:buClr>
              <a:buSzPts val="900"/>
              <a:buFont typeface="Arial"/>
              <a:buNone/>
            </a:pPr>
            <a:r>
              <a:rPr lang="it-IT" sz="1600" b="1" i="0" u="none" strike="noStrike" cap="none">
                <a:solidFill>
                  <a:schemeClr val="lt1"/>
                </a:solidFill>
                <a:latin typeface="Arial"/>
                <a:ea typeface="Arial"/>
                <a:cs typeface="Arial"/>
                <a:sym typeface="Arial"/>
              </a:rPr>
              <a:t>Back Office</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32A1"/>
              </a:buClr>
              <a:buSzPts val="900"/>
              <a:buFont typeface="Arial"/>
              <a:buNone/>
            </a:pPr>
            <a:r>
              <a:rPr lang="it-IT" sz="1600" b="1" i="0" u="none" strike="noStrike" cap="none">
                <a:solidFill>
                  <a:schemeClr val="lt1"/>
                </a:solidFill>
                <a:latin typeface="Arial"/>
                <a:ea typeface="Arial"/>
                <a:cs typeface="Arial"/>
                <a:sym typeface="Arial"/>
              </a:rPr>
              <a:t>ENTI TERZI</a:t>
            </a:r>
            <a:endParaRPr sz="1600" b="0" i="0" u="none" strike="noStrike" cap="none">
              <a:solidFill>
                <a:schemeClr val="lt1"/>
              </a:solidFill>
              <a:latin typeface="Arial"/>
              <a:ea typeface="Arial"/>
              <a:cs typeface="Arial"/>
              <a:sym typeface="Arial"/>
            </a:endParaRPr>
          </a:p>
        </p:txBody>
      </p:sp>
      <p:sp>
        <p:nvSpPr>
          <p:cNvPr id="723" name="Google Shape;723;g2bbf2f46c1d_1_1930"/>
          <p:cNvSpPr/>
          <p:nvPr/>
        </p:nvSpPr>
        <p:spPr>
          <a:xfrm>
            <a:off x="8827937" y="5146634"/>
            <a:ext cx="565200" cy="559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4" name="Google Shape;724;g2bbf2f46c1d_1_1930" descr="Preview"/>
          <p:cNvPicPr preferRelativeResize="0"/>
          <p:nvPr/>
        </p:nvPicPr>
        <p:blipFill rotWithShape="1">
          <a:blip r:embed="rId4">
            <a:alphaModFix/>
          </a:blip>
          <a:srcRect/>
          <a:stretch/>
        </p:blipFill>
        <p:spPr>
          <a:xfrm>
            <a:off x="10324332" y="5050129"/>
            <a:ext cx="729463" cy="721910"/>
          </a:xfrm>
          <a:prstGeom prst="rect">
            <a:avLst/>
          </a:prstGeom>
          <a:noFill/>
          <a:ln>
            <a:noFill/>
          </a:ln>
        </p:spPr>
      </p:pic>
      <p:pic>
        <p:nvPicPr>
          <p:cNvPr id="725" name="Google Shape;725;g2bbf2f46c1d_1_1930" descr="building 2.png"/>
          <p:cNvPicPr preferRelativeResize="0"/>
          <p:nvPr/>
        </p:nvPicPr>
        <p:blipFill rotWithShape="1">
          <a:blip r:embed="rId5">
            <a:alphaModFix/>
          </a:blip>
          <a:srcRect/>
          <a:stretch/>
        </p:blipFill>
        <p:spPr>
          <a:xfrm>
            <a:off x="7252535" y="5127888"/>
            <a:ext cx="554022" cy="548287"/>
          </a:xfrm>
          <a:prstGeom prst="rect">
            <a:avLst/>
          </a:prstGeom>
          <a:noFill/>
          <a:ln>
            <a:noFill/>
          </a:ln>
        </p:spPr>
      </p:pic>
      <p:sp>
        <p:nvSpPr>
          <p:cNvPr id="726" name="Google Shape;726;g2bbf2f46c1d_1_1930"/>
          <p:cNvSpPr/>
          <p:nvPr/>
        </p:nvSpPr>
        <p:spPr>
          <a:xfrm rot="10800000">
            <a:off x="10551759" y="3460863"/>
            <a:ext cx="274500" cy="398400"/>
          </a:xfrm>
          <a:prstGeom prst="downArrow">
            <a:avLst>
              <a:gd name="adj1" fmla="val 50000"/>
              <a:gd name="adj2" fmla="val 50000"/>
            </a:avLst>
          </a:prstGeom>
          <a:solidFill>
            <a:srgbClr val="9BBB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7" name="Google Shape;727;g2bbf2f46c1d_1_1930"/>
          <p:cNvSpPr/>
          <p:nvPr/>
        </p:nvSpPr>
        <p:spPr>
          <a:xfrm rot="10800000">
            <a:off x="8972001" y="3452228"/>
            <a:ext cx="274500" cy="398400"/>
          </a:xfrm>
          <a:prstGeom prst="downArrow">
            <a:avLst>
              <a:gd name="adj1" fmla="val 50000"/>
              <a:gd name="adj2" fmla="val 50000"/>
            </a:avLst>
          </a:prstGeom>
          <a:solidFill>
            <a:srgbClr val="F39C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8" name="Google Shape;728;g2bbf2f46c1d_1_1930"/>
          <p:cNvSpPr/>
          <p:nvPr/>
        </p:nvSpPr>
        <p:spPr>
          <a:xfrm rot="10800000">
            <a:off x="7392243" y="3443593"/>
            <a:ext cx="274500" cy="398400"/>
          </a:xfrm>
          <a:prstGeom prst="downArrow">
            <a:avLst>
              <a:gd name="adj1" fmla="val 50000"/>
              <a:gd name="adj2" fmla="val 50000"/>
            </a:avLst>
          </a:prstGeom>
          <a:solidFill>
            <a:srgbClr val="18A0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9" name="Google Shape;729;g2bbf2f46c1d_1_1930"/>
          <p:cNvSpPr/>
          <p:nvPr/>
        </p:nvSpPr>
        <p:spPr>
          <a:xfrm rot="10800000">
            <a:off x="9016448" y="2371650"/>
            <a:ext cx="274500" cy="398400"/>
          </a:xfrm>
          <a:prstGeom prst="downArrow">
            <a:avLst>
              <a:gd name="adj1" fmla="val 50000"/>
              <a:gd name="adj2" fmla="val 50000"/>
            </a:avLst>
          </a:prstGeom>
          <a:solidFill>
            <a:srgbClr val="287E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30" name="Google Shape;730;g2bbf2f46c1d_1_1930"/>
          <p:cNvGrpSpPr/>
          <p:nvPr/>
        </p:nvGrpSpPr>
        <p:grpSpPr>
          <a:xfrm>
            <a:off x="11192074" y="0"/>
            <a:ext cx="1041400" cy="6858000"/>
            <a:chOff x="8114930" y="0"/>
            <a:chExt cx="1041400" cy="6858000"/>
          </a:xfrm>
        </p:grpSpPr>
        <p:pic>
          <p:nvPicPr>
            <p:cNvPr id="731" name="Google Shape;731;g2bbf2f46c1d_1_1930" descr="angoli-bianchi-bordino.eps"/>
            <p:cNvPicPr preferRelativeResize="0"/>
            <p:nvPr/>
          </p:nvPicPr>
          <p:blipFill rotWithShape="1">
            <a:blip r:embed="rId6">
              <a:alphaModFix/>
            </a:blip>
            <a:srcRect/>
            <a:stretch/>
          </p:blipFill>
          <p:spPr>
            <a:xfrm>
              <a:off x="8114930" y="0"/>
              <a:ext cx="1041400" cy="6858000"/>
            </a:xfrm>
            <a:prstGeom prst="rect">
              <a:avLst/>
            </a:prstGeom>
            <a:noFill/>
            <a:ln>
              <a:noFill/>
            </a:ln>
          </p:spPr>
        </p:pic>
        <p:sp>
          <p:nvSpPr>
            <p:cNvPr id="732" name="Google Shape;732;g2bbf2f46c1d_1_1930"/>
            <p:cNvSpPr txBox="1"/>
            <p:nvPr/>
          </p:nvSpPr>
          <p:spPr>
            <a:xfrm>
              <a:off x="8720675" y="6534999"/>
              <a:ext cx="420300" cy="1845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31A2"/>
                </a:buClr>
                <a:buSzPts val="1200"/>
                <a:buFont typeface="Arial"/>
                <a:buNone/>
              </a:pPr>
              <a:fld id="{00000000-1234-1234-1234-123412341234}" type="slidenum">
                <a:rPr lang="it-IT" sz="1200" b="0" i="0" u="none" strike="noStrike" cap="none">
                  <a:solidFill>
                    <a:srgbClr val="0031A2"/>
                  </a:solidFill>
                  <a:latin typeface="Arial"/>
                  <a:ea typeface="Arial"/>
                  <a:cs typeface="Arial"/>
                  <a:sym typeface="Arial"/>
                </a:rPr>
                <a:t>9</a:t>
              </a:fld>
              <a:endParaRPr sz="1300" b="0" i="0" u="none" strike="noStrike" cap="none">
                <a:solidFill>
                  <a:srgbClr val="0031A2"/>
                </a:solidFill>
                <a:latin typeface="Arial"/>
                <a:ea typeface="Arial"/>
                <a:cs typeface="Arial"/>
                <a:sym typeface="Arial"/>
              </a:endParaRPr>
            </a:p>
          </p:txBody>
        </p:sp>
        <p:pic>
          <p:nvPicPr>
            <p:cNvPr id="733" name="Google Shape;733;g2bbf2f46c1d_1_1930"/>
            <p:cNvPicPr preferRelativeResize="0"/>
            <p:nvPr/>
          </p:nvPicPr>
          <p:blipFill rotWithShape="1">
            <a:blip r:embed="rId7">
              <a:alphaModFix/>
            </a:blip>
            <a:srcRect/>
            <a:stretch/>
          </p:blipFill>
          <p:spPr>
            <a:xfrm>
              <a:off x="8331970" y="138479"/>
              <a:ext cx="718352" cy="443905"/>
            </a:xfrm>
            <a:prstGeom prst="rect">
              <a:avLst/>
            </a:prstGeom>
            <a:noFill/>
            <a:ln>
              <a:noFill/>
            </a:ln>
          </p:spPr>
        </p:pic>
      </p:grpSp>
      <p:sp>
        <p:nvSpPr>
          <p:cNvPr id="734" name="Google Shape;734;g2bbf2f46c1d_1_1930"/>
          <p:cNvSpPr/>
          <p:nvPr/>
        </p:nvSpPr>
        <p:spPr>
          <a:xfrm>
            <a:off x="1454769" y="6369621"/>
            <a:ext cx="8855100" cy="4596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0" i="0" u="none" strike="noStrike" cap="none">
                <a:solidFill>
                  <a:schemeClr val="lt1"/>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735" name="Google Shape;735;g2bbf2f46c1d_1_1930"/>
          <p:cNvPicPr preferRelativeResize="0"/>
          <p:nvPr/>
        </p:nvPicPr>
        <p:blipFill rotWithShape="1">
          <a:blip r:embed="rId8">
            <a:alphaModFix/>
          </a:blip>
          <a:srcRect/>
          <a:stretch/>
        </p:blipFill>
        <p:spPr>
          <a:xfrm>
            <a:off x="3695733" y="6452128"/>
            <a:ext cx="4800533" cy="337245"/>
          </a:xfrm>
          <a:prstGeom prst="rect">
            <a:avLst/>
          </a:prstGeom>
          <a:noFill/>
          <a:ln>
            <a:noFill/>
          </a:ln>
        </p:spPr>
      </p:pic>
    </p:spTree>
  </p:cSld>
  <p:clrMapOvr>
    <a:masterClrMapping/>
  </p:clrMapOvr>
</p:sld>
</file>

<file path=ppt/theme/theme1.xml><?xml version="1.0" encoding="utf-8"?>
<a:theme xmlns:a="http://schemas.openxmlformats.org/drawingml/2006/main" name="1_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colori nuovo logo">
      <a:dk1>
        <a:srgbClr val="184B9A"/>
      </a:dk1>
      <a:lt1>
        <a:srgbClr val="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9447</Words>
  <Application>Microsoft Office PowerPoint</Application>
  <PresentationFormat>Widescreen</PresentationFormat>
  <Paragraphs>758</Paragraphs>
  <Slides>45</Slides>
  <Notes>45</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45</vt:i4>
      </vt:variant>
    </vt:vector>
  </HeadingPairs>
  <TitlesOfParts>
    <vt:vector size="55" baseType="lpstr">
      <vt:lpstr>Arial</vt:lpstr>
      <vt:lpstr>Times New Roman</vt:lpstr>
      <vt:lpstr>Calibri</vt:lpstr>
      <vt:lpstr>Gill Sans</vt:lpstr>
      <vt:lpstr>Titillium Web</vt:lpstr>
      <vt:lpstr>Roboto</vt:lpstr>
      <vt:lpstr>1_Tema di Office</vt:lpstr>
      <vt:lpstr>Layout</vt:lpstr>
      <vt:lpstr>Simple Light</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Il nuovo Allegato Tecnico al D.P.R. 160/2010 Modalità telematiche di comunicazione e trasferimento dei dati tra il SUAP e i soggetti coinvolti nei procedimenti Amministrativi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Balduin</dc:creator>
  <cp:lastModifiedBy>Iazzetta Monica</cp:lastModifiedBy>
  <cp:revision>4</cp:revision>
  <dcterms:created xsi:type="dcterms:W3CDTF">2023-10-31T10:46:53Z</dcterms:created>
  <dcterms:modified xsi:type="dcterms:W3CDTF">2024-04-10T08:24:30Z</dcterms:modified>
</cp:coreProperties>
</file>