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669088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60" d="100"/>
          <a:sy n="160" d="100"/>
        </p:scale>
        <p:origin x="-486" y="5112"/>
      </p:cViewPr>
      <p:guideLst>
        <p:guide orient="horz" pos="5556"/>
        <p:guide pos="2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  <a:prstGeom prst="rect">
            <a:avLst/>
          </a:prstGeo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16D2-C898-49E2-AA77-88DD9261EED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281E2-EB74-4925-80C3-F5B0DD964518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3BFC-869D-43E8-BBAF-E431C56EE1B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81247-4CF2-471B-AD3E-E8E7B872009A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BF8F0-6A23-4689-A5C9-92CE2DEAE08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EA52-E22C-4160-8D0E-8B1D4D7D16C9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F0BA-9A40-41EA-B5D4-429C7A73F38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31A5-3B72-4B96-9E09-9F649799705F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  <a:prstGeom prst="rect">
            <a:avLst/>
          </a:prstGeo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96464-98B0-4028-88FC-1659AD23168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BA26-D5DB-4228-BA94-8943155646F6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2E4B-FA66-412A-8F3F-21272C501EA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860E1-1C9A-416D-BE6F-DE53D1C059BA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5C70-4473-4856-8BB7-463BAED1E59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A4945-1DF1-4089-B3E3-67534E2B9686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3B793-1E66-45CD-B004-8A33E4E9DA9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416D-BB11-46FE-ABD4-7250960C016E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0324A-0AAC-41FF-B243-DCD1C44E999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EA974-E534-4457-BA64-214519792968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  <a:prstGeom prst="rect">
            <a:avLst/>
          </a:prstGeo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1857-6130-4F07-AB11-989C4FD39F8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B755D-27A0-467A-BC56-90B9DE5818CF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  <a:prstGeom prst="rect">
            <a:avLst/>
          </a:prstGeo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8904A-F4F5-4782-86A3-9E77F4A890E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9952E-00AA-4563-B41F-210D91892069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 userDrawn="1"/>
        </p:nvSpPr>
        <p:spPr>
          <a:xfrm>
            <a:off x="6324600" y="609600"/>
            <a:ext cx="5334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Rettangolo 20"/>
          <p:cNvSpPr/>
          <p:nvPr userDrawn="1"/>
        </p:nvSpPr>
        <p:spPr>
          <a:xfrm>
            <a:off x="6324600" y="2819400"/>
            <a:ext cx="533400" cy="563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9213" y="0"/>
            <a:ext cx="411162" cy="60960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DC443D-BB83-41C0-8A93-C8748C34673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668044" y="4896644"/>
            <a:ext cx="381000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5912644" y="1670844"/>
            <a:ext cx="132080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594876-C5C7-433A-AD5C-4BA2EDBF50AC}" type="datetimeFigureOut">
              <a:rPr lang="it-IT"/>
              <a:pPr>
                <a:defRPr/>
              </a:pPr>
              <a:t>30/11/2018</a:t>
            </a:fld>
            <a:endParaRPr lang="it-IT" dirty="0"/>
          </a:p>
        </p:txBody>
      </p:sp>
      <p:cxnSp>
        <p:nvCxnSpPr>
          <p:cNvPr id="17" name="Connettore 1 16"/>
          <p:cNvCxnSpPr/>
          <p:nvPr userDrawn="1"/>
        </p:nvCxnSpPr>
        <p:spPr>
          <a:xfrm>
            <a:off x="0" y="8456613"/>
            <a:ext cx="6858000" cy="158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7F8FA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4A66A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5AA2AE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tina.cherubino\Desktop\SISPRINT\marchio Sisprint\marchio Sisprint cmy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49275"/>
            <a:ext cx="21542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CasellaDiTesto 14"/>
          <p:cNvSpPr txBox="1">
            <a:spLocks noChangeArrowheads="1"/>
          </p:cNvSpPr>
          <p:nvPr/>
        </p:nvSpPr>
        <p:spPr bwMode="auto">
          <a:xfrm>
            <a:off x="457200" y="2065338"/>
            <a:ext cx="586422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latin typeface="Calibri" pitchFamily="34" charset="0"/>
              </a:rPr>
              <a:t>4 dicembre 2018</a:t>
            </a:r>
          </a:p>
          <a:p>
            <a:r>
              <a:rPr lang="it-IT" sz="2800">
                <a:latin typeface="Calibri" pitchFamily="34" charset="0"/>
              </a:rPr>
              <a:t>#SISPRINT IN TOUR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468313" y="3090863"/>
            <a:ext cx="61610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spc="2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Analisi e dati per progettare gli interventi di sviluppo</a:t>
            </a:r>
          </a:p>
        </p:txBody>
      </p:sp>
      <p:sp>
        <p:nvSpPr>
          <p:cNvPr id="13316" name="Rettangolo 20"/>
          <p:cNvSpPr>
            <a:spLocks noChangeArrowheads="1"/>
          </p:cNvSpPr>
          <p:nvPr/>
        </p:nvSpPr>
        <p:spPr bwMode="auto">
          <a:xfrm>
            <a:off x="404813" y="3423123"/>
            <a:ext cx="5853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>
                <a:solidFill>
                  <a:schemeClr val="accent2"/>
                </a:solidFill>
              </a:rPr>
              <a:t>Presentazione</a:t>
            </a:r>
            <a:r>
              <a:rPr lang="it-IT" sz="140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400">
                <a:solidFill>
                  <a:schemeClr val="accent2"/>
                </a:solidFill>
              </a:rPr>
              <a:t>del I° report regionale su economia, imprese e territori</a:t>
            </a:r>
          </a:p>
        </p:txBody>
      </p:sp>
      <p:sp>
        <p:nvSpPr>
          <p:cNvPr id="13317" name="Rettangolo 21"/>
          <p:cNvSpPr>
            <a:spLocks noChangeArrowheads="1"/>
          </p:cNvSpPr>
          <p:nvPr/>
        </p:nvSpPr>
        <p:spPr bwMode="auto">
          <a:xfrm>
            <a:off x="476250" y="8176820"/>
            <a:ext cx="58721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 dirty="0">
                <a:latin typeface="Calibri" pitchFamily="34" charset="0"/>
              </a:rPr>
              <a:t>SALA “F.DE SANCTIS” DI PALAZZO SANTA LUCIA - REGIONE CAMPANIA - NAPOLI</a:t>
            </a:r>
          </a:p>
        </p:txBody>
      </p:sp>
      <p:sp>
        <p:nvSpPr>
          <p:cNvPr id="13318" name="Rettangolo 12"/>
          <p:cNvSpPr>
            <a:spLocks noChangeArrowheads="1"/>
          </p:cNvSpPr>
          <p:nvPr/>
        </p:nvSpPr>
        <p:spPr bwMode="auto">
          <a:xfrm>
            <a:off x="549274" y="3738833"/>
            <a:ext cx="5327997" cy="470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16.30   Saluti istituzionali e apertura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dei lavori</a:t>
            </a:r>
          </a:p>
          <a:p>
            <a:pPr marL="685800" lvl="1" indent="-228600"/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Andrea </a:t>
            </a:r>
            <a:r>
              <a:rPr lang="it-IT" sz="1200" b="1" dirty="0" smtClean="0">
                <a:solidFill>
                  <a:schemeClr val="accent2"/>
                </a:solidFill>
                <a:latin typeface="Calibri" pitchFamily="34" charset="0"/>
              </a:rPr>
              <a:t>Prete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Presidente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Camera di Commercio I.A.A.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Salerno</a:t>
            </a:r>
          </a:p>
          <a:p>
            <a:pPr marL="447675" lvl="1" indent="-1588"/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Riccardo </a:t>
            </a:r>
            <a:r>
              <a:rPr lang="it-IT" sz="1200" b="1" dirty="0" smtClean="0">
                <a:solidFill>
                  <a:schemeClr val="accent2"/>
                </a:solidFill>
                <a:latin typeface="Calibri" pitchFamily="34" charset="0"/>
              </a:rPr>
              <a:t>Monaco 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Autorità di Gestione PON </a:t>
            </a:r>
            <a:r>
              <a:rPr lang="it-IT" sz="1200" i="1" dirty="0" err="1" smtClean="0">
                <a:solidFill>
                  <a:schemeClr val="accent2"/>
                </a:solidFill>
                <a:latin typeface="Calibri" pitchFamily="34" charset="0"/>
              </a:rPr>
              <a:t>Governance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 e Capacità Istituzionale 2014-2020 -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Agenzia per la Coesione Territoriale</a:t>
            </a:r>
            <a:endParaRPr lang="it-IT" sz="1200" i="1" dirty="0">
              <a:solidFill>
                <a:schemeClr val="accent2"/>
              </a:solidFill>
              <a:latin typeface="Calibri" pitchFamily="34" charset="0"/>
            </a:endParaRPr>
          </a:p>
          <a:p>
            <a:endParaRPr lang="it-IT" sz="1000" dirty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16.45   Illustrazione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generale e obiettivi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di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S.I.S.PR.IN.T.</a:t>
            </a:r>
            <a:endParaRPr lang="it-IT" sz="1200" dirty="0">
              <a:solidFill>
                <a:schemeClr val="accent2"/>
              </a:solidFill>
              <a:latin typeface="Calibri" pitchFamily="34" charset="0"/>
            </a:endParaRPr>
          </a:p>
          <a:p>
            <a:pPr marL="685800" lvl="1" indent="-228600"/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Marilina </a:t>
            </a:r>
            <a:r>
              <a:rPr lang="it-IT" sz="1200" b="1" dirty="0" smtClean="0">
                <a:solidFill>
                  <a:schemeClr val="accent2"/>
                </a:solidFill>
                <a:latin typeface="Calibri" pitchFamily="34" charset="0"/>
              </a:rPr>
              <a:t>Labia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Responsabile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Progetto S.I.S.PR.IN.T. - Si.Camera</a:t>
            </a:r>
          </a:p>
          <a:p>
            <a:endParaRPr lang="it-IT" sz="1000" dirty="0" smtClean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17.00  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Struttura e contenuti del Report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della Regione Campania – Analisi delle   </a:t>
            </a:r>
          </a:p>
          <a:p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             principali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evidenze, delle criticità e dei punti di forza </a:t>
            </a:r>
          </a:p>
          <a:p>
            <a:pPr marL="685800" lvl="1" indent="-228600"/>
            <a:r>
              <a:rPr lang="it-IT" sz="1200" b="1" dirty="0" smtClean="0">
                <a:solidFill>
                  <a:schemeClr val="accent2"/>
                </a:solidFill>
                <a:latin typeface="Calibri" pitchFamily="34" charset="0"/>
              </a:rPr>
              <a:t>Alessandro </a:t>
            </a:r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Rinaldi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Responsabile Ufficio Studi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- Si.Camera</a:t>
            </a:r>
            <a:endParaRPr lang="it-IT" sz="1200" i="1" dirty="0">
              <a:solidFill>
                <a:schemeClr val="accent2"/>
              </a:solidFill>
              <a:latin typeface="Calibri" pitchFamily="34" charset="0"/>
            </a:endParaRPr>
          </a:p>
          <a:p>
            <a:pPr marL="685800" lvl="1" indent="-228600"/>
            <a:endParaRPr lang="it-IT" sz="1000" i="1" dirty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17.15  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Sintesi dei risultati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del lavoro preparatorio del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Tavolo Tecnico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regionale    </a:t>
            </a:r>
          </a:p>
          <a:p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            delle associazioni di categoria e del mondo accademico</a:t>
            </a:r>
            <a:endParaRPr lang="it-IT" sz="1200" dirty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            </a:t>
            </a:r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Alessandro Giordano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Università degli Studi Federico II Napoli</a:t>
            </a:r>
          </a:p>
          <a:p>
            <a:endParaRPr lang="it-IT" sz="1000" i="1" dirty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17.30 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Dibattito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“Dalle analisi alle opportunità di sviluppo”</a:t>
            </a:r>
          </a:p>
          <a:p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            </a:t>
            </a:r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Modera: </a:t>
            </a:r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Claudio Cipollini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Esperto Tematico Progetto S.I.S.PR.IN.T. </a:t>
            </a:r>
          </a:p>
          <a:p>
            <a:endParaRPr lang="it-IT" sz="1000" i="1" dirty="0"/>
          </a:p>
          <a:p>
            <a:pPr algn="just"/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Ne discutono gli assessori regionali al ramo, i rappresentanti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delle istituzioni, delle imprese, del mondo dell’università, della ricerca e della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cultura.</a:t>
            </a:r>
            <a:endParaRPr lang="it-IT" sz="1200" i="1" dirty="0">
              <a:solidFill>
                <a:schemeClr val="accent2"/>
              </a:solidFill>
              <a:latin typeface="Calibri" pitchFamily="34" charset="0"/>
            </a:endParaRPr>
          </a:p>
          <a:p>
            <a:endParaRPr lang="it-IT" sz="1200" i="1" dirty="0">
              <a:solidFill>
                <a:schemeClr val="accent2"/>
              </a:solidFill>
              <a:latin typeface="Calibri" pitchFamily="34" charset="0"/>
            </a:endParaRPr>
          </a:p>
          <a:p>
            <a:r>
              <a:rPr lang="it-IT" sz="1200" dirty="0" smtClean="0">
                <a:solidFill>
                  <a:schemeClr val="accent2"/>
                </a:solidFill>
                <a:latin typeface="Calibri" pitchFamily="34" charset="0"/>
              </a:rPr>
              <a:t>18.00  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Considerazioni conclusive </a:t>
            </a:r>
          </a:p>
          <a:p>
            <a:r>
              <a:rPr lang="it-IT" sz="1200" b="1" dirty="0">
                <a:solidFill>
                  <a:schemeClr val="accent2"/>
                </a:solidFill>
                <a:latin typeface="Calibri" pitchFamily="34" charset="0"/>
              </a:rPr>
              <a:t>            Vincenzo De Luca</a:t>
            </a:r>
            <a:r>
              <a:rPr lang="it-IT" sz="1200" dirty="0">
                <a:solidFill>
                  <a:schemeClr val="accent2"/>
                </a:solidFill>
                <a:latin typeface="Calibri" pitchFamily="34" charset="0"/>
              </a:rPr>
              <a:t>  </a:t>
            </a:r>
            <a:r>
              <a:rPr lang="it-IT" sz="1200" i="1" dirty="0">
                <a:solidFill>
                  <a:schemeClr val="accent2"/>
                </a:solidFill>
                <a:latin typeface="Calibri" pitchFamily="34" charset="0"/>
              </a:rPr>
              <a:t>Presidente della Giunta regionale della </a:t>
            </a:r>
            <a:r>
              <a:rPr lang="it-IT" sz="1200" i="1" dirty="0" smtClean="0">
                <a:solidFill>
                  <a:schemeClr val="accent2"/>
                </a:solidFill>
                <a:latin typeface="Calibri" pitchFamily="34" charset="0"/>
              </a:rPr>
              <a:t>Campania</a:t>
            </a:r>
            <a:endParaRPr lang="it-IT" sz="1200" i="1" dirty="0">
              <a:solidFill>
                <a:schemeClr val="accent2"/>
              </a:solidFill>
              <a:latin typeface="Calibri" pitchFamily="34" charset="0"/>
            </a:endParaRPr>
          </a:p>
          <a:p>
            <a:endParaRPr lang="it-IT" sz="1200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13319" name="Picture 2" descr="C:\Users\altina\Desktop\SISPRINT\SISPRINT IN TOUR 2018\format\per-Sisprint-sequenza-ESEMPIO-NUOVO.png"/>
          <p:cNvPicPr>
            <a:picLocks noChangeAspect="1" noChangeArrowheads="1"/>
          </p:cNvPicPr>
          <p:nvPr/>
        </p:nvPicPr>
        <p:blipFill rotWithShape="1">
          <a:blip r:embed="rId3"/>
          <a:srcRect r="22508"/>
          <a:stretch/>
        </p:blipFill>
        <p:spPr bwMode="auto">
          <a:xfrm>
            <a:off x="116632" y="8442326"/>
            <a:ext cx="4022126" cy="58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65104" y="8553273"/>
            <a:ext cx="1110314" cy="31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889" y="8497798"/>
            <a:ext cx="452066" cy="42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511</TotalTime>
  <Words>209</Words>
  <Application>Microsoft Office PowerPoint</Application>
  <PresentationFormat>Presentazione su schermo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Adiacente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Tina Cherubino</dc:creator>
  <cp:lastModifiedBy>Marilina Labia</cp:lastModifiedBy>
  <cp:revision>40</cp:revision>
  <cp:lastPrinted>2018-11-29T11:57:51Z</cp:lastPrinted>
  <dcterms:created xsi:type="dcterms:W3CDTF">2018-09-14T10:10:41Z</dcterms:created>
  <dcterms:modified xsi:type="dcterms:W3CDTF">2018-11-30T10:48:04Z</dcterms:modified>
</cp:coreProperties>
</file>